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odttf" ContentType="application/vnd.openxmlformats-officedocument.obfuscatedFon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6008B5C" w14:textId="0B5AA0A3" w:rsidR="00393761" w:rsidRPr="0098674D" w:rsidRDefault="00067BDD" w:rsidP="00F049AB">
      <w:pPr>
        <w:pStyle w:val="Tytuinfomacjisygnalnej"/>
      </w:pPr>
      <w:r w:rsidRPr="0098674D">
        <w:t xml:space="preserve">Podmioty gospodarki społecznej w 2021 r. </w:t>
      </w:r>
    </w:p>
    <w:p w14:paraId="3906E7B5" w14:textId="5AD8B20D" w:rsidR="00AB1892" w:rsidRPr="00561392" w:rsidRDefault="006D7409" w:rsidP="00561392">
      <w:pPr>
        <w:pStyle w:val="Lead"/>
      </w:pPr>
      <w:r w:rsidRPr="00561392">
        <mc:AlternateContent>
          <mc:Choice Requires="wps">
            <w:drawing>
              <wp:anchor distT="45720" distB="45720" distL="114300" distR="114300" simplePos="0" relativeHeight="251738112" behindDoc="0" locked="0" layoutInCell="1" allowOverlap="1" wp14:anchorId="2FC13F97" wp14:editId="470EAEE9">
                <wp:simplePos x="0" y="0"/>
                <wp:positionH relativeFrom="margin">
                  <wp:posOffset>-12065</wp:posOffset>
                </wp:positionH>
                <wp:positionV relativeFrom="paragraph">
                  <wp:posOffset>12065</wp:posOffset>
                </wp:positionV>
                <wp:extent cx="2204085" cy="1154430"/>
                <wp:effectExtent l="0" t="0" r="5715" b="7620"/>
                <wp:wrapSquare wrapText="bothSides"/>
                <wp:docPr id="6" name="Pole tekstowe 2" descr="Opis wskaźnika"/>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04085" cy="1154430"/>
                        </a:xfrm>
                        <a:prstGeom prst="roundRect">
                          <a:avLst/>
                        </a:prstGeom>
                        <a:solidFill>
                          <a:srgbClr val="001D77"/>
                        </a:solidFill>
                        <a:ln w="9525">
                          <a:noFill/>
                          <a:miter lim="800000"/>
                          <a:headEnd/>
                          <a:tailEnd/>
                        </a:ln>
                      </wps:spPr>
                      <wps:txbx>
                        <w:txbxContent>
                          <w:p w14:paraId="56D1096E" w14:textId="0447205F" w:rsidR="00313F5C" w:rsidRPr="0035368F" w:rsidRDefault="006D7409" w:rsidP="00F65A5A">
                            <w:pPr>
                              <w:autoSpaceDE w:val="0"/>
                              <w:autoSpaceDN w:val="0"/>
                              <w:adjustRightInd w:val="0"/>
                              <w:spacing w:before="0" w:after="0" w:line="240" w:lineRule="auto"/>
                              <w:rPr>
                                <w:rFonts w:ascii="Fira Sans SemiBold" w:hAnsi="Fira Sans SemiBold"/>
                                <w:color w:val="FFFFFF" w:themeColor="background1"/>
                                <w:sz w:val="64"/>
                                <w:szCs w:val="64"/>
                              </w:rPr>
                            </w:pPr>
                            <w:r w:rsidRPr="00797470">
                              <w:rPr>
                                <w:rStyle w:val="WartowskanikaZnak"/>
                              </w:rPr>
                              <w:t xml:space="preserve"> </w:t>
                            </w:r>
                            <w:r w:rsidR="00313F5C" w:rsidRPr="0035368F">
                              <w:rPr>
                                <w:rStyle w:val="WartowskanikaZnak"/>
                                <w:sz w:val="64"/>
                                <w:szCs w:val="64"/>
                              </w:rPr>
                              <w:t>1</w:t>
                            </w:r>
                            <w:r w:rsidR="00E26A94" w:rsidRPr="0035368F">
                              <w:rPr>
                                <w:rStyle w:val="WartowskanikaZnak"/>
                                <w:sz w:val="64"/>
                                <w:szCs w:val="64"/>
                              </w:rPr>
                              <w:t>,</w:t>
                            </w:r>
                            <w:r w:rsidR="00797470" w:rsidRPr="0035368F">
                              <w:rPr>
                                <w:rStyle w:val="WartowskanikaZnak"/>
                                <w:sz w:val="64"/>
                                <w:szCs w:val="64"/>
                              </w:rPr>
                              <w:t>5</w:t>
                            </w:r>
                            <w:r w:rsidR="004B4292" w:rsidRPr="0035368F">
                              <w:rPr>
                                <w:rStyle w:val="WartowskanikaZnak"/>
                                <w:sz w:val="64"/>
                                <w:szCs w:val="64"/>
                              </w:rPr>
                              <w:t>%</w:t>
                            </w:r>
                          </w:p>
                          <w:p w14:paraId="71058047" w14:textId="4F1700A5" w:rsidR="00E26A94" w:rsidRPr="002D1637" w:rsidRDefault="00E26A94" w:rsidP="00F049AB">
                            <w:pPr>
                              <w:pStyle w:val="Opiswskanika"/>
                            </w:pPr>
                            <w:r w:rsidRPr="002D1637">
                              <w:t xml:space="preserve">udział </w:t>
                            </w:r>
                            <w:r w:rsidR="00947E4D" w:rsidRPr="002D1637">
                              <w:t>podmiotów gospodarki społecznej</w:t>
                            </w:r>
                            <w:r w:rsidR="002D1637" w:rsidRPr="002D1637">
                              <w:t xml:space="preserve"> w zatrudnieniu</w:t>
                            </w:r>
                          </w:p>
                          <w:p w14:paraId="63B3F253" w14:textId="65746FF2" w:rsidR="005C0CAC" w:rsidRPr="002D1637" w:rsidRDefault="00E26A94" w:rsidP="00F049AB">
                            <w:pPr>
                              <w:pStyle w:val="Opiswskanika"/>
                              <w:rPr>
                                <w:sz w:val="18"/>
                                <w:szCs w:val="20"/>
                              </w:rPr>
                            </w:pPr>
                            <w:r w:rsidRPr="002D1637">
                              <w:t>w gospodarce narodowej</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roundrect w14:anchorId="2FC13F97" id="Pole tekstowe 2" o:spid="_x0000_s1026" alt="Opis wskaźnika" style="position:absolute;margin-left:-.95pt;margin-top:.95pt;width:173.55pt;height:90.9pt;z-index:2517381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z8bFQAIAAD4EAAAOAAAAZHJzL2Uyb0RvYy54bWysU81u2zAMvg/YOwi6L/5Z0rRGnaJr12FA&#10;txbr9gCyJMdCZFGTlNjto+2+9xolp2nQ3Yb5IIgm+Yn8+PH8Yuw12UnnFZiaFrOcEmk4CGXWNf3x&#10;/ebdKSU+MCOYBiNr+ig9vVi9fXM+2EqW0IEW0hEEMb4abE27EGyVZZ53smd+BlYadLbgehbQdOtM&#10;ODYgeq+zMs9PsgGcsA649B7/Xk9Oukr4bSt5uGtbLwPRNcXaQjpdOpt4ZqtzVq0ds53i+zLYP1TR&#10;M2Xw0QPUNQuMbJ36C6pX3IGHNsw49Bm0reIy9YDdFPmrbh46ZmXqBcnx9kCT/3+w/Ovu3hElanpC&#10;iWE9jugetCRBbnyAQZKSEiE9R8rurPJk8Bv2+5dRGxapG6yvEOHBIkYYP8CIEkg0eHsLfOOJgauO&#10;mbW8dA6GTjKBpRcxMztKnXB8BGmGLyCwBrYNkIDG1vWRV2SKIDqO8PEwNjkGwvFnWebz/HRBCUdf&#10;USzm8/dpsBmrntOt8+GThJ7ES00dbI34huJIb7DdrQ+xJlY9x8UnPWglbpTWyXDr5ko7smNRSHlx&#10;vVymNl6FaUOGmp4tykVCNhDzk8Z6FVDoWvU1Pc3jN0kvcvLRiBQSmNLTHSvRZk9S5GViKIzNiIGR&#10;uQbEI9LlYBI0LiBeOnBPlAwo5pr6n1vmJCX6s0HKz4r5PKo/GfPFskTDHXuaYw8zHKFqGiiZrlch&#10;bUzkwcAljqZVia+XSva1okgTjfuFiltwbKeol7Vf/QEAAP//AwBQSwMEFAAGAAgAAAAhAIZbTjLe&#10;AAAACAEAAA8AAABkcnMvZG93bnJldi54bWxMj8FOwzAQRO9I/IO1SFyi1mkDtIQ4FUUKh/ZEWu5u&#10;7MYR8Tqy3Sb8PcsJTqvZGc2+LTaT7dlV+9A5FLCYp8A0Nk512Ao4HqrZGliIEpXsHWoB3zrApry9&#10;KWSu3Igf+lrHllEJhlwKMDEOOeehMdrKMHeDRvLOzlsZSfqWKy9HKrc9X6bpE7eyQ7pg5KDfjG6+&#10;6osVsPXnfZ1mUzDbw26fVFXy+T4mQtzfTa8vwKKe4l8YfvEJHUpiOrkLqsB6AbPFMyVpT4Ps7OFx&#10;CexEep2tgJcF//9A+QMAAP//AwBQSwECLQAUAAYACAAAACEAtoM4kv4AAADhAQAAEwAAAAAAAAAA&#10;AAAAAAAAAAAAW0NvbnRlbnRfVHlwZXNdLnhtbFBLAQItABQABgAIAAAAIQA4/SH/1gAAAJQBAAAL&#10;AAAAAAAAAAAAAAAAAC8BAABfcmVscy8ucmVsc1BLAQItABQABgAIAAAAIQAMz8bFQAIAAD4EAAAO&#10;AAAAAAAAAAAAAAAAAC4CAABkcnMvZTJvRG9jLnhtbFBLAQItABQABgAIAAAAIQCGW04y3gAAAAgB&#10;AAAPAAAAAAAAAAAAAAAAAJoEAABkcnMvZG93bnJldi54bWxQSwUGAAAAAAQABADzAAAApQUAAAAA&#10;" fillcolor="#001d77" stroked="f">
                <v:stroke joinstyle="miter"/>
                <v:textbox>
                  <w:txbxContent>
                    <w:p w14:paraId="56D1096E" w14:textId="0447205F" w:rsidR="00313F5C" w:rsidRPr="0035368F" w:rsidRDefault="006D7409" w:rsidP="00F65A5A">
                      <w:pPr>
                        <w:autoSpaceDE w:val="0"/>
                        <w:autoSpaceDN w:val="0"/>
                        <w:adjustRightInd w:val="0"/>
                        <w:spacing w:before="0" w:after="0" w:line="240" w:lineRule="auto"/>
                        <w:rPr>
                          <w:rFonts w:ascii="Fira Sans SemiBold" w:hAnsi="Fira Sans SemiBold"/>
                          <w:color w:val="FFFFFF" w:themeColor="background1"/>
                          <w:sz w:val="64"/>
                          <w:szCs w:val="64"/>
                        </w:rPr>
                      </w:pPr>
                      <w:r w:rsidRPr="00797470">
                        <w:rPr>
                          <w:rStyle w:val="WartowskanikaZnak"/>
                        </w:rPr>
                        <w:t xml:space="preserve"> </w:t>
                      </w:r>
                      <w:r w:rsidR="00313F5C" w:rsidRPr="0035368F">
                        <w:rPr>
                          <w:rStyle w:val="WartowskanikaZnak"/>
                          <w:sz w:val="64"/>
                          <w:szCs w:val="64"/>
                        </w:rPr>
                        <w:t>1</w:t>
                      </w:r>
                      <w:r w:rsidR="00E26A94" w:rsidRPr="0035368F">
                        <w:rPr>
                          <w:rStyle w:val="WartowskanikaZnak"/>
                          <w:sz w:val="64"/>
                          <w:szCs w:val="64"/>
                        </w:rPr>
                        <w:t>,</w:t>
                      </w:r>
                      <w:r w:rsidR="00797470" w:rsidRPr="0035368F">
                        <w:rPr>
                          <w:rStyle w:val="WartowskanikaZnak"/>
                          <w:sz w:val="64"/>
                          <w:szCs w:val="64"/>
                        </w:rPr>
                        <w:t>5</w:t>
                      </w:r>
                      <w:r w:rsidR="004B4292" w:rsidRPr="0035368F">
                        <w:rPr>
                          <w:rStyle w:val="WartowskanikaZnak"/>
                          <w:sz w:val="64"/>
                          <w:szCs w:val="64"/>
                        </w:rPr>
                        <w:t>%</w:t>
                      </w:r>
                    </w:p>
                    <w:p w14:paraId="71058047" w14:textId="4F1700A5" w:rsidR="00E26A94" w:rsidRPr="002D1637" w:rsidRDefault="00E26A94" w:rsidP="00F049AB">
                      <w:pPr>
                        <w:pStyle w:val="Opiswskanika"/>
                      </w:pPr>
                      <w:r w:rsidRPr="002D1637">
                        <w:t xml:space="preserve">udział </w:t>
                      </w:r>
                      <w:r w:rsidR="00947E4D" w:rsidRPr="002D1637">
                        <w:t>podmiotów gospodarki społecznej</w:t>
                      </w:r>
                      <w:r w:rsidR="002D1637" w:rsidRPr="002D1637">
                        <w:t xml:space="preserve"> w zatrudnieniu</w:t>
                      </w:r>
                    </w:p>
                    <w:p w14:paraId="63B3F253" w14:textId="65746FF2" w:rsidR="005C0CAC" w:rsidRPr="002D1637" w:rsidRDefault="00E26A94" w:rsidP="00F049AB">
                      <w:pPr>
                        <w:pStyle w:val="Opiswskanika"/>
                        <w:rPr>
                          <w:sz w:val="18"/>
                          <w:szCs w:val="20"/>
                        </w:rPr>
                      </w:pPr>
                      <w:r w:rsidRPr="002D1637">
                        <w:t>w gospodarce narodowej</w:t>
                      </w:r>
                    </w:p>
                  </w:txbxContent>
                </v:textbox>
                <w10:wrap type="square" anchorx="margin"/>
              </v:roundrect>
            </w:pict>
          </mc:Fallback>
        </mc:AlternateContent>
      </w:r>
      <w:r w:rsidR="00670EF6" w:rsidRPr="00561392">
        <w:t>W 2021 r. aktywną działalność prowadziło 97,4 tys. podmiotów gospodarki (ekonomii) społecznej. Zatrudniały one 209,</w:t>
      </w:r>
      <w:r w:rsidR="009A5B11" w:rsidRPr="00561392">
        <w:t xml:space="preserve">1 </w:t>
      </w:r>
      <w:r w:rsidR="00670EF6" w:rsidRPr="00561392">
        <w:t xml:space="preserve">tys. osób na podstawie stosunku pracy, z czego 25,9 tys. </w:t>
      </w:r>
      <w:r w:rsidR="00287167">
        <w:t xml:space="preserve">osób </w:t>
      </w:r>
      <w:r w:rsidR="00670EF6" w:rsidRPr="00287167">
        <w:t xml:space="preserve">ze względu na </w:t>
      </w:r>
      <w:r w:rsidR="00670EF6" w:rsidRPr="00561392">
        <w:t>przynależność do grup zagrożonych wykluczeniem społecznym.</w:t>
      </w:r>
      <w:r w:rsidR="00DA4C0B" w:rsidRPr="00561392">
        <w:t xml:space="preserve"> Roczne przychody wygenerowane w tej zbiorowości </w:t>
      </w:r>
      <w:r w:rsidR="00287167">
        <w:t xml:space="preserve">podmiotów </w:t>
      </w:r>
      <w:r w:rsidR="00DA4C0B" w:rsidRPr="00561392">
        <w:t xml:space="preserve">kształtowały się na poziomie 40,1 mld zł, </w:t>
      </w:r>
      <w:r w:rsidR="00DA4C0B" w:rsidRPr="007B6A9F">
        <w:t>a</w:t>
      </w:r>
      <w:r w:rsidR="007B6A9F" w:rsidRPr="007B6A9F">
        <w:t> </w:t>
      </w:r>
      <w:r w:rsidR="00DA4C0B" w:rsidRPr="00561392">
        <w:t>poniesione koszty – 37,</w:t>
      </w:r>
      <w:r w:rsidR="00246C9F">
        <w:t>6</w:t>
      </w:r>
      <w:r w:rsidR="00DA4C0B" w:rsidRPr="00561392">
        <w:t xml:space="preserve"> mld zł.</w:t>
      </w:r>
    </w:p>
    <w:p w14:paraId="6E5EBD6A" w14:textId="726A84B0" w:rsidR="00797470" w:rsidRDefault="00561392" w:rsidP="00561392">
      <w:pPr>
        <w:pStyle w:val="Nagwek1"/>
        <w:rPr>
          <w:color w:val="000000" w:themeColor="text1"/>
        </w:rPr>
      </w:pPr>
      <w:r w:rsidRPr="0098674D">
        <w:rPr>
          <w:b/>
          <w:noProof/>
          <w:spacing w:val="-2"/>
        </w:rPr>
        <mc:AlternateContent>
          <mc:Choice Requires="wps">
            <w:drawing>
              <wp:anchor distT="45720" distB="45720" distL="114300" distR="114300" simplePos="0" relativeHeight="251674624" behindDoc="1" locked="0" layoutInCell="1" allowOverlap="1" wp14:anchorId="6367A9BC" wp14:editId="1CC2ECEB">
                <wp:simplePos x="0" y="0"/>
                <wp:positionH relativeFrom="column">
                  <wp:posOffset>5222433</wp:posOffset>
                </wp:positionH>
                <wp:positionV relativeFrom="paragraph">
                  <wp:posOffset>309218</wp:posOffset>
                </wp:positionV>
                <wp:extent cx="1725295" cy="831850"/>
                <wp:effectExtent l="0" t="0" r="0" b="6350"/>
                <wp:wrapTight wrapText="bothSides">
                  <wp:wrapPolygon edited="0">
                    <wp:start x="715" y="0"/>
                    <wp:lineTo x="715" y="21270"/>
                    <wp:lineTo x="20749" y="21270"/>
                    <wp:lineTo x="20749" y="0"/>
                    <wp:lineTo x="715" y="0"/>
                  </wp:wrapPolygon>
                </wp:wrapTight>
                <wp:docPr id="2" name="Pole tekstowe 2"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831850"/>
                        </a:xfrm>
                        <a:prstGeom prst="rect">
                          <a:avLst/>
                        </a:prstGeom>
                        <a:noFill/>
                        <a:ln w="9525">
                          <a:noFill/>
                          <a:miter lim="800000"/>
                          <a:headEnd/>
                          <a:tailEnd/>
                        </a:ln>
                      </wps:spPr>
                      <wps:txbx>
                        <w:txbxContent>
                          <w:p w14:paraId="66113316" w14:textId="6833E300" w:rsidR="00D616D2" w:rsidRPr="00797470" w:rsidRDefault="007576D2" w:rsidP="00553507">
                            <w:pPr>
                              <w:pStyle w:val="tekstzboku"/>
                              <w:spacing w:before="0"/>
                              <w:rPr>
                                <w:bCs w:val="0"/>
                              </w:rPr>
                            </w:pPr>
                            <w:r w:rsidRPr="00797470">
                              <w:t>W 2021 r.</w:t>
                            </w:r>
                            <w:r w:rsidR="00670EF6" w:rsidRPr="00797470">
                              <w:t xml:space="preserve"> działało</w:t>
                            </w:r>
                            <w:r w:rsidRPr="00797470">
                              <w:t xml:space="preserve"> </w:t>
                            </w:r>
                            <w:r w:rsidR="00670EF6" w:rsidRPr="00797470">
                              <w:t>96,1</w:t>
                            </w:r>
                            <w:r w:rsidRPr="00797470">
                              <w:t xml:space="preserve"> tys. </w:t>
                            </w:r>
                            <w:r w:rsidR="00670EF6" w:rsidRPr="00797470">
                              <w:t>organizacji non-profit i 1,3 tys. spółdzielni</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367A9BC" id="_x0000_t202" coordsize="21600,21600" o:spt="202" path="m,l,21600r21600,l21600,xe">
                <v:stroke joinstyle="miter"/>
                <v:path gradientshapeok="t" o:connecttype="rect"/>
              </v:shapetype>
              <v:shape id="_x0000_s1027" type="#_x0000_t202" alt="Lorem ipsum dolor sit amet, consectetur adipiscing elit" style="position:absolute;margin-left:411.2pt;margin-top:24.35pt;width:135.85pt;height:65.5pt;z-index:-251641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0a9OAIAAD4EAAAOAAAAZHJzL2Uyb0RvYy54bWysU1Fv0zAQfkfiP5z8DEsbVtZGTaexMYQ0&#10;YNLgB7i201izfcZ2l4xfz9nptgreEHmwfL7cd/d9d7c+H62BBxWiRtey+cmMgXICpXa7lv34fv12&#10;ySAm7iQ36FTLHlVk55vXr9aDb1SNPRqpAhCIi83gW9an5JuqiqJXlscT9MqRs8NgeSIz7CoZ+EDo&#10;1lT1bPa+GjBIH1CoGOn1anKyTcHvOiXSt66LKoFpGdWWyhnKuc1ntVnzZhe477U4lMH/oQrLtaOk&#10;z1BXPHHYB/0XlNUiYMQunQi0FXadFqpwIDbz2R9s7nruVeFC4kT/LFP8f7Di68NtAC1bVjNw3FKL&#10;btEoSOo+JhwU0LNUUZBkNxiUBe3j3oJEgwGiTkAh6Q0IdJG0VmkfgEvtdRTUDVBGpyzx4GNDme48&#10;5UrjBxxpVIpc0d+guI/g8LLnbqcuQsChV1wSxXmOrI5CJ5yYQbbDF5RUK98nLEBjF2zWnxQFQqdW&#10;Pz63V40JRE55Vi/q1YKBIN/y3Xy5KP2vePMU7UNMnxRayJeWBaJU0PnDTUy5Gt48/ZKTObzWxpQR&#10;Mg6Glq0W9aIEHHmsTjThRlvKOcvfNHOZ5EcnS3Di2kx3SmDcgXUmOlFO43YsPSqSZEW2KB9JhoDT&#10;QNMC0qXH8IvBQMPcsvhzz4NiYD47knI1Pz3N01+M08VZTUY49myPPdwJgmpZYjBdL1PZmInyBUne&#10;6aLGSyWHkmlIi0iHhcpbcGyXv17WfvMbAAD//wMAUEsDBBQABgAIAAAAIQD8M2FB3wAAAAsBAAAP&#10;AAAAZHJzL2Rvd25yZXYueG1sTI/LTsMwEEX3SPyDNUjsqN0okAeZVAjEFkR5SOzceJpExOModpvw&#10;97grupvRHN05t9osdhBHmnzvGGG9UiCIG2d6bhE+3p9vchA+aDZ6cEwIv+RhU19eVLo0buY3Om5D&#10;K2II+1IjdCGMpZS+6chqv3Ijcbzt3WR1iOvUSjPpOYbbQSZK3Umre44fOj3SY0fNz/ZgET5f9t9f&#10;qXptn+ztOLtFSbaFRLy+Wh7uQQRawj8MJ/2oDnV02rkDGy8GhDxJ0ogipHkG4gSoIl2D2MUpKzKQ&#10;dSXPO9R/AAAA//8DAFBLAQItABQABgAIAAAAIQC2gziS/gAAAOEBAAATAAAAAAAAAAAAAAAAAAAA&#10;AABbQ29udGVudF9UeXBlc10ueG1sUEsBAi0AFAAGAAgAAAAhADj9If/WAAAAlAEAAAsAAAAAAAAA&#10;AAAAAAAALwEAAF9yZWxzLy5yZWxzUEsBAi0AFAAGAAgAAAAhABVnRr04AgAAPgQAAA4AAAAAAAAA&#10;AAAAAAAALgIAAGRycy9lMm9Eb2MueG1sUEsBAi0AFAAGAAgAAAAhAPwzYUHfAAAACwEAAA8AAAAA&#10;AAAAAAAAAAAAkgQAAGRycy9kb3ducmV2LnhtbFBLBQYAAAAABAAEAPMAAACeBQAAAAA=&#10;" filled="f" stroked="f">
                <v:textbox>
                  <w:txbxContent>
                    <w:p w14:paraId="66113316" w14:textId="6833E300" w:rsidR="00D616D2" w:rsidRPr="00797470" w:rsidRDefault="007576D2" w:rsidP="00553507">
                      <w:pPr>
                        <w:pStyle w:val="tekstzboku"/>
                        <w:spacing w:before="0"/>
                        <w:rPr>
                          <w:bCs w:val="0"/>
                        </w:rPr>
                      </w:pPr>
                      <w:r w:rsidRPr="00797470">
                        <w:t>W 2021 r.</w:t>
                      </w:r>
                      <w:r w:rsidR="00670EF6" w:rsidRPr="00797470">
                        <w:t xml:space="preserve"> działało</w:t>
                      </w:r>
                      <w:r w:rsidRPr="00797470">
                        <w:t xml:space="preserve"> </w:t>
                      </w:r>
                      <w:r w:rsidR="00670EF6" w:rsidRPr="00797470">
                        <w:t>96,1</w:t>
                      </w:r>
                      <w:r w:rsidRPr="00797470">
                        <w:t xml:space="preserve"> tys. </w:t>
                      </w:r>
                      <w:r w:rsidR="00670EF6" w:rsidRPr="00797470">
                        <w:t>organizacji non-profit i 1,3 tys. spółdzielni</w:t>
                      </w:r>
                    </w:p>
                  </w:txbxContent>
                </v:textbox>
                <w10:wrap type="tight"/>
              </v:shape>
            </w:pict>
          </mc:Fallback>
        </mc:AlternateContent>
      </w:r>
      <w:r w:rsidR="00D823E9" w:rsidRPr="00797470">
        <w:t>Aktywne podmioty</w:t>
      </w:r>
      <w:r w:rsidR="00D823E9" w:rsidRPr="0098674D">
        <w:rPr>
          <w:noProof/>
          <w:spacing w:val="-2"/>
        </w:rPr>
        <w:t xml:space="preserve"> </w:t>
      </w:r>
    </w:p>
    <w:p w14:paraId="31E9557B" w14:textId="05306CE8" w:rsidR="00AB1892" w:rsidRPr="0097575D" w:rsidRDefault="00840962" w:rsidP="00A62C51">
      <w:r w:rsidRPr="0098674D">
        <w:rPr>
          <w:color w:val="000000" w:themeColor="text1"/>
        </w:rPr>
        <w:t xml:space="preserve">W </w:t>
      </w:r>
      <w:r w:rsidRPr="0098674D">
        <w:t>20</w:t>
      </w:r>
      <w:r w:rsidR="00487DE4" w:rsidRPr="0098674D">
        <w:t xml:space="preserve">21 </w:t>
      </w:r>
      <w:r w:rsidRPr="0098674D">
        <w:t xml:space="preserve">r. aktywną działalność prowadziło </w:t>
      </w:r>
      <w:r w:rsidR="007576D2" w:rsidRPr="0098674D">
        <w:t xml:space="preserve">96,1 tys. organizacji non-profit </w:t>
      </w:r>
      <w:r w:rsidR="007576D2" w:rsidRPr="0097575D">
        <w:t xml:space="preserve">oraz </w:t>
      </w:r>
      <w:r w:rsidRPr="0097575D">
        <w:t>1,</w:t>
      </w:r>
      <w:r w:rsidR="00487DE4" w:rsidRPr="0097575D">
        <w:t>3</w:t>
      </w:r>
      <w:r w:rsidRPr="0097575D">
        <w:t xml:space="preserve"> tys. spółdzielni </w:t>
      </w:r>
      <w:r w:rsidR="00E56CCB" w:rsidRPr="0097575D">
        <w:t>spełniających</w:t>
      </w:r>
      <w:r w:rsidRPr="0097575D">
        <w:t xml:space="preserve"> definicję podmiotów </w:t>
      </w:r>
      <w:r w:rsidR="00DA20C8">
        <w:t>ekonomii</w:t>
      </w:r>
      <w:r w:rsidR="00DA20C8" w:rsidRPr="0097575D">
        <w:t xml:space="preserve"> </w:t>
      </w:r>
      <w:r w:rsidRPr="00295C0F">
        <w:t xml:space="preserve">społecznej. </w:t>
      </w:r>
      <w:r w:rsidRPr="0097575D">
        <w:t xml:space="preserve">Wśród podmiotów </w:t>
      </w:r>
      <w:r w:rsidR="004740EA">
        <w:t>gospodarki</w:t>
      </w:r>
      <w:r w:rsidRPr="0097575D">
        <w:t xml:space="preserve"> społecznej </w:t>
      </w:r>
      <w:r w:rsidR="00956719">
        <w:t>było 0,6 tys.</w:t>
      </w:r>
      <w:r w:rsidRPr="0097575D">
        <w:t xml:space="preserve"> przedsiębiorstw </w:t>
      </w:r>
      <w:r w:rsidR="00956719" w:rsidRPr="0097575D">
        <w:t>społeczn</w:t>
      </w:r>
      <w:r w:rsidR="00956719">
        <w:t xml:space="preserve">ych, z czego </w:t>
      </w:r>
      <w:r w:rsidR="00252A82" w:rsidRPr="00252A82">
        <w:t>47,1</w:t>
      </w:r>
      <w:r w:rsidR="00956719" w:rsidRPr="00252A82">
        <w:t>%</w:t>
      </w:r>
      <w:r w:rsidR="00956719">
        <w:t xml:space="preserve"> stanowiły organizacje non-profit, a </w:t>
      </w:r>
      <w:r w:rsidR="00252A82" w:rsidRPr="00252A82">
        <w:t>52,9</w:t>
      </w:r>
      <w:r w:rsidR="00956719" w:rsidRPr="00252A82">
        <w:t>%</w:t>
      </w:r>
      <w:r w:rsidR="00956719">
        <w:t xml:space="preserve"> spółdzielnie.</w:t>
      </w:r>
      <w:r w:rsidR="00BA20D2" w:rsidRPr="0097575D">
        <w:t xml:space="preserve"> </w:t>
      </w:r>
    </w:p>
    <w:p w14:paraId="4AA107FB" w14:textId="0307EA49" w:rsidR="00840962" w:rsidRPr="000872B6" w:rsidDel="00287167" w:rsidRDefault="00956719" w:rsidP="00A62C51">
      <w:r>
        <w:t>N</w:t>
      </w:r>
      <w:r w:rsidR="00840962" w:rsidRPr="0097575D" w:rsidDel="00287167">
        <w:t xml:space="preserve">ajwiększą część </w:t>
      </w:r>
      <w:r>
        <w:t xml:space="preserve">organizacji non-profit </w:t>
      </w:r>
      <w:r w:rsidR="00840962" w:rsidRPr="0097575D" w:rsidDel="00287167">
        <w:t>stanowiły</w:t>
      </w:r>
      <w:r w:rsidR="001454EA" w:rsidRPr="0097575D" w:rsidDel="00287167">
        <w:t xml:space="preserve"> typowe</w:t>
      </w:r>
      <w:r w:rsidR="00840962" w:rsidRPr="0097575D" w:rsidDel="00287167">
        <w:t xml:space="preserve"> stowarzyszenia i podobne organizacje społeczne (</w:t>
      </w:r>
      <w:r w:rsidR="001454EA" w:rsidRPr="00740D36" w:rsidDel="00287167">
        <w:t>33,1</w:t>
      </w:r>
      <w:r w:rsidR="00840962" w:rsidRPr="00740D36" w:rsidDel="00287167">
        <w:t>%), a następnie</w:t>
      </w:r>
      <w:r w:rsidR="001454EA" w:rsidRPr="00740D36" w:rsidDel="00287167">
        <w:t xml:space="preserve"> stowarzyszenia sportowe (19,6%) i</w:t>
      </w:r>
      <w:r w:rsidR="00840962" w:rsidRPr="00740D36" w:rsidDel="00287167">
        <w:t xml:space="preserve"> fundacje (17,</w:t>
      </w:r>
      <w:r w:rsidR="001454EA" w:rsidRPr="007317FF" w:rsidDel="00287167">
        <w:t>5</w:t>
      </w:r>
      <w:r w:rsidR="00840962" w:rsidRPr="000872B6" w:rsidDel="00287167">
        <w:t>%)</w:t>
      </w:r>
      <w:r w:rsidR="001454EA" w:rsidRPr="000872B6" w:rsidDel="00287167">
        <w:t>.</w:t>
      </w:r>
      <w:r w:rsidR="00756553" w:rsidRPr="000872B6" w:rsidDel="00287167">
        <w:t xml:space="preserve"> Niski </w:t>
      </w:r>
      <w:r w:rsidR="00840962" w:rsidRPr="000872B6" w:rsidDel="00287167">
        <w:t xml:space="preserve">udział </w:t>
      </w:r>
      <w:r w:rsidR="00756553" w:rsidRPr="000872B6" w:rsidDel="00287167">
        <w:t xml:space="preserve">z kolei </w:t>
      </w:r>
      <w:r w:rsidR="00840962" w:rsidRPr="000872B6" w:rsidDel="00287167">
        <w:t>miały</w:t>
      </w:r>
      <w:r w:rsidR="00756553" w:rsidRPr="000872B6" w:rsidDel="00287167">
        <w:t xml:space="preserve"> koła łowieckie (2,7%),</w:t>
      </w:r>
      <w:r w:rsidR="00840962" w:rsidRPr="000872B6" w:rsidDel="00287167">
        <w:t xml:space="preserve"> społeczne podmioty wyznaniowe (2,</w:t>
      </w:r>
      <w:r w:rsidR="00756553" w:rsidRPr="000872B6" w:rsidDel="00287167">
        <w:t>1</w:t>
      </w:r>
      <w:r w:rsidR="00840962" w:rsidRPr="000872B6" w:rsidDel="00287167">
        <w:t>%) oraz samorząd gospodarczy i kółka rolnicze (1,</w:t>
      </w:r>
      <w:r w:rsidR="00756553" w:rsidRPr="000872B6" w:rsidDel="00287167">
        <w:t>3</w:t>
      </w:r>
      <w:r w:rsidR="00840962" w:rsidRPr="000872B6" w:rsidDel="00287167">
        <w:t xml:space="preserve">%). </w:t>
      </w:r>
      <w:r w:rsidR="00BA20D2" w:rsidRPr="000872B6" w:rsidDel="00287167">
        <w:t xml:space="preserve">Status organizacji </w:t>
      </w:r>
      <w:r w:rsidR="0097575D" w:rsidRPr="000872B6" w:rsidDel="00287167">
        <w:t>pożytku publicznego</w:t>
      </w:r>
      <w:r w:rsidR="00BA20D2" w:rsidRPr="000872B6" w:rsidDel="00287167">
        <w:t xml:space="preserve"> (OPP) posiadało 9,8%</w:t>
      </w:r>
      <w:r w:rsidR="0097575D" w:rsidRPr="000872B6" w:rsidDel="00287167">
        <w:t xml:space="preserve"> organizacji non-profit.</w:t>
      </w:r>
    </w:p>
    <w:p w14:paraId="3FDC25F5" w14:textId="486CED00" w:rsidR="00840962" w:rsidRPr="0098674D" w:rsidRDefault="007576D2" w:rsidP="00A62C51">
      <w:pPr>
        <w:rPr>
          <w:lang w:eastAsia="pl-PL"/>
        </w:rPr>
      </w:pPr>
      <w:r w:rsidRPr="000872B6">
        <w:t>Zbiorowość spółdzielni tworzyły głównie spółdzielnie socjalnie (67,0%), następnie spółdzielnie pracy (24,6%) oraz w najmniejszej części spółdzielnie inwalidów i niewidomych (8,4%).</w:t>
      </w:r>
      <w:r w:rsidRPr="0098674D">
        <w:t xml:space="preserve"> </w:t>
      </w:r>
    </w:p>
    <w:p w14:paraId="5D53129B" w14:textId="15CCE31B" w:rsidR="00AB1892" w:rsidRPr="0098674D" w:rsidRDefault="00A62C51" w:rsidP="00A62C51">
      <w:pPr>
        <w:pStyle w:val="Tytutablicy"/>
      </w:pPr>
      <w:r w:rsidRPr="0098674D">
        <w:rPr>
          <w:noProof/>
        </w:rPr>
        <w:drawing>
          <wp:anchor distT="0" distB="0" distL="114300" distR="114300" simplePos="0" relativeHeight="251759616" behindDoc="0" locked="0" layoutInCell="1" allowOverlap="1" wp14:anchorId="56FDA590" wp14:editId="16DB89A7">
            <wp:simplePos x="0" y="0"/>
            <wp:positionH relativeFrom="margin">
              <wp:posOffset>-3658</wp:posOffset>
            </wp:positionH>
            <wp:positionV relativeFrom="paragraph">
              <wp:posOffset>393954</wp:posOffset>
            </wp:positionV>
            <wp:extent cx="5122545" cy="2600325"/>
            <wp:effectExtent l="0" t="0" r="1905" b="0"/>
            <wp:wrapTopAndBottom/>
            <wp:docPr id="15" name="Wykres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14:sizeRelH relativeFrom="page">
              <wp14:pctWidth>0</wp14:pctWidth>
            </wp14:sizeRelH>
            <wp14:sizeRelV relativeFrom="page">
              <wp14:pctHeight>0</wp14:pctHeight>
            </wp14:sizeRelV>
          </wp:anchor>
        </w:drawing>
      </w:r>
      <w:r w:rsidR="00AB1892" w:rsidRPr="0098674D">
        <w:t xml:space="preserve">Wykres 1. </w:t>
      </w:r>
      <w:r w:rsidR="00487DE4" w:rsidRPr="0098674D">
        <w:t xml:space="preserve">Liczba </w:t>
      </w:r>
      <w:r w:rsidR="00487DE4" w:rsidRPr="00A62C51">
        <w:t>aktywnych</w:t>
      </w:r>
      <w:r w:rsidR="00487DE4" w:rsidRPr="0098674D">
        <w:t xml:space="preserve"> podmiotów gospodarki społecznej według rodzaju w 2021 r.</w:t>
      </w:r>
    </w:p>
    <w:p w14:paraId="0C485B46" w14:textId="541ECF27" w:rsidR="00AB1892" w:rsidRPr="0098674D" w:rsidRDefault="00AB1892" w:rsidP="00AB1892">
      <w:pPr>
        <w:rPr>
          <w:lang w:eastAsia="pl-PL"/>
        </w:rPr>
      </w:pPr>
    </w:p>
    <w:p w14:paraId="3CFDE92B" w14:textId="252AB1A1" w:rsidR="007576D2" w:rsidRDefault="0098674D" w:rsidP="00A62C51">
      <w:pPr>
        <w:rPr>
          <w:lang w:eastAsia="pl-PL"/>
        </w:rPr>
      </w:pPr>
      <w:r w:rsidRPr="001A4FE5">
        <w:rPr>
          <w:lang w:eastAsia="pl-PL"/>
        </w:rPr>
        <w:t>Organizacje non-profit najczęściej jako główną dziedzinę działalności wskazywały sport, turystykę, rekreację i hobby (26,8%), a następnie ratownictwo (15,2%), kulturę i sztukę (12,4%) czy edukację i wychowanie (10,7%).</w:t>
      </w:r>
    </w:p>
    <w:p w14:paraId="71ED3B56" w14:textId="6275E3F2" w:rsidR="0098674D" w:rsidRPr="0098674D" w:rsidRDefault="00FA6ED7" w:rsidP="00A62C51">
      <w:pPr>
        <w:rPr>
          <w:lang w:eastAsia="pl-PL"/>
        </w:rPr>
      </w:pPr>
      <w:r w:rsidRPr="004741A5">
        <w:rPr>
          <w:lang w:eastAsia="pl-PL"/>
        </w:rPr>
        <w:t>Dla spółdzielni przeważający</w:t>
      </w:r>
      <w:r w:rsidR="00947E4D">
        <w:rPr>
          <w:lang w:eastAsia="pl-PL"/>
        </w:rPr>
        <w:t>m</w:t>
      </w:r>
      <w:r w:rsidRPr="004741A5">
        <w:rPr>
          <w:lang w:eastAsia="pl-PL"/>
        </w:rPr>
        <w:t xml:space="preserve"> rodzaj</w:t>
      </w:r>
      <w:r w:rsidR="00947E4D">
        <w:rPr>
          <w:lang w:eastAsia="pl-PL"/>
        </w:rPr>
        <w:t>em</w:t>
      </w:r>
      <w:r w:rsidRPr="004741A5">
        <w:rPr>
          <w:lang w:eastAsia="pl-PL"/>
        </w:rPr>
        <w:t xml:space="preserve"> działalności </w:t>
      </w:r>
      <w:r w:rsidR="00947E4D">
        <w:rPr>
          <w:lang w:eastAsia="pl-PL"/>
        </w:rPr>
        <w:t>było</w:t>
      </w:r>
      <w:r w:rsidR="00947E4D" w:rsidRPr="004741A5">
        <w:rPr>
          <w:lang w:eastAsia="pl-PL"/>
        </w:rPr>
        <w:t xml:space="preserve"> </w:t>
      </w:r>
      <w:r w:rsidR="004741A5" w:rsidRPr="004741A5">
        <w:rPr>
          <w:lang w:eastAsia="pl-PL"/>
        </w:rPr>
        <w:t>przetwórstwo przemysłowe (20,8%).</w:t>
      </w:r>
      <w:r w:rsidRPr="004741A5">
        <w:rPr>
          <w:lang w:eastAsia="pl-PL"/>
        </w:rPr>
        <w:t xml:space="preserve"> </w:t>
      </w:r>
      <w:r w:rsidR="004741A5">
        <w:rPr>
          <w:lang w:eastAsia="pl-PL"/>
        </w:rPr>
        <w:t>B</w:t>
      </w:r>
      <w:r w:rsidRPr="004741A5">
        <w:rPr>
          <w:lang w:eastAsia="pl-PL"/>
        </w:rPr>
        <w:t xml:space="preserve">iorąc pod uwagę rodzaj </w:t>
      </w:r>
      <w:r w:rsidR="004741A5">
        <w:rPr>
          <w:lang w:eastAsia="pl-PL"/>
        </w:rPr>
        <w:t xml:space="preserve">podmiotu, </w:t>
      </w:r>
      <w:r w:rsidRPr="004741A5">
        <w:rPr>
          <w:lang w:eastAsia="pl-PL"/>
        </w:rPr>
        <w:t>większość</w:t>
      </w:r>
      <w:r>
        <w:rPr>
          <w:lang w:eastAsia="pl-PL"/>
        </w:rPr>
        <w:t xml:space="preserve"> </w:t>
      </w:r>
      <w:r w:rsidR="0098674D">
        <w:rPr>
          <w:lang w:eastAsia="pl-PL"/>
        </w:rPr>
        <w:t>spółdzielni inwalidów i niewidomych prowadził</w:t>
      </w:r>
      <w:r>
        <w:rPr>
          <w:lang w:eastAsia="pl-PL"/>
        </w:rPr>
        <w:t>a</w:t>
      </w:r>
      <w:r w:rsidR="0098674D">
        <w:rPr>
          <w:lang w:eastAsia="pl-PL"/>
        </w:rPr>
        <w:t xml:space="preserve"> działalność w zakresie przetwórstwa przemysłowego (</w:t>
      </w:r>
      <w:r w:rsidR="005C3A22">
        <w:rPr>
          <w:lang w:eastAsia="pl-PL"/>
        </w:rPr>
        <w:t>76,1</w:t>
      </w:r>
      <w:r w:rsidR="0098674D">
        <w:rPr>
          <w:lang w:eastAsia="pl-PL"/>
        </w:rPr>
        <w:t>%)</w:t>
      </w:r>
      <w:r w:rsidR="00F66F83">
        <w:rPr>
          <w:lang w:eastAsia="pl-PL"/>
        </w:rPr>
        <w:t xml:space="preserve">. </w:t>
      </w:r>
      <w:r w:rsidR="004741A5">
        <w:rPr>
          <w:lang w:eastAsia="pl-PL"/>
        </w:rPr>
        <w:t>Z kolei s</w:t>
      </w:r>
      <w:r w:rsidR="00F66F83">
        <w:rPr>
          <w:lang w:eastAsia="pl-PL"/>
        </w:rPr>
        <w:t xml:space="preserve">półdzielnie </w:t>
      </w:r>
      <w:r w:rsidR="00F66F83">
        <w:rPr>
          <w:lang w:eastAsia="pl-PL"/>
        </w:rPr>
        <w:lastRenderedPageBreak/>
        <w:t>pracy i</w:t>
      </w:r>
      <w:r w:rsidR="004741A5">
        <w:rPr>
          <w:lang w:eastAsia="pl-PL"/>
        </w:rPr>
        <w:t> </w:t>
      </w:r>
      <w:r w:rsidR="00F66F83">
        <w:rPr>
          <w:lang w:eastAsia="pl-PL"/>
        </w:rPr>
        <w:t>socjalne zajmowały się bardziej zróżnicowaną działalnością. Trzy kluczowe sekcje PKD, w</w:t>
      </w:r>
      <w:r w:rsidR="00797470">
        <w:rPr>
          <w:lang w:eastAsia="pl-PL"/>
        </w:rPr>
        <w:t> </w:t>
      </w:r>
      <w:r w:rsidR="00F66F83">
        <w:rPr>
          <w:lang w:eastAsia="pl-PL"/>
        </w:rPr>
        <w:t>ramach których spółdzielnie pracy prowadziły swoją działalność, to: przetwórstwo przemysłowe (</w:t>
      </w:r>
      <w:r w:rsidR="005C3A22">
        <w:rPr>
          <w:lang w:eastAsia="pl-PL"/>
        </w:rPr>
        <w:t>27,6</w:t>
      </w:r>
      <w:r w:rsidR="00F66F83">
        <w:rPr>
          <w:lang w:eastAsia="pl-PL"/>
        </w:rPr>
        <w:t xml:space="preserve">%), </w:t>
      </w:r>
      <w:r w:rsidR="0097575D">
        <w:rPr>
          <w:lang w:eastAsia="pl-PL"/>
        </w:rPr>
        <w:t xml:space="preserve">działalność związana z obsługą rynku nieruchomości (15,0%) oraz </w:t>
      </w:r>
      <w:r w:rsidR="00F66F83">
        <w:rPr>
          <w:lang w:eastAsia="pl-PL"/>
        </w:rPr>
        <w:t>handel hurtowy i detaliczny (</w:t>
      </w:r>
      <w:r w:rsidR="005C3A22">
        <w:rPr>
          <w:lang w:eastAsia="pl-PL"/>
        </w:rPr>
        <w:t>13,6</w:t>
      </w:r>
      <w:r w:rsidR="00F66F83">
        <w:rPr>
          <w:lang w:eastAsia="pl-PL"/>
        </w:rPr>
        <w:t>%). Spółdzielnie socjalne najczęściej zajmowały się działalnością związaną z zakwaterowaniem i usługami gastronomicznymi (</w:t>
      </w:r>
      <w:r w:rsidR="005C3A22">
        <w:rPr>
          <w:lang w:eastAsia="pl-PL"/>
        </w:rPr>
        <w:t>22,0</w:t>
      </w:r>
      <w:r w:rsidR="00F66F83">
        <w:rPr>
          <w:lang w:eastAsia="pl-PL"/>
        </w:rPr>
        <w:t>%), działalnością w</w:t>
      </w:r>
      <w:r w:rsidR="00797470">
        <w:rPr>
          <w:lang w:eastAsia="pl-PL"/>
        </w:rPr>
        <w:t> </w:t>
      </w:r>
      <w:r w:rsidR="00F66F83">
        <w:rPr>
          <w:lang w:eastAsia="pl-PL"/>
        </w:rPr>
        <w:t>zakresie usług administrowania i wspierającą (</w:t>
      </w:r>
      <w:r w:rsidR="005C3A22">
        <w:rPr>
          <w:lang w:eastAsia="pl-PL"/>
        </w:rPr>
        <w:t>19,7</w:t>
      </w:r>
      <w:r w:rsidR="00F66F83">
        <w:rPr>
          <w:lang w:eastAsia="pl-PL"/>
        </w:rPr>
        <w:t>%), ale również działalnością w ramach opieki zdrowotnej i pomocy społecznej (14,7%), czy przetwórstwem przemysłowym (</w:t>
      </w:r>
      <w:r w:rsidR="005C3A22">
        <w:rPr>
          <w:lang w:eastAsia="pl-PL"/>
        </w:rPr>
        <w:t>11,3</w:t>
      </w:r>
      <w:r w:rsidR="00F66F83">
        <w:rPr>
          <w:lang w:eastAsia="pl-PL"/>
        </w:rPr>
        <w:t xml:space="preserve">%). </w:t>
      </w:r>
    </w:p>
    <w:p w14:paraId="401FFC18" w14:textId="69DEC3CF" w:rsidR="00AB1892" w:rsidRPr="0098674D" w:rsidRDefault="00561392" w:rsidP="00A62C51">
      <w:pPr>
        <w:pStyle w:val="Nagwek1"/>
      </w:pPr>
      <w:r w:rsidRPr="00A62C51">
        <w:rPr>
          <w:noProof/>
        </w:rPr>
        <mc:AlternateContent>
          <mc:Choice Requires="wps">
            <w:drawing>
              <wp:anchor distT="45720" distB="45720" distL="114300" distR="114300" simplePos="0" relativeHeight="251765760" behindDoc="1" locked="0" layoutInCell="1" allowOverlap="1" wp14:anchorId="516EEF1E" wp14:editId="07E5D460">
                <wp:simplePos x="0" y="0"/>
                <wp:positionH relativeFrom="column">
                  <wp:posOffset>5243830</wp:posOffset>
                </wp:positionH>
                <wp:positionV relativeFrom="paragraph">
                  <wp:posOffset>321945</wp:posOffset>
                </wp:positionV>
                <wp:extent cx="1725295" cy="930275"/>
                <wp:effectExtent l="0" t="0" r="0" b="3175"/>
                <wp:wrapTight wrapText="bothSides">
                  <wp:wrapPolygon edited="0">
                    <wp:start x="715" y="0"/>
                    <wp:lineTo x="715" y="21231"/>
                    <wp:lineTo x="20749" y="21231"/>
                    <wp:lineTo x="20749" y="0"/>
                    <wp:lineTo x="715" y="0"/>
                  </wp:wrapPolygon>
                </wp:wrapTight>
                <wp:docPr id="7" name="Pole tekstowe 7"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930275"/>
                        </a:xfrm>
                        <a:prstGeom prst="rect">
                          <a:avLst/>
                        </a:prstGeom>
                        <a:noFill/>
                        <a:ln w="9525">
                          <a:noFill/>
                          <a:miter lim="800000"/>
                          <a:headEnd/>
                          <a:tailEnd/>
                        </a:ln>
                      </wps:spPr>
                      <wps:txbx>
                        <w:txbxContent>
                          <w:p w14:paraId="4513C2F3" w14:textId="0E440310" w:rsidR="00670EF6" w:rsidRPr="00797470" w:rsidRDefault="009A5B11" w:rsidP="00670EF6">
                            <w:pPr>
                              <w:pStyle w:val="tekstzboku"/>
                              <w:spacing w:before="0"/>
                              <w:rPr>
                                <w:bCs w:val="0"/>
                              </w:rPr>
                            </w:pPr>
                            <w:r w:rsidRPr="00797470">
                              <w:t xml:space="preserve">W organizacjach non-profit na koniec 2021 r. </w:t>
                            </w:r>
                            <w:r w:rsidR="00947E4D" w:rsidRPr="00797470">
                              <w:t xml:space="preserve">było zatrudnionych </w:t>
                            </w:r>
                            <w:r w:rsidRPr="00797470">
                              <w:t>182,</w:t>
                            </w:r>
                            <w:r w:rsidR="00D33A7D" w:rsidRPr="00797470">
                              <w:t xml:space="preserve">3 </w:t>
                            </w:r>
                            <w:r w:rsidRPr="00797470">
                              <w:t>tys. osób, a</w:t>
                            </w:r>
                            <w:r w:rsidR="00F8798B">
                              <w:t> </w:t>
                            </w:r>
                            <w:r w:rsidRPr="00797470">
                              <w:t>w</w:t>
                            </w:r>
                            <w:r w:rsidR="00F8798B">
                              <w:t> </w:t>
                            </w:r>
                            <w:r w:rsidRPr="00797470">
                              <w:t>spółdzielniach – 26,8</w:t>
                            </w:r>
                            <w:r w:rsidR="00797470">
                              <w:t xml:space="preserve"> tys.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16EEF1E" id="Pole tekstowe 7" o:spid="_x0000_s1028" type="#_x0000_t202" alt="Lorem ipsum dolor sit amet, consectetur adipiscing elit" style="position:absolute;margin-left:412.9pt;margin-top:25.35pt;width:135.85pt;height:73.25pt;z-index:-2515507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tGmOQIAAD4EAAAOAAAAZHJzL2Uyb0RvYy54bWysU1Fv0zAQfkfiP5z8DEsbVrpFTaexMYQ0&#10;YNLgB7i201izfcZ2l2y/nrPTjgreEHmwfL7cd/d9d7e6GK2BRxWiRtey+cmMgXICpXbblv34fvP2&#10;jEFM3Elu0KmWPanILtavX60G36gaezRSBSAQF5vBt6xPyTdVFUWvLI8n6JUjZ4fB8kRm2FYy8IHQ&#10;ranq2ex9NWCQPqBQMdLr9eRk64LfdUqkb10XVQLTMqotlTOUc5PPar3izTZw32uxL4P/QxWWa0dJ&#10;X6CueeKwC/ovKKtFwIhdOhFoK+w6LVThQGzmsz/Y3Pfcq8KFxIn+Rab4/2DF18e7AFq2bMnAcUst&#10;ukOjIKmHmHBQQM9SRUGS3WJQFrSPOwsSDQaIOgGFpDcg0EXSWqVdAC6111FQN0AZnbLEg48NZbr3&#10;lCuNH3CkUSlyRX+L4iGCw6ueu626DAGHXnFJFOc5sjoKnXBiBtkMX1BSrXyXsACNXbBZf1IUCJ1a&#10;/fTSXjUmEDnlsl7U5wsGgnzn72b1clFS8OYQ7UNMnxRayJeWBaJU0PnjbUy5Gt4cfsnJHN5oY8oI&#10;GQcDgS7qRQk48lidaMKNti07m+VvmrlM8qOTJThxbaY7JTBuzzoTnSincTOWHtUHMTcon0iGgNNA&#10;0wLSpcfwzGCgYW5Z/LnjQTEwnx1JeT4/Pc3TX4zTxbImIxx7Nsce7gRBtSwxmK5XqWzMRPmSJO90&#10;USP3ZqpkXzINaRFpv1B5C47t8tfvtV//AgAA//8DAFBLAwQUAAYACAAAACEAKC17Cd8AAAALAQAA&#10;DwAAAGRycy9kb3ducmV2LnhtbEyPzU7DMBCE70h9B2srcaN2I0KaEKeqQFxBlB+Jmxtvk4h4HcVu&#10;E96e7QluO9rRzDfldna9OOMYOk8a1isFAqn2tqNGw/vb080GRIiGrOk9oYYfDLCtFlelKayf6BXP&#10;+9gIDqFQGA1tjEMhZahbdCas/IDEv6MfnYksx0ba0Uwc7nqZKHUnnemIG1oz4EOL9ff+5DR8PB+/&#10;Pm/VS/Po0mHys5Lkcqn19XLe3YOIOMc/M1zwGR0qZjr4E9kgeg2bJGX0qCFVGYiLQeVZCuLAV54l&#10;IKtS/t9Q/QIAAP//AwBQSwECLQAUAAYACAAAACEAtoM4kv4AAADhAQAAEwAAAAAAAAAAAAAAAAAA&#10;AAAAW0NvbnRlbnRfVHlwZXNdLnhtbFBLAQItABQABgAIAAAAIQA4/SH/1gAAAJQBAAALAAAAAAAA&#10;AAAAAAAAAC8BAABfcmVscy8ucmVsc1BLAQItABQABgAIAAAAIQCCZtGmOQIAAD4EAAAOAAAAAAAA&#10;AAAAAAAAAC4CAABkcnMvZTJvRG9jLnhtbFBLAQItABQABgAIAAAAIQAoLXsJ3wAAAAsBAAAPAAAA&#10;AAAAAAAAAAAAAJMEAABkcnMvZG93bnJldi54bWxQSwUGAAAAAAQABADzAAAAnwUAAAAA&#10;" filled="f" stroked="f">
                <v:textbox>
                  <w:txbxContent>
                    <w:p w14:paraId="4513C2F3" w14:textId="0E440310" w:rsidR="00670EF6" w:rsidRPr="00797470" w:rsidRDefault="009A5B11" w:rsidP="00670EF6">
                      <w:pPr>
                        <w:pStyle w:val="tekstzboku"/>
                        <w:spacing w:before="0"/>
                        <w:rPr>
                          <w:bCs w:val="0"/>
                        </w:rPr>
                      </w:pPr>
                      <w:r w:rsidRPr="00797470">
                        <w:t xml:space="preserve">W organizacjach non-profit na koniec 2021 r. </w:t>
                      </w:r>
                      <w:r w:rsidR="00947E4D" w:rsidRPr="00797470">
                        <w:t xml:space="preserve">było zatrudnionych </w:t>
                      </w:r>
                      <w:r w:rsidRPr="00797470">
                        <w:t>182,</w:t>
                      </w:r>
                      <w:r w:rsidR="00D33A7D" w:rsidRPr="00797470">
                        <w:t xml:space="preserve">3 </w:t>
                      </w:r>
                      <w:r w:rsidRPr="00797470">
                        <w:t>tys. osób, a</w:t>
                      </w:r>
                      <w:r w:rsidR="00F8798B">
                        <w:t> </w:t>
                      </w:r>
                      <w:r w:rsidRPr="00797470">
                        <w:t>w</w:t>
                      </w:r>
                      <w:r w:rsidR="00F8798B">
                        <w:t> </w:t>
                      </w:r>
                      <w:r w:rsidRPr="00797470">
                        <w:t>spółdzielniach – 26,8</w:t>
                      </w:r>
                      <w:r w:rsidR="00797470">
                        <w:t xml:space="preserve"> tys.</w:t>
                      </w:r>
                    </w:p>
                  </w:txbxContent>
                </v:textbox>
                <w10:wrap type="tight"/>
              </v:shape>
            </w:pict>
          </mc:Fallback>
        </mc:AlternateContent>
      </w:r>
      <w:r w:rsidR="00AB1892" w:rsidRPr="00A62C51">
        <w:t>Zatrudnienie</w:t>
      </w:r>
      <w:r w:rsidR="00840962" w:rsidRPr="0098674D">
        <w:t xml:space="preserve"> i jego reintegracyjny wymiar </w:t>
      </w:r>
    </w:p>
    <w:p w14:paraId="168E0ADE" w14:textId="7EAE5128" w:rsidR="009E44F6" w:rsidRDefault="00866142" w:rsidP="00A62C51">
      <w:r w:rsidRPr="0098674D">
        <w:t>Na koniec 20</w:t>
      </w:r>
      <w:r w:rsidR="00F66F83">
        <w:t>21</w:t>
      </w:r>
      <w:r w:rsidRPr="0098674D">
        <w:t xml:space="preserve"> r. w omawianych podmiotach </w:t>
      </w:r>
      <w:r w:rsidR="004740EA">
        <w:t>gospodarki</w:t>
      </w:r>
      <w:r w:rsidRPr="0098674D">
        <w:t xml:space="preserve"> społecznej zatrudnionych na podstawie stosunku pracy </w:t>
      </w:r>
      <w:r w:rsidRPr="00797470">
        <w:t xml:space="preserve">było </w:t>
      </w:r>
      <w:r w:rsidR="00F66F83" w:rsidRPr="00797470">
        <w:t>209,</w:t>
      </w:r>
      <w:r w:rsidR="00D33A7D" w:rsidRPr="00797470">
        <w:t xml:space="preserve">1 </w:t>
      </w:r>
      <w:r w:rsidRPr="00797470">
        <w:t xml:space="preserve">tys. </w:t>
      </w:r>
      <w:r w:rsidR="00F66F83" w:rsidRPr="00797470">
        <w:t>osób</w:t>
      </w:r>
      <w:r w:rsidR="00E712D6" w:rsidRPr="00797470">
        <w:t xml:space="preserve">, z czego </w:t>
      </w:r>
      <w:r w:rsidR="009E44F6" w:rsidRPr="00797470">
        <w:t xml:space="preserve">dla </w:t>
      </w:r>
      <w:r w:rsidR="00797470" w:rsidRPr="00797470">
        <w:t>176,6</w:t>
      </w:r>
      <w:r w:rsidR="009E44F6" w:rsidRPr="00797470">
        <w:t xml:space="preserve"> tys</w:t>
      </w:r>
      <w:r w:rsidR="009E44F6">
        <w:t>. osób było to główne miejsce pracy. W</w:t>
      </w:r>
      <w:r w:rsidR="00E712D6">
        <w:t>iększość</w:t>
      </w:r>
      <w:r w:rsidR="009E44F6">
        <w:t xml:space="preserve"> zatrudnionych </w:t>
      </w:r>
      <w:r w:rsidR="001841D6">
        <w:t>pracowało</w:t>
      </w:r>
      <w:r w:rsidR="00E712D6">
        <w:t xml:space="preserve"> w organizacjach non-profit</w:t>
      </w:r>
      <w:r w:rsidR="009E44F6">
        <w:t xml:space="preserve"> (182,3 tys. osób)</w:t>
      </w:r>
      <w:r w:rsidR="00F66F83">
        <w:t>.</w:t>
      </w:r>
      <w:r w:rsidR="009E44F6">
        <w:t xml:space="preserve"> W </w:t>
      </w:r>
      <w:r w:rsidR="00947E4D">
        <w:t xml:space="preserve">porównaniu </w:t>
      </w:r>
      <w:r w:rsidR="009E44F6">
        <w:t xml:space="preserve">do przeciętnej liczby osób pracujących w gospodarce narodowej zatrudnienie w podmiotach </w:t>
      </w:r>
      <w:r w:rsidR="004740EA">
        <w:t>gospodarki</w:t>
      </w:r>
      <w:r w:rsidR="009E44F6">
        <w:t xml:space="preserve"> społecznej na dzień 31 grudnia 2021 r. stanowiło 1,</w:t>
      </w:r>
      <w:r w:rsidR="00797470">
        <w:t>2</w:t>
      </w:r>
      <w:r w:rsidR="009E44F6">
        <w:t xml:space="preserve">%, a w </w:t>
      </w:r>
      <w:r w:rsidR="00947E4D">
        <w:t xml:space="preserve">odniesieniu </w:t>
      </w:r>
      <w:r w:rsidR="009E44F6">
        <w:t>do zatrudnienia na podstawie stosunku pracy – 1,</w:t>
      </w:r>
      <w:r w:rsidR="00797470">
        <w:t>5</w:t>
      </w:r>
      <w:r w:rsidR="009E44F6">
        <w:t>%.</w:t>
      </w:r>
    </w:p>
    <w:p w14:paraId="7D32FC64" w14:textId="6338366A" w:rsidR="00256AB7" w:rsidRPr="0098674D" w:rsidRDefault="008762E8" w:rsidP="00A62C51">
      <w:pPr>
        <w:pStyle w:val="Tytutablicy"/>
        <w:ind w:left="851" w:hanging="851"/>
      </w:pPr>
      <w:r w:rsidRPr="0098674D">
        <w:rPr>
          <w:noProof/>
        </w:rPr>
        <w:drawing>
          <wp:anchor distT="0" distB="0" distL="114300" distR="114300" simplePos="0" relativeHeight="251763712" behindDoc="0" locked="0" layoutInCell="1" allowOverlap="1" wp14:anchorId="28098755" wp14:editId="32E52F87">
            <wp:simplePos x="0" y="0"/>
            <wp:positionH relativeFrom="margin">
              <wp:align>right</wp:align>
            </wp:positionH>
            <wp:positionV relativeFrom="paragraph">
              <wp:posOffset>456101</wp:posOffset>
            </wp:positionV>
            <wp:extent cx="5122545" cy="2781300"/>
            <wp:effectExtent l="0" t="0" r="1905" b="0"/>
            <wp:wrapTopAndBottom/>
            <wp:docPr id="4" name="Wykres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14:sizeRelH relativeFrom="page">
              <wp14:pctWidth>0</wp14:pctWidth>
            </wp14:sizeRelH>
            <wp14:sizeRelV relativeFrom="page">
              <wp14:pctHeight>0</wp14:pctHeight>
            </wp14:sizeRelV>
          </wp:anchor>
        </w:drawing>
      </w:r>
      <w:r w:rsidR="00256AB7" w:rsidRPr="0098674D">
        <w:t>Wykres</w:t>
      </w:r>
      <w:r w:rsidR="00740D36">
        <w:t xml:space="preserve"> 2</w:t>
      </w:r>
      <w:r w:rsidR="00256AB7" w:rsidRPr="0098674D">
        <w:t xml:space="preserve">. </w:t>
      </w:r>
      <w:r w:rsidR="00C834B9" w:rsidRPr="0098674D">
        <w:t>L</w:t>
      </w:r>
      <w:r w:rsidR="00256AB7" w:rsidRPr="0098674D">
        <w:t xml:space="preserve">iczba osób </w:t>
      </w:r>
      <w:r w:rsidR="00256AB7" w:rsidRPr="00A62C51">
        <w:t>zatrudnionych</w:t>
      </w:r>
      <w:r w:rsidR="00256AB7" w:rsidRPr="0098674D">
        <w:t xml:space="preserve"> na umowę o pracę w podmiotach gospodarki społecznej</w:t>
      </w:r>
      <w:r w:rsidR="003206BC" w:rsidRPr="0098674D">
        <w:t xml:space="preserve"> </w:t>
      </w:r>
      <w:r w:rsidR="00961E69" w:rsidRPr="0098674D">
        <w:t xml:space="preserve">według stanu </w:t>
      </w:r>
      <w:r w:rsidR="00256AB7" w:rsidRPr="0098674D">
        <w:t>na</w:t>
      </w:r>
      <w:r w:rsidR="00961E69" w:rsidRPr="0098674D">
        <w:t xml:space="preserve"> </w:t>
      </w:r>
      <w:r w:rsidR="00256AB7" w:rsidRPr="0098674D">
        <w:t>31.12.2021 r.</w:t>
      </w:r>
    </w:p>
    <w:p w14:paraId="41CC6A17" w14:textId="6647B8F8" w:rsidR="001841D6" w:rsidRDefault="001841D6" w:rsidP="00866142">
      <w:pPr>
        <w:rPr>
          <w:szCs w:val="19"/>
        </w:rPr>
      </w:pPr>
    </w:p>
    <w:p w14:paraId="4BC63CC5" w14:textId="581DB7AF" w:rsidR="00F8798B" w:rsidRDefault="00F8798B" w:rsidP="00A62C51">
      <w:r>
        <w:t xml:space="preserve">Przeciętnie na jeden </w:t>
      </w:r>
      <w:r w:rsidR="00E8628E">
        <w:t>podmiot</w:t>
      </w:r>
      <w:r w:rsidR="00947E4D">
        <w:t xml:space="preserve"> </w:t>
      </w:r>
      <w:r w:rsidR="002441D9">
        <w:t>zatrudniający</w:t>
      </w:r>
      <w:r w:rsidR="00E8628E">
        <w:t xml:space="preserve"> </w:t>
      </w:r>
      <w:r>
        <w:t xml:space="preserve">przypadało 14 pracowników, z </w:t>
      </w:r>
      <w:r w:rsidRPr="00460388">
        <w:t>czego najwyższ</w:t>
      </w:r>
      <w:r>
        <w:t>ą</w:t>
      </w:r>
      <w:r w:rsidRPr="00460388">
        <w:t xml:space="preserve"> średnią charakteryzowały się spółdzielnie inwalidów i niewidomych (102 </w:t>
      </w:r>
      <w:r w:rsidR="007B6CC8">
        <w:t>osoby</w:t>
      </w:r>
      <w:r w:rsidRPr="00460388">
        <w:t>), a następnie spółdzielnie pracy (30 osób) i społeczne podmioty wyznaniowe (</w:t>
      </w:r>
      <w:r w:rsidR="003E370A" w:rsidRPr="00460388">
        <w:t>2</w:t>
      </w:r>
      <w:r w:rsidR="003E370A">
        <w:t>9</w:t>
      </w:r>
      <w:r w:rsidR="003E370A" w:rsidRPr="00460388">
        <w:t xml:space="preserve"> </w:t>
      </w:r>
      <w:r w:rsidRPr="00460388">
        <w:t>osób).</w:t>
      </w:r>
      <w:r>
        <w:t xml:space="preserve"> </w:t>
      </w:r>
    </w:p>
    <w:p w14:paraId="0F1637B2" w14:textId="5CC4730E" w:rsidR="00F8798B" w:rsidRPr="00F66F83" w:rsidRDefault="00561392" w:rsidP="00A62C51">
      <w:pPr>
        <w:rPr>
          <w:i/>
        </w:rPr>
      </w:pPr>
      <w:r w:rsidRPr="0098674D">
        <w:rPr>
          <w:b/>
          <w:noProof/>
          <w:spacing w:val="-2"/>
          <w:lang w:eastAsia="pl-PL"/>
        </w:rPr>
        <mc:AlternateContent>
          <mc:Choice Requires="wps">
            <w:drawing>
              <wp:anchor distT="45720" distB="45720" distL="114300" distR="114300" simplePos="0" relativeHeight="251776000" behindDoc="1" locked="0" layoutInCell="1" allowOverlap="1" wp14:anchorId="06307C69" wp14:editId="3D497F90">
                <wp:simplePos x="0" y="0"/>
                <wp:positionH relativeFrom="column">
                  <wp:posOffset>5257800</wp:posOffset>
                </wp:positionH>
                <wp:positionV relativeFrom="paragraph">
                  <wp:posOffset>376555</wp:posOffset>
                </wp:positionV>
                <wp:extent cx="1725295" cy="1066800"/>
                <wp:effectExtent l="0" t="0" r="0" b="0"/>
                <wp:wrapTight wrapText="bothSides">
                  <wp:wrapPolygon edited="0">
                    <wp:start x="715" y="0"/>
                    <wp:lineTo x="715" y="21214"/>
                    <wp:lineTo x="20749" y="21214"/>
                    <wp:lineTo x="20749" y="0"/>
                    <wp:lineTo x="715" y="0"/>
                  </wp:wrapPolygon>
                </wp:wrapTight>
                <wp:docPr id="20" name="Pole tekstowe 20"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1066800"/>
                        </a:xfrm>
                        <a:prstGeom prst="rect">
                          <a:avLst/>
                        </a:prstGeom>
                        <a:noFill/>
                        <a:ln w="9525">
                          <a:noFill/>
                          <a:miter lim="800000"/>
                          <a:headEnd/>
                          <a:tailEnd/>
                        </a:ln>
                      </wps:spPr>
                      <wps:txbx>
                        <w:txbxContent>
                          <w:p w14:paraId="11A64EEE" w14:textId="1736AFF0" w:rsidR="00AE41F2" w:rsidRPr="00797470" w:rsidRDefault="00AE41F2" w:rsidP="009A5B11">
                            <w:pPr>
                              <w:pStyle w:val="tekstzboku"/>
                              <w:tabs>
                                <w:tab w:val="left" w:pos="993"/>
                              </w:tabs>
                              <w:spacing w:before="0"/>
                              <w:rPr>
                                <w:bCs w:val="0"/>
                              </w:rPr>
                            </w:pPr>
                            <w:r w:rsidRPr="00797470">
                              <w:t xml:space="preserve">Osoby przynależące do grup zagrożonych wykluczeniem społecznym stanowiły 12,4% ogółu zatrudnionych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6307C69" id="Pole tekstowe 20" o:spid="_x0000_s1029" type="#_x0000_t202" alt="Lorem ipsum dolor sit amet, consectetur adipiscing elit" style="position:absolute;margin-left:414pt;margin-top:29.65pt;width:135.85pt;height:84pt;z-index:-2515404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pFPPAIAAEEEAAAOAAAAZHJzL2Uyb0RvYy54bWysU9tuEzEQfUfiH0Z+hmwSkl5W3VSlpQip&#10;QKXCBzi2N2vV9hjbyW74esbepETwhtgHa+zZOTPnzMzV9WAN7FSIGl3DZpMpA+UESu02Dfv+7f7t&#10;BYOYuJPcoFMN26vIrlevX131vlZz7NBIFYBAXKx737AuJV9XVRSdsjxO0CtHzhaD5YmuYVPJwHtC&#10;t6aaT6dnVY9B+oBCxUivd6OTrQp+2yqRvrZtVAlMw6i2VM5QznU+q9UVrzeB+06LQxn8H6qwXDtK&#10;+gJ1xxOHbdB/QVktAkZs00SgrbBttVCFA7GZTf9g89RxrwoXEif6F5ni/4MVX3aPAbRs2JzkcdxS&#10;jx7RKEjqOSbsFeR3qaIg0R4wKAvax60FiQYDRJ2AYtIbEOgiqa3SNgCX2usoqB+gjE5Z5N7HmnI9&#10;ecqWhvc40LAUwaJ/QPEcweFtx91G3YSAfae4JJKzHFmdhI44MYOs+88oqVi+TViAhjbY3AHSFAid&#10;qt6/NFgNCUROeT5fzi+XDAT5ZtOzs4tpGYGK18dwH2L6qNBCNhoWiFOB57uHmHI5vD7+krM5vNfG&#10;lCkyDvqGXS7nyxJw4rE60ZAbbRtGCekbxy6z/OBkCU5cm9GmBMYdaGemI+c0rIfSpndHNdco96RD&#10;wHGmaQfJ6DD8ZNDTPDcs/tjyoBiYT460vJwtFnkBymWxPM9tDaee9amHO0FQDUsMRvM2laUZKd+Q&#10;5q0uauTmjJUcSqY5LSIddiovwum9/PV781e/AAAA//8DAFBLAwQUAAYACAAAACEAzWJRK+AAAAAL&#10;AQAADwAAAGRycy9kb3ducmV2LnhtbEyPzU7DMBCE70i8g7VI3KjdlNIkzaaqQFxBlB+Jmxtvk6jx&#10;OordJrw97gmOoxnNfFNsJtuJMw2+dYwwnykQxJUzLdcIH+/PdykIHzQb3TkmhB/ysCmvrwqdGzfy&#10;G513oRaxhH2uEZoQ+lxKXzVktZ+5njh6BzdYHaIcamkGPcZy28lEqQdpdctxodE9PTZUHXcni/D5&#10;cvj+ulev9ZNd9qOblGSbScTbm2m7BhFoCn9huOBHdCgj096d2HjRIaRJGr8EhGW2AHEJqCxbgdgj&#10;JMlqAbIs5P8P5S8AAAD//wMAUEsBAi0AFAAGAAgAAAAhALaDOJL+AAAA4QEAABMAAAAAAAAAAAAA&#10;AAAAAAAAAFtDb250ZW50X1R5cGVzXS54bWxQSwECLQAUAAYACAAAACEAOP0h/9YAAACUAQAACwAA&#10;AAAAAAAAAAAAAAAvAQAAX3JlbHMvLnJlbHNQSwECLQAUAAYACAAAACEAFwKRTzwCAABBBAAADgAA&#10;AAAAAAAAAAAAAAAuAgAAZHJzL2Uyb0RvYy54bWxQSwECLQAUAAYACAAAACEAzWJRK+AAAAALAQAA&#10;DwAAAAAAAAAAAAAAAACWBAAAZHJzL2Rvd25yZXYueG1sUEsFBgAAAAAEAAQA8wAAAKMFAAAAAA==&#10;" filled="f" stroked="f">
                <v:textbox>
                  <w:txbxContent>
                    <w:p w14:paraId="11A64EEE" w14:textId="1736AFF0" w:rsidR="00AE41F2" w:rsidRPr="00797470" w:rsidRDefault="00AE41F2" w:rsidP="009A5B11">
                      <w:pPr>
                        <w:pStyle w:val="tekstzboku"/>
                        <w:tabs>
                          <w:tab w:val="left" w:pos="993"/>
                        </w:tabs>
                        <w:spacing w:before="0"/>
                        <w:rPr>
                          <w:bCs w:val="0"/>
                        </w:rPr>
                      </w:pPr>
                      <w:r w:rsidRPr="00797470">
                        <w:t xml:space="preserve">Osoby przynależące do grup zagrożonych wykluczeniem społecznym stanowiły 12,4% ogółu zatrudnionych </w:t>
                      </w:r>
                    </w:p>
                  </w:txbxContent>
                </v:textbox>
                <w10:wrap type="tight"/>
              </v:shape>
            </w:pict>
          </mc:Fallback>
        </mc:AlternateContent>
      </w:r>
      <w:r w:rsidR="00F8798B">
        <w:t xml:space="preserve">W przedsiębiorstwach społecznych zatrudnionych było 5,8 tys. </w:t>
      </w:r>
      <w:r w:rsidR="002441D9">
        <w:t>osób</w:t>
      </w:r>
      <w:r w:rsidR="00F8798B">
        <w:t xml:space="preserve">, co średnio </w:t>
      </w:r>
      <w:r w:rsidR="002441D9">
        <w:t>stanowiło</w:t>
      </w:r>
      <w:r w:rsidR="00947E4D">
        <w:t xml:space="preserve"> </w:t>
      </w:r>
      <w:r w:rsidR="00F8798B">
        <w:t>10</w:t>
      </w:r>
      <w:r w:rsidR="0035368F">
        <w:t> </w:t>
      </w:r>
      <w:r w:rsidR="002441D9">
        <w:t>pracowników</w:t>
      </w:r>
      <w:r w:rsidR="00F8798B">
        <w:t>.</w:t>
      </w:r>
    </w:p>
    <w:p w14:paraId="7D651E7F" w14:textId="676058F4" w:rsidR="00D33A7D" w:rsidRDefault="00E712D6" w:rsidP="00A62C51">
      <w:r>
        <w:t xml:space="preserve">Wśród osób zatrudnionych na umowę o pracę </w:t>
      </w:r>
      <w:r w:rsidR="00947E4D">
        <w:t xml:space="preserve">w podmiotach gospodarki społecznej </w:t>
      </w:r>
      <w:r>
        <w:t xml:space="preserve">znajdowały się osoby </w:t>
      </w:r>
      <w:r w:rsidR="00947E4D">
        <w:t xml:space="preserve">przyjęte do pracy </w:t>
      </w:r>
      <w:r>
        <w:t>ze względu na przynależność do grup zagrożonych wykluczeniem społecznym. W 2021 r. było to 25,9</w:t>
      </w:r>
      <w:r w:rsidR="00A62C51">
        <w:t xml:space="preserve"> </w:t>
      </w:r>
      <w:r>
        <w:t>tys.</w:t>
      </w:r>
      <w:r w:rsidR="00A62C51">
        <w:t xml:space="preserve"> </w:t>
      </w:r>
      <w:r>
        <w:t xml:space="preserve">osób, co stanowiło 12,4% ogółu zatrudnionych. Ponad połowa </w:t>
      </w:r>
      <w:r w:rsidR="00947E4D">
        <w:t xml:space="preserve">powyższej </w:t>
      </w:r>
      <w:r w:rsidR="001611FF">
        <w:t xml:space="preserve">zbiorowości była zatrudniona w spółdzielniach (13,2 tys. osób; 51,0%), z czego 32,6% w spółdzielniach </w:t>
      </w:r>
      <w:r w:rsidR="001611FF" w:rsidRPr="0098674D">
        <w:t>inwalidów i niewidomych</w:t>
      </w:r>
      <w:r w:rsidR="001611FF">
        <w:t>, a 15,1% w spółdzielniach socjalnych. Ponadto w przypadku spółdzielni inwalidów i niewidomych osoby z grup zagrożonych wykluczeniem społecznym stanowiły 75,7% ogółu zatrudnionych w tych podmiotach</w:t>
      </w:r>
      <w:r w:rsidR="00442C8E">
        <w:t>.</w:t>
      </w:r>
      <w:r w:rsidR="003850EA">
        <w:t xml:space="preserve"> </w:t>
      </w:r>
      <w:r w:rsidR="00442C8E">
        <w:t>W</w:t>
      </w:r>
      <w:r w:rsidR="0035368F">
        <w:t> </w:t>
      </w:r>
      <w:r w:rsidR="00442C8E">
        <w:t xml:space="preserve">związku ze </w:t>
      </w:r>
      <w:r w:rsidR="003850EA">
        <w:t>specyfik</w:t>
      </w:r>
      <w:r w:rsidR="00442C8E">
        <w:t>ą</w:t>
      </w:r>
      <w:r w:rsidR="003850EA">
        <w:t xml:space="preserve"> tego rodzaju spółdzielni były to w większości osoby zatrudnione ze względu na niepełnosprawność (99,5%). </w:t>
      </w:r>
      <w:r w:rsidR="00491A4B">
        <w:t>W</w:t>
      </w:r>
      <w:r w:rsidR="00A62C51">
        <w:t xml:space="preserve"> </w:t>
      </w:r>
      <w:r w:rsidR="001611FF">
        <w:t>spółdzielniach socjalnych 61,1%</w:t>
      </w:r>
      <w:r w:rsidR="00491A4B">
        <w:t xml:space="preserve"> zatrudnionych to były osoby z grup zagrożonych wykluczeniem społecznym, które zatrudniono ze względu na niepełnosprawność (44,8%) lub bezrobocie (39,0%)</w:t>
      </w:r>
      <w:r w:rsidR="001611FF">
        <w:t xml:space="preserve">. </w:t>
      </w:r>
    </w:p>
    <w:p w14:paraId="4F5FE7BE" w14:textId="3C3BBA83" w:rsidR="00866142" w:rsidRDefault="00CB1DF4" w:rsidP="00866142">
      <w:pPr>
        <w:rPr>
          <w:szCs w:val="19"/>
        </w:rPr>
      </w:pPr>
      <w:r>
        <w:rPr>
          <w:szCs w:val="19"/>
        </w:rPr>
        <w:lastRenderedPageBreak/>
        <w:t xml:space="preserve">W </w:t>
      </w:r>
      <w:r w:rsidR="00A47603">
        <w:rPr>
          <w:szCs w:val="19"/>
        </w:rPr>
        <w:t xml:space="preserve">przedsiębiorstwach społecznych było zatrudnionych </w:t>
      </w:r>
      <w:r>
        <w:rPr>
          <w:szCs w:val="19"/>
        </w:rPr>
        <w:t xml:space="preserve">3,4 tys. osób ze względu na przynależność do grup </w:t>
      </w:r>
      <w:r w:rsidR="00114138">
        <w:rPr>
          <w:szCs w:val="19"/>
        </w:rPr>
        <w:t>zagrożonych wykluczeniem społecznym, co stanowiło 58,0% ogółu zatrudnionych w tego rodzaju podmiotach.</w:t>
      </w:r>
    </w:p>
    <w:p w14:paraId="026E6530" w14:textId="02643526" w:rsidR="00AE41F2" w:rsidRPr="0098674D" w:rsidRDefault="00AE41F2" w:rsidP="00A62C51">
      <w:pPr>
        <w:pStyle w:val="Tytutablicy"/>
        <w:ind w:left="851" w:hanging="851"/>
      </w:pPr>
      <w:r w:rsidRPr="0098674D">
        <w:rPr>
          <w:noProof/>
        </w:rPr>
        <w:drawing>
          <wp:anchor distT="0" distB="0" distL="114300" distR="114300" simplePos="0" relativeHeight="251774976" behindDoc="0" locked="0" layoutInCell="1" allowOverlap="1" wp14:anchorId="602C843B" wp14:editId="4048A49E">
            <wp:simplePos x="0" y="0"/>
            <wp:positionH relativeFrom="margin">
              <wp:posOffset>-3658</wp:posOffset>
            </wp:positionH>
            <wp:positionV relativeFrom="paragraph">
              <wp:posOffset>652856</wp:posOffset>
            </wp:positionV>
            <wp:extent cx="5122545" cy="2933700"/>
            <wp:effectExtent l="0" t="0" r="1905" b="0"/>
            <wp:wrapTopAndBottom/>
            <wp:docPr id="24" name="Wykres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14:sizeRelH relativeFrom="page">
              <wp14:pctWidth>0</wp14:pctWidth>
            </wp14:sizeRelH>
            <wp14:sizeRelV relativeFrom="page">
              <wp14:pctHeight>0</wp14:pctHeight>
            </wp14:sizeRelV>
          </wp:anchor>
        </w:drawing>
      </w:r>
      <w:r w:rsidRPr="0098674D">
        <w:t>Wykres</w:t>
      </w:r>
      <w:r>
        <w:t xml:space="preserve"> 3</w:t>
      </w:r>
      <w:r w:rsidRPr="0098674D">
        <w:t xml:space="preserve">. </w:t>
      </w:r>
      <w:r w:rsidR="00686F6B">
        <w:t>Odsetek</w:t>
      </w:r>
      <w:r w:rsidRPr="0098674D">
        <w:t xml:space="preserve"> osób </w:t>
      </w:r>
      <w:r w:rsidR="00686F6B" w:rsidRPr="0098674D">
        <w:t xml:space="preserve">z grup zagrożonych </w:t>
      </w:r>
      <w:r w:rsidR="00686F6B" w:rsidRPr="00A62C51">
        <w:t>wykluczeniem</w:t>
      </w:r>
      <w:r w:rsidR="00686F6B" w:rsidRPr="0098674D">
        <w:t xml:space="preserve"> </w:t>
      </w:r>
      <w:proofErr w:type="spellStart"/>
      <w:r w:rsidR="00686F6B" w:rsidRPr="0098674D">
        <w:t>społecznym</w:t>
      </w:r>
      <w:r w:rsidR="00C10B56" w:rsidRPr="00C10B56">
        <w:rPr>
          <w:vertAlign w:val="superscript"/>
        </w:rPr>
        <w:t>a</w:t>
      </w:r>
      <w:proofErr w:type="spellEnd"/>
      <w:r w:rsidR="00686F6B" w:rsidRPr="0098674D">
        <w:t xml:space="preserve"> </w:t>
      </w:r>
      <w:r w:rsidR="00686F6B">
        <w:t xml:space="preserve">wśród </w:t>
      </w:r>
      <w:r w:rsidRPr="0098674D">
        <w:t>zatrudnionych na umowę o pracę w podmiotach gospodarki społecznej według stanu na 31.12.2021 r.</w:t>
      </w:r>
    </w:p>
    <w:p w14:paraId="0ADC1336" w14:textId="3D3288F9" w:rsidR="009A5B11" w:rsidRPr="00C10B56" w:rsidRDefault="00C10B56" w:rsidP="00866142">
      <w:pPr>
        <w:rPr>
          <w:sz w:val="15"/>
          <w:szCs w:val="15"/>
        </w:rPr>
      </w:pPr>
      <w:r>
        <w:rPr>
          <w:rFonts w:eastAsia="Times New Roman" w:cs="Arial"/>
          <w:color w:val="000000"/>
          <w:sz w:val="15"/>
          <w:szCs w:val="15"/>
        </w:rPr>
        <w:t xml:space="preserve">a </w:t>
      </w:r>
      <w:r w:rsidR="00AE41F2" w:rsidRPr="00C10B56">
        <w:rPr>
          <w:rFonts w:eastAsia="Times New Roman" w:cs="Arial"/>
          <w:color w:val="000000"/>
          <w:sz w:val="15"/>
          <w:szCs w:val="15"/>
        </w:rPr>
        <w:t>Osoby zagrożone wykluczeniem społecznym to osoby, które w momencie podjęcia zatrudnienia w podmiocie należały do jednej z następujących grup: bezrobotni; osoby do 30. roku życia lub po ukończeniu 50. roku życia, jeśli posiadały status osoby poszukującej pracy; osoby poszukujące pracy niepozostające w zatrudnieniu lub niewykonujące innej pracy zarobkowej; osoby niepełnosprawne; bezdomni; uzależnieni od alkoholu lub innych środków odurzających; osoby z zaburzeniami psychicznymi; osoby zwolnione z zakładów karnych; uchodźcy; osoby podlegające ubezpieczeniu społecznemu rolników w pełnym wymiarze, jeżeli ich dochód wynosi nie więcej niż dochód z 6 hektarów przeliczeniowych; osoby spełniające kryteria dochodowe umożliwiające przyznanie świadczeń pieniężnych z pomocy społecznej; osoby usamodzielniane.</w:t>
      </w:r>
    </w:p>
    <w:p w14:paraId="72E3A3F4" w14:textId="048B7BEF" w:rsidR="00CB1DF4" w:rsidRPr="00CB1DF4" w:rsidRDefault="00CB1DF4" w:rsidP="00A62C51">
      <w:r w:rsidRPr="00B56BC8">
        <w:t xml:space="preserve">Działania z zakresu reintegracji społecznej lub zawodowej na rzecz pracowników </w:t>
      </w:r>
      <w:r w:rsidR="00C10B56" w:rsidRPr="00B56BC8">
        <w:t>prowadz</w:t>
      </w:r>
      <w:r w:rsidR="00C10B56" w:rsidRPr="00AA2241">
        <w:t>iło</w:t>
      </w:r>
      <w:r w:rsidR="00C10B56" w:rsidRPr="00B56BC8">
        <w:t xml:space="preserve"> </w:t>
      </w:r>
      <w:r w:rsidR="004C67E9" w:rsidRPr="00B56BC8">
        <w:t>7,2</w:t>
      </w:r>
      <w:r w:rsidRPr="00B56BC8">
        <w:t xml:space="preserve">% </w:t>
      </w:r>
      <w:r w:rsidR="00B56BC8" w:rsidRPr="00AA2241">
        <w:t xml:space="preserve">zatrudniających </w:t>
      </w:r>
      <w:r w:rsidRPr="00B56BC8">
        <w:t>podmiot</w:t>
      </w:r>
      <w:r w:rsidR="00C10B56" w:rsidRPr="00AA2241">
        <w:t>ów</w:t>
      </w:r>
      <w:r w:rsidRPr="00B56BC8">
        <w:t xml:space="preserve"> </w:t>
      </w:r>
      <w:r w:rsidR="004740EA" w:rsidRPr="00B56BC8">
        <w:t>gospodarki</w:t>
      </w:r>
      <w:r w:rsidRPr="00B56BC8">
        <w:t xml:space="preserve"> społecznej</w:t>
      </w:r>
      <w:r w:rsidR="003E15B4" w:rsidRPr="00B56BC8">
        <w:t xml:space="preserve">, </w:t>
      </w:r>
      <w:r w:rsidR="004C67E9" w:rsidRPr="00B56BC8">
        <w:t>3,7</w:t>
      </w:r>
      <w:r w:rsidRPr="00B56BC8">
        <w:t xml:space="preserve">% organizacji </w:t>
      </w:r>
      <w:r w:rsidRPr="007B6A9F">
        <w:t xml:space="preserve">non-profit i </w:t>
      </w:r>
      <w:r w:rsidR="004C67E9" w:rsidRPr="007B6A9F">
        <w:t>45,8</w:t>
      </w:r>
      <w:r w:rsidRPr="007B6A9F">
        <w:t>% spółdzielni</w:t>
      </w:r>
      <w:r>
        <w:t xml:space="preserve">. </w:t>
      </w:r>
      <w:r w:rsidR="00114138">
        <w:t>Pracownicy korzystali głównie ze spotkań</w:t>
      </w:r>
      <w:r w:rsidR="00084AA4">
        <w:t xml:space="preserve"> i</w:t>
      </w:r>
      <w:r w:rsidR="00114138">
        <w:t xml:space="preserve"> wyjazdów integracyjnych (</w:t>
      </w:r>
      <w:r w:rsidR="00543F1B">
        <w:t>58,3</w:t>
      </w:r>
      <w:r w:rsidR="00114138">
        <w:t xml:space="preserve">% </w:t>
      </w:r>
      <w:r w:rsidR="00B56BC8">
        <w:t xml:space="preserve">organizacji </w:t>
      </w:r>
      <w:r w:rsidR="00114138">
        <w:t xml:space="preserve">non-profit i </w:t>
      </w:r>
      <w:r w:rsidR="004C67E9">
        <w:t>61,8</w:t>
      </w:r>
      <w:r w:rsidR="00114138">
        <w:t xml:space="preserve">% spółdzielni) lub uczestnictwa w wydarzeniach kulturalnych (odpowiednio </w:t>
      </w:r>
      <w:r w:rsidR="004C67E9">
        <w:t>38,4</w:t>
      </w:r>
      <w:r w:rsidR="00114138">
        <w:t xml:space="preserve">% i </w:t>
      </w:r>
      <w:r w:rsidR="00CC5783">
        <w:t>29,7</w:t>
      </w:r>
      <w:r w:rsidR="00114138">
        <w:t xml:space="preserve">%). </w:t>
      </w:r>
      <w:r w:rsidR="00CC5783">
        <w:t>W zakresie</w:t>
      </w:r>
      <w:r w:rsidR="00544704">
        <w:t xml:space="preserve"> reintegracji społecznej lub zawodowej wyróżniały się, ze względu na </w:t>
      </w:r>
      <w:r w:rsidR="00947E4D">
        <w:t>swój profil</w:t>
      </w:r>
      <w:r w:rsidR="00B56BC8">
        <w:t xml:space="preserve"> działania</w:t>
      </w:r>
      <w:r w:rsidR="00544704">
        <w:t xml:space="preserve">, spółdzielnie inwalidów i niewidomych – 78,0% prowadziło takie działania na rzecz pracowników. W ramach działań z zakresu reintegracji społecznej lub zawodowej </w:t>
      </w:r>
      <w:r w:rsidR="00B56BC8">
        <w:t xml:space="preserve">spółdzielnie </w:t>
      </w:r>
      <w:r w:rsidR="00544704">
        <w:t xml:space="preserve">inwalidów i niewidomych </w:t>
      </w:r>
      <w:r w:rsidR="00B56BC8">
        <w:t>oferowały</w:t>
      </w:r>
      <w:r w:rsidR="00544704">
        <w:t xml:space="preserve"> indywidualne program</w:t>
      </w:r>
      <w:r w:rsidR="00B56BC8">
        <w:t>y</w:t>
      </w:r>
      <w:r w:rsidR="00544704">
        <w:t xml:space="preserve"> rehabilitacji (</w:t>
      </w:r>
      <w:r w:rsidR="00CC5783">
        <w:t>83,5</w:t>
      </w:r>
      <w:r w:rsidR="00544704">
        <w:t xml:space="preserve">%), </w:t>
      </w:r>
      <w:r w:rsidR="00B56BC8">
        <w:t xml:space="preserve">turnusy </w:t>
      </w:r>
      <w:r w:rsidR="00544704">
        <w:t>rehabilitacyjn</w:t>
      </w:r>
      <w:r w:rsidR="00B56BC8">
        <w:t>e</w:t>
      </w:r>
      <w:r w:rsidR="00544704">
        <w:t xml:space="preserve"> (</w:t>
      </w:r>
      <w:r w:rsidR="00CC5783">
        <w:t>67,1</w:t>
      </w:r>
      <w:r w:rsidR="00544704">
        <w:t>%) lub zakładowe ośrodk</w:t>
      </w:r>
      <w:r w:rsidR="00B56BC8">
        <w:t>i</w:t>
      </w:r>
      <w:r w:rsidR="00544704">
        <w:t xml:space="preserve"> zdrowia lub rehabilitacji (</w:t>
      </w:r>
      <w:r w:rsidR="00CC5783">
        <w:t>47,1</w:t>
      </w:r>
      <w:r w:rsidR="00544704">
        <w:t>%).</w:t>
      </w:r>
      <w:r w:rsidR="00D22C06">
        <w:t xml:space="preserve"> Wysoki udział </w:t>
      </w:r>
      <w:r w:rsidR="00D22C06" w:rsidRPr="00CC1953">
        <w:rPr>
          <w:color w:val="000000" w:themeColor="text1"/>
        </w:rPr>
        <w:t xml:space="preserve">podmiotów </w:t>
      </w:r>
      <w:r w:rsidR="00084AA4" w:rsidRPr="00CC1953">
        <w:rPr>
          <w:color w:val="000000" w:themeColor="text1"/>
        </w:rPr>
        <w:t>zapewniają</w:t>
      </w:r>
      <w:r w:rsidR="00D22C06" w:rsidRPr="00CC1953">
        <w:rPr>
          <w:color w:val="000000" w:themeColor="text1"/>
        </w:rPr>
        <w:t xml:space="preserve">cych pracownikom </w:t>
      </w:r>
      <w:r w:rsidR="00D22C06">
        <w:t xml:space="preserve">działania z zakresu reintegracji społecznej lub zawodowej wystąpił także w przedsiębiorstwach społecznych – 49,6%. </w:t>
      </w:r>
    </w:p>
    <w:p w14:paraId="0E5FCD21" w14:textId="366B8979" w:rsidR="00AE41F2" w:rsidRDefault="00315200" w:rsidP="00A62C51">
      <w:r>
        <w:t>W 2021 r</w:t>
      </w:r>
      <w:r w:rsidRPr="00EC3213">
        <w:t>. 1,1%</w:t>
      </w:r>
      <w:r>
        <w:t xml:space="preserve"> podmiotów </w:t>
      </w:r>
      <w:r w:rsidR="004740EA">
        <w:t>gospodarki</w:t>
      </w:r>
      <w:r>
        <w:t xml:space="preserve"> społecznej </w:t>
      </w:r>
      <w:r w:rsidR="00F72079">
        <w:t xml:space="preserve">przyjęło do pracy </w:t>
      </w:r>
      <w:r w:rsidR="00514CF4">
        <w:t>niespełna</w:t>
      </w:r>
      <w:r>
        <w:t xml:space="preserve"> </w:t>
      </w:r>
      <w:r w:rsidR="001F668A">
        <w:t>0,</w:t>
      </w:r>
      <w:r w:rsidR="00514CF4">
        <w:t>5</w:t>
      </w:r>
      <w:r w:rsidR="001F668A">
        <w:t xml:space="preserve"> tys. osób</w:t>
      </w:r>
      <w:r>
        <w:t xml:space="preserve"> po zakończeniu udziału w jednostkach reintegracji społeczn</w:t>
      </w:r>
      <w:r w:rsidR="00DA38A2">
        <w:t>o-zawodowej</w:t>
      </w:r>
      <w:r>
        <w:t xml:space="preserve"> </w:t>
      </w:r>
      <w:r w:rsidR="00F72079">
        <w:t>(</w:t>
      </w:r>
      <w:r>
        <w:t xml:space="preserve">centrach integracji społecznej, klubach integracji społecznej, warsztatach terapii zajęciowej lub zakładach </w:t>
      </w:r>
      <w:r w:rsidR="00B56BC8">
        <w:t>aktywności zawodowej</w:t>
      </w:r>
      <w:r w:rsidR="00F72079">
        <w:t>)</w:t>
      </w:r>
      <w:r>
        <w:t xml:space="preserve">. </w:t>
      </w:r>
      <w:r w:rsidR="00F72079" w:rsidRPr="007B6A9F">
        <w:t xml:space="preserve">Wśród organizacji non-profit 0,7% zatrudniło </w:t>
      </w:r>
      <w:r w:rsidR="00F72079" w:rsidRPr="00AA2241">
        <w:t>o</w:t>
      </w:r>
      <w:r w:rsidR="001F668A" w:rsidRPr="007B6A9F">
        <w:t xml:space="preserve">soby po jednostkach reintegracyjnych </w:t>
      </w:r>
      <w:r w:rsidR="00F72079" w:rsidRPr="00AA2241">
        <w:t>(</w:t>
      </w:r>
      <w:r w:rsidR="001F668A" w:rsidRPr="007B6A9F">
        <w:t>0,3 tys. osób</w:t>
      </w:r>
      <w:r w:rsidR="00F72079" w:rsidRPr="00AA2241">
        <w:t>)</w:t>
      </w:r>
      <w:r w:rsidR="00514CF4" w:rsidRPr="007B6A9F">
        <w:t xml:space="preserve">. </w:t>
      </w:r>
      <w:r w:rsidR="00514CF4">
        <w:t xml:space="preserve">W przypadku spółdzielni takich pracowników </w:t>
      </w:r>
      <w:r w:rsidR="00EC7D00">
        <w:t>zatrudni</w:t>
      </w:r>
      <w:r w:rsidR="00F72079">
        <w:t>ły</w:t>
      </w:r>
      <w:r w:rsidR="00EC7D00">
        <w:t xml:space="preserve"> </w:t>
      </w:r>
      <w:r w:rsidR="00514CF4">
        <w:t>jedynie spółdzielnie socjalne (</w:t>
      </w:r>
      <w:r w:rsidR="00ED51A1">
        <w:t>7,2</w:t>
      </w:r>
      <w:r w:rsidR="00514CF4">
        <w:t xml:space="preserve">%) i było to 0,2 tys. </w:t>
      </w:r>
      <w:r w:rsidR="00514CF4" w:rsidRPr="00B14510">
        <w:t>osób.</w:t>
      </w:r>
      <w:r w:rsidR="002A2083" w:rsidRPr="00B14510">
        <w:t xml:space="preserve"> Na tle ogółu wyróżniały się także przedsiębiorstwa społeczne </w:t>
      </w:r>
      <w:r w:rsidR="00DA38A2" w:rsidRPr="00B14510">
        <w:t>–</w:t>
      </w:r>
      <w:r w:rsidR="002A2083" w:rsidRPr="00B14510">
        <w:t xml:space="preserve"> </w:t>
      </w:r>
      <w:r w:rsidR="00EC3213">
        <w:t>7,1</w:t>
      </w:r>
      <w:r w:rsidR="00DA38A2" w:rsidRPr="00B14510">
        <w:t>%</w:t>
      </w:r>
      <w:r w:rsidR="00247DAB">
        <w:t xml:space="preserve"> z nich</w:t>
      </w:r>
      <w:r w:rsidR="00DA38A2" w:rsidRPr="00B14510">
        <w:t xml:space="preserve"> zatrudniło w 2021 r. 0</w:t>
      </w:r>
      <w:r w:rsidR="00B14510" w:rsidRPr="00B14510">
        <w:t>,1</w:t>
      </w:r>
      <w:r w:rsidR="00442C8E">
        <w:t> </w:t>
      </w:r>
      <w:r w:rsidR="00DA38A2" w:rsidRPr="00B14510">
        <w:t>tys.</w:t>
      </w:r>
      <w:r w:rsidR="00442C8E">
        <w:t> </w:t>
      </w:r>
      <w:r w:rsidR="00DA38A2" w:rsidRPr="00B14510">
        <w:t>osób po zakończeniu udziału w jednostkach reintegracji społeczno-zawodowej.</w:t>
      </w:r>
    </w:p>
    <w:p w14:paraId="1D18B4D9" w14:textId="7C29E76A" w:rsidR="003F4A91" w:rsidRPr="00961581" w:rsidRDefault="0063533C" w:rsidP="00A62C51">
      <w:pPr>
        <w:pStyle w:val="Nagwek1"/>
      </w:pPr>
      <w:r w:rsidRPr="00961581">
        <w:rPr>
          <w:noProof/>
        </w:rPr>
        <w:lastRenderedPageBreak/>
        <mc:AlternateContent>
          <mc:Choice Requires="wps">
            <w:drawing>
              <wp:anchor distT="45720" distB="45720" distL="114300" distR="114300" simplePos="0" relativeHeight="251772928" behindDoc="1" locked="0" layoutInCell="1" allowOverlap="1" wp14:anchorId="1F15C307" wp14:editId="022EFB4C">
                <wp:simplePos x="0" y="0"/>
                <wp:positionH relativeFrom="column">
                  <wp:posOffset>5255260</wp:posOffset>
                </wp:positionH>
                <wp:positionV relativeFrom="paragraph">
                  <wp:posOffset>74019</wp:posOffset>
                </wp:positionV>
                <wp:extent cx="1725295" cy="879475"/>
                <wp:effectExtent l="0" t="0" r="0" b="0"/>
                <wp:wrapTight wrapText="bothSides">
                  <wp:wrapPolygon edited="0">
                    <wp:start x="715" y="0"/>
                    <wp:lineTo x="715" y="21054"/>
                    <wp:lineTo x="20749" y="21054"/>
                    <wp:lineTo x="20749" y="0"/>
                    <wp:lineTo x="715" y="0"/>
                  </wp:wrapPolygon>
                </wp:wrapTight>
                <wp:docPr id="17" name="Pole tekstowe 17"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879475"/>
                        </a:xfrm>
                        <a:prstGeom prst="rect">
                          <a:avLst/>
                        </a:prstGeom>
                        <a:noFill/>
                        <a:ln w="9525">
                          <a:noFill/>
                          <a:miter lim="800000"/>
                          <a:headEnd/>
                          <a:tailEnd/>
                        </a:ln>
                      </wps:spPr>
                      <wps:txbx>
                        <w:txbxContent>
                          <w:p w14:paraId="709D72FD" w14:textId="6E112AE1" w:rsidR="0063533C" w:rsidRPr="00680A71" w:rsidRDefault="0063533C" w:rsidP="0063533C">
                            <w:pPr>
                              <w:pStyle w:val="tekstzboku"/>
                              <w:rPr>
                                <w:color w:val="002060"/>
                              </w:rPr>
                            </w:pPr>
                            <w:r w:rsidRPr="00680A71">
                              <w:rPr>
                                <w:color w:val="002060"/>
                              </w:rPr>
                              <w:t xml:space="preserve">Przychody podmiotów </w:t>
                            </w:r>
                            <w:r w:rsidR="004740EA">
                              <w:rPr>
                                <w:color w:val="002060"/>
                              </w:rPr>
                              <w:t xml:space="preserve">gospodarki </w:t>
                            </w:r>
                            <w:r w:rsidRPr="00680A71">
                              <w:rPr>
                                <w:color w:val="002060"/>
                              </w:rPr>
                              <w:t xml:space="preserve">społecznej w 2021 r. osiągnęły wartość 40,1 mld zł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F15C307" id="Pole tekstowe 17" o:spid="_x0000_s1030" type="#_x0000_t202" alt="Lorem ipsum dolor sit amet, consectetur adipiscing elit" style="position:absolute;margin-left:413.8pt;margin-top:5.85pt;width:135.85pt;height:69.25pt;z-index:-2515435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oXFjOQIAAEAEAAAOAAAAZHJzL2Uyb0RvYy54bWysU1FvEzEMfkfiP1h5hl5btXQ97TqNjSGk&#10;AZMGPyBNcr1oSRyStHfj1+PkulLBG+Ieojg+f/b32b68GqyBgwpRo2vYbDJloJxAqd2uYd+/3b29&#10;YBATd5IbdKphzyqyq83rV5e9r9UcOzRSBSAQF+veN6xLyddVFUWnLI8T9MqRs8VgeSIz7CoZeE/o&#10;1lTz6fRd1WOQPqBQMdLr7ehkm4Lftkqkr20bVQLTMKotlTOUc5vPanPJ613gvtPiWAb/hyos146S&#10;nqBueeKwD/ovKKtFwIhtmgi0FbatFqpwIDaz6R9sHjvuVeFC4kR/kin+P1jx5fAQQEvq3YqB45Z6&#10;9IBGQVJPMWGvIL9LFQWJdo9BWdA+7i1INBgg6gQUk96AQBdJbZX2AbjUXkdB/QBldMoi9z7WlOvR&#10;U7Y0vMeBEhbBor9H8RTB4U3H3U5dh4B9p7gkkrMcWZ2Fjjgxg2z7zyipWL5PWICGNtjcAdIUCJ2a&#10;/XxqsBoSiJxyNV/O10sGgnwXq/VitSwpeP0S7UNMHxVayJeGBaJU0PnhPqZcDa9ffsnJHN5pY8oQ&#10;GQd9w9bL+bIEnHmsTjTjRlvKOc3fOHWZ5AcnS3Di2ox3SmDckXUmOlJOw3YoXVq8iLlF+UwyBBxH&#10;mlaQLh2Gnwx6GueGxR97HhQD88mRlOvZYpHnvxiL5WpORjj3bM893AmCalhiMF5vUtmZkfI1Sd7q&#10;okbuzVjJsWQa0yLScaXyHpzb5a/fi7/5BQAA//8DAFBLAwQUAAYACAAAACEAjkylOt8AAAALAQAA&#10;DwAAAGRycy9kb3ducmV2LnhtbEyPTU/DMAyG70j7D5GRuLFkhX20NJ0QiCtoGyBxyxqvrdY4VZOt&#10;5d/jndjN1vvo9eN8PbpWnLEPjScNs6kCgVR621Cl4XP3dr8CEaIha1pPqOEXA6yLyU1uMusH2uB5&#10;GyvBJRQyo6GOscukDGWNzoSp75A4O/jemchrX0nbm4HLXSsTpRbSmYb4Qm06fKmxPG5PTsPX++Hn&#10;+1F9VK9u3g1+VJJcKrW+ux2fn0BEHOM/DBd9VoeCnfb+RDaIVsMqWS4Y5WC2BHEBVJo+gNjzNFcJ&#10;yCKX1z8UfwAAAP//AwBQSwECLQAUAAYACAAAACEAtoM4kv4AAADhAQAAEwAAAAAAAAAAAAAAAAAA&#10;AAAAW0NvbnRlbnRfVHlwZXNdLnhtbFBLAQItABQABgAIAAAAIQA4/SH/1gAAAJQBAAALAAAAAAAA&#10;AAAAAAAAAC8BAABfcmVscy8ucmVsc1BLAQItABQABgAIAAAAIQCyoXFjOQIAAEAEAAAOAAAAAAAA&#10;AAAAAAAAAC4CAABkcnMvZTJvRG9jLnhtbFBLAQItABQABgAIAAAAIQCOTKU63wAAAAsBAAAPAAAA&#10;AAAAAAAAAAAAAJMEAABkcnMvZG93bnJldi54bWxQSwUGAAAAAAQABADzAAAAnwUAAAAA&#10;" filled="f" stroked="f">
                <v:textbox>
                  <w:txbxContent>
                    <w:p w14:paraId="709D72FD" w14:textId="6E112AE1" w:rsidR="0063533C" w:rsidRPr="00680A71" w:rsidRDefault="0063533C" w:rsidP="0063533C">
                      <w:pPr>
                        <w:pStyle w:val="tekstzboku"/>
                        <w:rPr>
                          <w:color w:val="002060"/>
                        </w:rPr>
                      </w:pPr>
                      <w:r w:rsidRPr="00680A71">
                        <w:rPr>
                          <w:color w:val="002060"/>
                        </w:rPr>
                        <w:t xml:space="preserve">Przychody podmiotów </w:t>
                      </w:r>
                      <w:r w:rsidR="004740EA">
                        <w:rPr>
                          <w:color w:val="002060"/>
                        </w:rPr>
                        <w:t xml:space="preserve">gospodarki </w:t>
                      </w:r>
                      <w:r w:rsidRPr="00680A71">
                        <w:rPr>
                          <w:color w:val="002060"/>
                        </w:rPr>
                        <w:t xml:space="preserve">społecznej w 2021 r. osiągnęły wartość 40,1 mld zł </w:t>
                      </w:r>
                    </w:p>
                  </w:txbxContent>
                </v:textbox>
                <w10:wrap type="tight"/>
              </v:shape>
            </w:pict>
          </mc:Fallback>
        </mc:AlternateContent>
      </w:r>
      <w:r w:rsidR="003F4A91" w:rsidRPr="00961581">
        <w:t xml:space="preserve">Przychody i </w:t>
      </w:r>
      <w:r w:rsidR="003F4A91" w:rsidRPr="00A62C51">
        <w:t>koszty</w:t>
      </w:r>
    </w:p>
    <w:p w14:paraId="3F4E698D" w14:textId="0A2D9814" w:rsidR="0063533C" w:rsidRDefault="0063533C" w:rsidP="00A62C51">
      <w:r w:rsidRPr="00B8433A">
        <w:t xml:space="preserve">W 2021 r. podmioty </w:t>
      </w:r>
      <w:r w:rsidR="004740EA">
        <w:t xml:space="preserve">gospodarki </w:t>
      </w:r>
      <w:r w:rsidRPr="00B8433A">
        <w:t>społecznej wygenerowały przychody o łącznej wartości 40,1 mld zł. Najwyższ</w:t>
      </w:r>
      <w:r w:rsidR="00084AA4">
        <w:t>y udział w</w:t>
      </w:r>
      <w:r w:rsidRPr="00B8433A">
        <w:t xml:space="preserve"> przychod</w:t>
      </w:r>
      <w:r w:rsidR="00084AA4">
        <w:t>ach ogółem</w:t>
      </w:r>
      <w:r w:rsidRPr="00B8433A">
        <w:t xml:space="preserve"> </w:t>
      </w:r>
      <w:r w:rsidR="00084AA4">
        <w:t>miały</w:t>
      </w:r>
      <w:r w:rsidRPr="00B8433A">
        <w:t xml:space="preserve"> typowe stowarzyszenia i organizacje społeczne (13,1 mld zł), a następnie fundacje (12,8 mld zł). Przychody spółdzielni wyniosły 4,0 mld zł i stanowiły 10,0% całkowitej kwoty wpływów podmiotów </w:t>
      </w:r>
      <w:r w:rsidR="004740EA">
        <w:t>gospodarki</w:t>
      </w:r>
      <w:r w:rsidRPr="00B8433A">
        <w:t xml:space="preserve"> społecznej.</w:t>
      </w:r>
      <w:r w:rsidR="00BB12F9">
        <w:t xml:space="preserve"> </w:t>
      </w:r>
      <w:r w:rsidR="00D51953">
        <w:t>Podmioty</w:t>
      </w:r>
      <w:r w:rsidR="00BB12F9">
        <w:t xml:space="preserve"> posiadające status przedsiębiorstwa społecznego osiągnęły przychody o łącznej wartości 0,5 mld zł.</w:t>
      </w:r>
    </w:p>
    <w:p w14:paraId="3E3421DC" w14:textId="0EF079C1" w:rsidR="0063533C" w:rsidRPr="00452EB7" w:rsidRDefault="009A641B" w:rsidP="00A62C51">
      <w:pPr>
        <w:pStyle w:val="Tytutablicy"/>
      </w:pPr>
      <w:r w:rsidRPr="00AE41F2">
        <w:rPr>
          <w:noProof/>
        </w:rPr>
        <w:drawing>
          <wp:anchor distT="0" distB="0" distL="114300" distR="114300" simplePos="0" relativeHeight="251767808" behindDoc="0" locked="0" layoutInCell="1" allowOverlap="1" wp14:anchorId="3234CC3E" wp14:editId="422C13EA">
            <wp:simplePos x="0" y="0"/>
            <wp:positionH relativeFrom="margin">
              <wp:posOffset>-76810</wp:posOffset>
            </wp:positionH>
            <wp:positionV relativeFrom="paragraph">
              <wp:posOffset>386029</wp:posOffset>
            </wp:positionV>
            <wp:extent cx="5198745" cy="2580005"/>
            <wp:effectExtent l="0" t="0" r="0" b="0"/>
            <wp:wrapTopAndBottom/>
            <wp:docPr id="19" name="Wykres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14:sizeRelH relativeFrom="page">
              <wp14:pctWidth>0</wp14:pctWidth>
            </wp14:sizeRelH>
            <wp14:sizeRelV relativeFrom="page">
              <wp14:pctHeight>0</wp14:pctHeight>
            </wp14:sizeRelV>
          </wp:anchor>
        </w:drawing>
      </w:r>
      <w:r w:rsidR="00AE41F2" w:rsidRPr="00AE41F2">
        <w:t>Wykres 4. Przychody podmiotów gospodarki społecznej w 2021 r.</w:t>
      </w:r>
    </w:p>
    <w:p w14:paraId="329B4F72" w14:textId="21BA927A" w:rsidR="00442C8E" w:rsidRDefault="00442C8E" w:rsidP="0063533C"/>
    <w:p w14:paraId="5B50DB05" w14:textId="3FFD415B" w:rsidR="004923F0" w:rsidRDefault="004923F0" w:rsidP="00A62C51">
      <w:r w:rsidRPr="00B8433A">
        <w:t>Wśród spółdzielni odnotowano zdecydowanie wyższe wartości przeciętnych przychodów niż wśród organizacji non-pr</w:t>
      </w:r>
      <w:r w:rsidR="00992E89">
        <w:t>ofit (3</w:t>
      </w:r>
      <w:r w:rsidR="00C7253E">
        <w:t xml:space="preserve"> </w:t>
      </w:r>
      <w:r w:rsidR="00992E89">
        <w:t>121,2 tys. zł wobec 415,6</w:t>
      </w:r>
      <w:r w:rsidRPr="00B8433A">
        <w:t xml:space="preserve"> tys. zł). Szczególnie wysokie średnie wartości przychodów wystąpiły w spółdzielniach inwalidów i niewi</w:t>
      </w:r>
      <w:r w:rsidR="00992E89">
        <w:t>domych (13</w:t>
      </w:r>
      <w:r w:rsidR="007715E7">
        <w:t xml:space="preserve"> </w:t>
      </w:r>
      <w:r w:rsidR="00992E89">
        <w:t xml:space="preserve">248,9 tys. zł) oraz w </w:t>
      </w:r>
      <w:r w:rsidRPr="00B8433A">
        <w:t>spółdzielniach pracy (6</w:t>
      </w:r>
      <w:r w:rsidR="00C7253E">
        <w:t xml:space="preserve"> </w:t>
      </w:r>
      <w:r w:rsidRPr="00B8433A">
        <w:t>211,3 tys. zł). Organizacje non-profit charakteryzowały się znacznym zróżnicowaniem finansowym. Porównując średnią wartość przychodów, najwyższy wskaźnik osiągnęły społeczne podmioty wyznaniowe – 2</w:t>
      </w:r>
      <w:r w:rsidR="00A643F3">
        <w:t xml:space="preserve"> </w:t>
      </w:r>
      <w:r w:rsidRPr="00B8433A">
        <w:t>192,9 tys. zł, a najniższą średnią wartość przychodów odnotowano wśród kół gospodyń wiejskich (10,1 tys. zł), a następnie w</w:t>
      </w:r>
      <w:r>
        <w:t> </w:t>
      </w:r>
      <w:r w:rsidRPr="00B8433A">
        <w:t>ochotniczych strażach pożarnych (45,0 tys. zł).</w:t>
      </w:r>
    </w:p>
    <w:p w14:paraId="7103D461" w14:textId="20C297BD" w:rsidR="0063533C" w:rsidRDefault="007D0BA6" w:rsidP="00A62C51">
      <w:pPr>
        <w:rPr>
          <w:szCs w:val="19"/>
        </w:rPr>
      </w:pPr>
      <w:r w:rsidRPr="00452EB7">
        <w:rPr>
          <w:noProof/>
          <w:lang w:eastAsia="pl-PL"/>
        </w:rPr>
        <mc:AlternateContent>
          <mc:Choice Requires="wps">
            <w:drawing>
              <wp:anchor distT="45720" distB="45720" distL="114300" distR="114300" simplePos="0" relativeHeight="251770880" behindDoc="1" locked="0" layoutInCell="1" allowOverlap="1" wp14:anchorId="4DE61376" wp14:editId="6555580C">
                <wp:simplePos x="0" y="0"/>
                <wp:positionH relativeFrom="column">
                  <wp:posOffset>5276850</wp:posOffset>
                </wp:positionH>
                <wp:positionV relativeFrom="paragraph">
                  <wp:posOffset>720030</wp:posOffset>
                </wp:positionV>
                <wp:extent cx="1725295" cy="1314450"/>
                <wp:effectExtent l="0" t="0" r="0" b="0"/>
                <wp:wrapTight wrapText="bothSides">
                  <wp:wrapPolygon edited="0">
                    <wp:start x="715" y="0"/>
                    <wp:lineTo x="715" y="21287"/>
                    <wp:lineTo x="20749" y="21287"/>
                    <wp:lineTo x="20749" y="0"/>
                    <wp:lineTo x="715" y="0"/>
                  </wp:wrapPolygon>
                </wp:wrapTight>
                <wp:docPr id="18" name="Pole tekstowe 18"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1314450"/>
                        </a:xfrm>
                        <a:prstGeom prst="rect">
                          <a:avLst/>
                        </a:prstGeom>
                        <a:noFill/>
                        <a:ln w="9525">
                          <a:noFill/>
                          <a:miter lim="800000"/>
                          <a:headEnd/>
                          <a:tailEnd/>
                        </a:ln>
                      </wps:spPr>
                      <wps:txbx>
                        <w:txbxContent>
                          <w:p w14:paraId="03B49FA7" w14:textId="77777777" w:rsidR="007D0BA6" w:rsidRPr="005F717B" w:rsidRDefault="007D0BA6" w:rsidP="007D0BA6">
                            <w:pPr>
                              <w:pStyle w:val="tekstzboku"/>
                            </w:pPr>
                            <w:r>
                              <w:t>Dla spółdzielni głównym źródłem przychodów były środki rynkowe (90,5%), a w organizacjach non-profit większość przychodów stanowiły środki pochodzące ze źródeł nierynkowych (62,9%)</w:t>
                            </w:r>
                            <w:r w:rsidRPr="005F717B">
                              <w:t xml:space="preserve"> </w:t>
                            </w:r>
                          </w:p>
                          <w:p w14:paraId="2436B372" w14:textId="764F5E8B" w:rsidR="0063533C" w:rsidRPr="005F717B" w:rsidRDefault="0063533C" w:rsidP="0063533C">
                            <w:pPr>
                              <w:pStyle w:val="tekstzboku"/>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DE61376" id="Pole tekstowe 18" o:spid="_x0000_s1031" type="#_x0000_t202" alt="Lorem ipsum dolor sit amet, consectetur adipiscing elit" style="position:absolute;margin-left:415.5pt;margin-top:56.7pt;width:135.85pt;height:103.5pt;z-index:-2515456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dcC0OgIAAEEEAAAOAAAAZHJzL2Uyb0RvYy54bWysU1Fv0zAQfkfiP5z8DEtbGrZGS6exMYQ0&#10;YNLgB7i201izfcZ2l2y/nrPTlQreEHmwfL7cd/d9d3d+MVoDjypEja5l85MZA+UESu22Lfvx/ebt&#10;GYOYuJPcoFMte1KRXaxfvzoffKMW2KORKgCBuNgMvmV9Sr6pqih6ZXk8Qa8cOTsMlicyw7aSgQ+E&#10;bk21mM3eVwMG6QMKFSO9Xk9Oti74XadE+tZ1USUwLaPaUjlDOTf5rNbnvNkG7nst9mXwf6jCcu0o&#10;6QHqmicOu6D/grJaBIzYpROBtsKu00IVDsRmPvuDzX3PvSpcSJzoDzLF/wcrvj7eBdCSekedctxS&#10;j+7QKEjqISYcFOR3qaIg0W4xKAvax50FiQYDRJ2AYtIbEOgiqa3SLgCX2usoqB+gjE5Z5MHHhnLd&#10;e8qWxg84UsIiWPS3KB4iOLzquduqyxBw6BWXRHKeI6uj0AknZpDN8AUlFct3CQvQ2AWbO0CaAqFT&#10;s58ODVZjApFTni7qxapmIMg3fzdfLusyAhVvXsJ9iOmTQgv50rJAnAo8f7yNKZfDm5dfcjaHN9qY&#10;MkXGwdCyVb2oS8CRx+pEQ260bdnZLH/T2GWWH50swYlrM90pgXF72pnpxDmNm7G0qX5Rc4PyiXQI&#10;OM007SBdegzPDAaa55bFnzseFAPz2ZGWKyKbF6AYy/p0QUY49myOPdwJgmpZYjBdr1JZmonyJWne&#10;6aJGbs5Uyb5kmtMi0n6n8iIc2+Wv35u//gUAAP//AwBQSwMEFAAGAAgAAAAhAJPvJq7fAAAADAEA&#10;AA8AAABkcnMvZG93bnJldi54bWxMj81OwzAQhO9IvIO1SNzoOj/QEuJUCMQV1EKRuLnxNomI11Hs&#10;NuHtcU9wHM1o5ptyPdtenGj0nWMFyUKCIK6d6bhR8PH+crMC4YNmo3vHpOCHPKyry4tSF8ZNvKHT&#10;NjQilrAvtII2hKFA9HVLVvuFG4ijd3Cj1SHKsUEz6imW2x5TKe/Q6o7jQqsHemqp/t4erYLd6+Hr&#10;M5dvzbO9HSY3S2R7j0pdX82PDyACzeEvDGf8iA5VZNq7IxsvegWrLIlfQjSSLAdxTiQyXYLYK8hS&#10;mQNWJf4/Uf0CAAD//wMAUEsBAi0AFAAGAAgAAAAhALaDOJL+AAAA4QEAABMAAAAAAAAAAAAAAAAA&#10;AAAAAFtDb250ZW50X1R5cGVzXS54bWxQSwECLQAUAAYACAAAACEAOP0h/9YAAACUAQAACwAAAAAA&#10;AAAAAAAAAAAvAQAAX3JlbHMvLnJlbHNQSwECLQAUAAYACAAAACEAuHXAtDoCAABBBAAADgAAAAAA&#10;AAAAAAAAAAAuAgAAZHJzL2Uyb0RvYy54bWxQSwECLQAUAAYACAAAACEAk+8mrt8AAAAMAQAADwAA&#10;AAAAAAAAAAAAAACUBAAAZHJzL2Rvd25yZXYueG1sUEsFBgAAAAAEAAQA8wAAAKAFAAAAAA==&#10;" filled="f" stroked="f">
                <v:textbox>
                  <w:txbxContent>
                    <w:p w14:paraId="03B49FA7" w14:textId="77777777" w:rsidR="007D0BA6" w:rsidRPr="005F717B" w:rsidRDefault="007D0BA6" w:rsidP="007D0BA6">
                      <w:pPr>
                        <w:pStyle w:val="tekstzboku"/>
                      </w:pPr>
                      <w:r>
                        <w:t>Dla spółdzielni głównym źródłem przychodów były środki rynkowe (90,5%), a w organizacjach non-profit większość przychodów stanowiły środki pochodzące ze źródeł nierynkowych (62,9%)</w:t>
                      </w:r>
                      <w:r w:rsidRPr="005F717B">
                        <w:t xml:space="preserve"> </w:t>
                      </w:r>
                    </w:p>
                    <w:p w14:paraId="2436B372" w14:textId="764F5E8B" w:rsidR="0063533C" w:rsidRPr="005F717B" w:rsidRDefault="0063533C" w:rsidP="0063533C">
                      <w:pPr>
                        <w:pStyle w:val="tekstzboku"/>
                      </w:pPr>
                    </w:p>
                  </w:txbxContent>
                </v:textbox>
                <w10:wrap type="tight"/>
              </v:shape>
            </w:pict>
          </mc:Fallback>
        </mc:AlternateContent>
      </w:r>
      <w:r w:rsidR="0063533C">
        <w:t xml:space="preserve">W </w:t>
      </w:r>
      <w:r w:rsidR="0063533C" w:rsidRPr="00B8433A">
        <w:t>2021 r. środki z nierynkowych ź</w:t>
      </w:r>
      <w:r w:rsidR="00992E89">
        <w:t>ródeł publicznych pozyskało 63,5</w:t>
      </w:r>
      <w:r w:rsidR="0063533C" w:rsidRPr="00B8433A">
        <w:t xml:space="preserve">% organizacji non-profit oraz 60,5% spółdzielni. Wśród organizacji non-profit </w:t>
      </w:r>
      <w:r w:rsidR="0063533C" w:rsidRPr="00CC1953">
        <w:t>korzystających z</w:t>
      </w:r>
      <w:r w:rsidR="00CC1953" w:rsidRPr="00CC1953">
        <w:t>e</w:t>
      </w:r>
      <w:r w:rsidR="0063533C" w:rsidRPr="00CC1953">
        <w:t xml:space="preserve"> środków</w:t>
      </w:r>
      <w:r w:rsidR="0063533C" w:rsidRPr="00B8433A">
        <w:t xml:space="preserve"> publicznych przeważały podmioty, które otrzymały dotacje udzielone w trybie otwartego konkursu ofert, stanowiąc 35,2% ogółu organizacji deklarujących uzyskanie przychodów w 2021 r. Wśród spółdzielni najwyższy odsetek </w:t>
      </w:r>
      <w:r w:rsidR="00B31B09">
        <w:t xml:space="preserve">korzystających ze źródeł </w:t>
      </w:r>
      <w:r w:rsidR="00442C8E">
        <w:t>publiczny</w:t>
      </w:r>
      <w:r w:rsidR="00B31B09">
        <w:t>ch</w:t>
      </w:r>
      <w:r w:rsidR="00442C8E">
        <w:t xml:space="preserve"> dotyczył</w:t>
      </w:r>
      <w:r w:rsidR="0063533C" w:rsidRPr="00B8433A">
        <w:t xml:space="preserve"> podmiot</w:t>
      </w:r>
      <w:r w:rsidR="00442C8E">
        <w:t>ów</w:t>
      </w:r>
      <w:r w:rsidR="0063533C" w:rsidRPr="00B8433A">
        <w:t xml:space="preserve">, które otrzymały dofinansowanie do wynagrodzeń lub składek na ubezpieczenia społeczne osób zatrudnionych (44,3%). Dla spółdzielni głównym źródłem przychodów były środki rynkowe, stanowiące 90,5% ogółu przychodów uzyskanych w 2021 r. Korzystanie z nich zadeklarowało aż 99,0% badanych spółdzielni, wobec 36,7% organizacji non-profit. W ogólnej kwocie przychodów organizacji non-profit największy udział miały środki o charakterze nierynkowym (publiczne 46,9% i niepubliczne 16,0%). Przychody o charakterze rynkowym stanowiły mniej niż 1/3 wszystkich wpływów odnotowanych przez organizacje non-profit. </w:t>
      </w:r>
      <w:r w:rsidR="0063533C" w:rsidRPr="00B8433A">
        <w:rPr>
          <w:szCs w:val="19"/>
        </w:rPr>
        <w:t xml:space="preserve">Uwzględniając rodzaj podmiotu, z jednej strony wyróżniają się spółdzielnie pracy, których przychody w 96,4% pochodziły ze źródeł rynkowych, a z drugiej ochotnicze straże pożarne, </w:t>
      </w:r>
      <w:r w:rsidR="00F262EC">
        <w:rPr>
          <w:szCs w:val="19"/>
        </w:rPr>
        <w:t>gdzie</w:t>
      </w:r>
      <w:r w:rsidR="00F262EC" w:rsidRPr="00B8433A">
        <w:rPr>
          <w:szCs w:val="19"/>
        </w:rPr>
        <w:t xml:space="preserve"> </w:t>
      </w:r>
      <w:r w:rsidR="0063533C" w:rsidRPr="00B8433A">
        <w:rPr>
          <w:szCs w:val="19"/>
        </w:rPr>
        <w:t>81,0% środków pochodziło z</w:t>
      </w:r>
      <w:r w:rsidR="00D51953">
        <w:rPr>
          <w:szCs w:val="19"/>
        </w:rPr>
        <w:t>e</w:t>
      </w:r>
      <w:r w:rsidR="0063533C" w:rsidRPr="00B8433A">
        <w:rPr>
          <w:szCs w:val="19"/>
        </w:rPr>
        <w:t xml:space="preserve"> </w:t>
      </w:r>
      <w:r w:rsidR="00D51953">
        <w:rPr>
          <w:szCs w:val="19"/>
        </w:rPr>
        <w:t xml:space="preserve">źródeł </w:t>
      </w:r>
      <w:r w:rsidR="0063533C" w:rsidRPr="00B8433A">
        <w:rPr>
          <w:szCs w:val="19"/>
        </w:rPr>
        <w:t>n</w:t>
      </w:r>
      <w:r w:rsidR="00992E89">
        <w:rPr>
          <w:szCs w:val="19"/>
        </w:rPr>
        <w:t>ierynkowych</w:t>
      </w:r>
      <w:bookmarkStart w:id="0" w:name="_Hlk125112184"/>
      <w:r w:rsidR="00992E89">
        <w:rPr>
          <w:szCs w:val="19"/>
        </w:rPr>
        <w:t>.</w:t>
      </w:r>
      <w:r w:rsidR="00E802B7">
        <w:rPr>
          <w:szCs w:val="19"/>
        </w:rPr>
        <w:t xml:space="preserve"> Przychody przedsiębiorstw społecznych </w:t>
      </w:r>
      <w:r w:rsidR="00F262EC">
        <w:rPr>
          <w:szCs w:val="19"/>
        </w:rPr>
        <w:t xml:space="preserve">w </w:t>
      </w:r>
      <w:r w:rsidR="00F16CC0">
        <w:rPr>
          <w:szCs w:val="19"/>
        </w:rPr>
        <w:t>zbliżonym stosunku procentowym pochodziły ze źródeł rynkowych i nierynkowych (odpowiednio 49,0%</w:t>
      </w:r>
      <w:r w:rsidR="00D51953">
        <w:rPr>
          <w:szCs w:val="19"/>
        </w:rPr>
        <w:t xml:space="preserve"> i</w:t>
      </w:r>
      <w:r w:rsidR="0035368F">
        <w:rPr>
          <w:szCs w:val="19"/>
        </w:rPr>
        <w:t> </w:t>
      </w:r>
      <w:r w:rsidR="00F16CC0">
        <w:rPr>
          <w:szCs w:val="19"/>
        </w:rPr>
        <w:t>48,9%).</w:t>
      </w:r>
    </w:p>
    <w:p w14:paraId="7081788E" w14:textId="7ED3216F" w:rsidR="00F33CF9" w:rsidRDefault="00F33CF9" w:rsidP="00A62C51">
      <w:bookmarkStart w:id="1" w:name="_Hlk124758894"/>
      <w:bookmarkEnd w:id="0"/>
      <w:r>
        <w:t xml:space="preserve">W 2021 </w:t>
      </w:r>
      <w:r w:rsidRPr="00992E89">
        <w:t>r. 92,4</w:t>
      </w:r>
      <w:r>
        <w:t xml:space="preserve">% podmiotów </w:t>
      </w:r>
      <w:r w:rsidR="004740EA">
        <w:t xml:space="preserve">gospodarki </w:t>
      </w:r>
      <w:r>
        <w:t xml:space="preserve">społecznej wykazało ponoszenie kosztów, których </w:t>
      </w:r>
      <w:r w:rsidR="00034A95">
        <w:t>wartość wyniosła 37,6</w:t>
      </w:r>
      <w:r w:rsidRPr="00992E89">
        <w:t xml:space="preserve"> mld zł. Organizacje non</w:t>
      </w:r>
      <w:r w:rsidR="00034A95">
        <w:t>-profit wydatkowały łącznie 33,8</w:t>
      </w:r>
      <w:r w:rsidRPr="00992E89">
        <w:t xml:space="preserve"> mld zł, z czego </w:t>
      </w:r>
      <w:r w:rsidRPr="00992E89">
        <w:lastRenderedPageBreak/>
        <w:t>87,</w:t>
      </w:r>
      <w:r w:rsidR="00992E89" w:rsidRPr="00992E89">
        <w:t>4</w:t>
      </w:r>
      <w:r w:rsidRPr="00992E89">
        <w:t xml:space="preserve">% stanowiły koszty z tytułu prowadzonej działalności statutowej. </w:t>
      </w:r>
      <w:r w:rsidR="007D0BA6">
        <w:t>Koszty</w:t>
      </w:r>
      <w:r w:rsidRPr="00992E89">
        <w:t xml:space="preserve"> spółdzielni osiągnęły wartość 3,8 mld zł. Największą ich część stanowiły koszty zużycia materiałów i</w:t>
      </w:r>
      <w:r w:rsidR="00D51953">
        <w:t xml:space="preserve"> </w:t>
      </w:r>
      <w:r w:rsidRPr="00992E89">
        <w:t>energii (35,3%) oraz wynagrodzenia osobowe brutto (32,0%).</w:t>
      </w:r>
    </w:p>
    <w:p w14:paraId="71D46472" w14:textId="04B6AE11" w:rsidR="00992E89" w:rsidRPr="00636AF2" w:rsidRDefault="009A641B" w:rsidP="009A641B">
      <w:pPr>
        <w:pStyle w:val="Tytutablicy"/>
      </w:pPr>
      <w:r w:rsidRPr="00AE41F2">
        <w:rPr>
          <w:noProof/>
        </w:rPr>
        <w:drawing>
          <wp:anchor distT="0" distB="0" distL="114300" distR="114300" simplePos="0" relativeHeight="251778048" behindDoc="0" locked="0" layoutInCell="1" allowOverlap="1" wp14:anchorId="54DF8E6D" wp14:editId="00B155E4">
            <wp:simplePos x="0" y="0"/>
            <wp:positionH relativeFrom="margin">
              <wp:posOffset>-76810</wp:posOffset>
            </wp:positionH>
            <wp:positionV relativeFrom="paragraph">
              <wp:posOffset>374879</wp:posOffset>
            </wp:positionV>
            <wp:extent cx="5198745" cy="2580005"/>
            <wp:effectExtent l="0" t="0" r="0" b="0"/>
            <wp:wrapTopAndBottom/>
            <wp:docPr id="27" name="Wykres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H relativeFrom="page">
              <wp14:pctWidth>0</wp14:pctWidth>
            </wp14:sizeRelH>
            <wp14:sizeRelV relativeFrom="page">
              <wp14:pctHeight>0</wp14:pctHeight>
            </wp14:sizeRelV>
          </wp:anchor>
        </w:drawing>
      </w:r>
      <w:r w:rsidR="00992E89" w:rsidRPr="004923F0">
        <w:t>Wykres 5. Koszty podmiotów gospodarki społecznej w 2021 r.</w:t>
      </w:r>
    </w:p>
    <w:bookmarkEnd w:id="1"/>
    <w:p w14:paraId="04C18CC0" w14:textId="52BEF8C1" w:rsidR="00636AF2" w:rsidRDefault="00636AF2" w:rsidP="0063533C">
      <w:pPr>
        <w:rPr>
          <w:color w:val="000000" w:themeColor="text1"/>
          <w:lang w:eastAsia="pl-PL"/>
        </w:rPr>
      </w:pPr>
      <w:r w:rsidRPr="00452EB7">
        <w:rPr>
          <w:noProof/>
          <w:lang w:eastAsia="pl-PL"/>
        </w:rPr>
        <mc:AlternateContent>
          <mc:Choice Requires="wps">
            <w:drawing>
              <wp:anchor distT="45720" distB="45720" distL="114300" distR="114300" simplePos="0" relativeHeight="251769856" behindDoc="1" locked="0" layoutInCell="1" allowOverlap="1" wp14:anchorId="54FB680D" wp14:editId="141B974B">
                <wp:simplePos x="0" y="0"/>
                <wp:positionH relativeFrom="page">
                  <wp:posOffset>5730240</wp:posOffset>
                </wp:positionH>
                <wp:positionV relativeFrom="paragraph">
                  <wp:posOffset>2703195</wp:posOffset>
                </wp:positionV>
                <wp:extent cx="1725295" cy="879475"/>
                <wp:effectExtent l="0" t="0" r="0" b="0"/>
                <wp:wrapTight wrapText="bothSides">
                  <wp:wrapPolygon edited="0">
                    <wp:start x="715" y="0"/>
                    <wp:lineTo x="715" y="21054"/>
                    <wp:lineTo x="20749" y="21054"/>
                    <wp:lineTo x="20749" y="0"/>
                    <wp:lineTo x="715" y="0"/>
                  </wp:wrapPolygon>
                </wp:wrapTight>
                <wp:docPr id="3" name="Pole tekstowe 3" descr="Lorem ipsum dolor sit amet, consectetur adipiscing eli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5295" cy="879475"/>
                        </a:xfrm>
                        <a:prstGeom prst="rect">
                          <a:avLst/>
                        </a:prstGeom>
                        <a:noFill/>
                        <a:ln w="9525">
                          <a:noFill/>
                          <a:miter lim="800000"/>
                          <a:headEnd/>
                          <a:tailEnd/>
                        </a:ln>
                      </wps:spPr>
                      <wps:txbx>
                        <w:txbxContent>
                          <w:p w14:paraId="618ED356" w14:textId="3C07C575" w:rsidR="0063533C" w:rsidRPr="00804F00" w:rsidRDefault="0063533C" w:rsidP="0063533C">
                            <w:pPr>
                              <w:pStyle w:val="tekstzboku"/>
                              <w:rPr>
                                <w:color w:val="002060"/>
                              </w:rPr>
                            </w:pPr>
                            <w:r w:rsidRPr="00804F00">
                              <w:rPr>
                                <w:color w:val="002060"/>
                              </w:rPr>
                              <w:t xml:space="preserve">Wartość pożyczek i kredytów zaciągniętych przez podmioty </w:t>
                            </w:r>
                            <w:r w:rsidR="004740EA">
                              <w:rPr>
                                <w:color w:val="002060"/>
                              </w:rPr>
                              <w:t>gospodarki</w:t>
                            </w:r>
                            <w:r w:rsidRPr="00804F00">
                              <w:rPr>
                                <w:color w:val="002060"/>
                              </w:rPr>
                              <w:t xml:space="preserve"> społecznej wyniosła 395,1 mln zł</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4FB680D" id="Pole tekstowe 3" o:spid="_x0000_s1032" type="#_x0000_t202" alt="Lorem ipsum dolor sit amet, consectetur adipiscing elit" style="position:absolute;margin-left:451.2pt;margin-top:212.85pt;width:135.85pt;height:69.25pt;z-index:-251546624;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C+1POgIAAD4EAAAOAAAAZHJzL2Uyb0RvYy54bWysU1FvEzEMfkfiP1h5hl1b2nU99TqNjSGk&#10;AZMGPyBNcr1oSRyStHfj1+PkulHBG+Ieojg+f/b32V5fDtbAQYWo0TVsejZhoJxAqd2uYd+/3b69&#10;YBATd5IbdKphTyqyy83rV+ve12qGHRqpAhCIi3XvG9al5OuqiqJTlscz9MqRs8VgeSIz7CoZeE/o&#10;1lSzyeS86jFIH1CoGOn1ZnSyTcFvWyXS17aNKoFpGNWWyhnKuc1ntVnzehe477Q4lsH/oQrLtaOk&#10;L1A3PHHYB/0XlNUiYMQ2nQm0FbatFqpwIDbTyR9sHjruVeFC4kT/IlP8f7Diy+E+gJYNe8fAcUst&#10;ukejIKnHmLBXQM9SRUGS3WFQFrSPewsSDQaIOgGFpDcg0EXSWqV9AC6111FQN0AZnbLEvY81ZXrw&#10;lCsN73GgUSlyRX+H4jGCw+uOu526CgH7TnFJFKc5sjoJHXFiBtn2n1FSrXyfsAANbbBZf1IUCJ1a&#10;/fTSXjUkEDnlcraYrRYMBPkulqv5clFS8Po52oeYPiq0kC8NC0SpoPPDXUy5Gl4//5KTObzVxpQR&#10;Mg76hq0Ws0UJOPFYnWjCjbaUc5K/ceYyyQ9OluDEtRnvlMC4I+tMdKSchu1QenT+LOYW5RPJEHAc&#10;aFpAunQYfjLoaZgbFn/seVAMzCdHUq6m83me/mLMF8sZGeHUsz31cCcIqmGJwXi9TmVjRspXJHmr&#10;ixq5N2Mlx5JpSItIx4XKW3Bql79+r/3mFwAAAP//AwBQSwMEFAAGAAgAAAAhAMYHty/gAAAADAEA&#10;AA8AAABkcnMvZG93bnJldi54bWxMj8tOwzAQRfdI/IM1SOyonShpacikQiC2VJSHxM6Np0lEPI5i&#10;twl/X3cFy9E9uvdMuZltL040+s4xQrJQIIhrZzpuED7eX+7uQfig2ejeMSH8kodNdX1V6sK4id/o&#10;tAuNiCXsC43QhjAUUvq6Jav9wg3EMTu40eoQz7GRZtRTLLe9TJVaSqs7jgutHuippfpnd7QIn6+H&#10;769MbZtnmw+Tm5Vku5aItzfz4wOIQHP4g+GiH9Whik57d2TjRY+wVmkWUYQszVcgLkSyyhIQe4R8&#10;maUgq1L+f6I6AwAA//8DAFBLAQItABQABgAIAAAAIQC2gziS/gAAAOEBAAATAAAAAAAAAAAAAAAA&#10;AAAAAABbQ29udGVudF9UeXBlc10ueG1sUEsBAi0AFAAGAAgAAAAhADj9If/WAAAAlAEAAAsAAAAA&#10;AAAAAAAAAAAALwEAAF9yZWxzLy5yZWxzUEsBAi0AFAAGAAgAAAAhAB8L7U86AgAAPgQAAA4AAAAA&#10;AAAAAAAAAAAALgIAAGRycy9lMm9Eb2MueG1sUEsBAi0AFAAGAAgAAAAhAMYHty/gAAAADAEAAA8A&#10;AAAAAAAAAAAAAAAAlAQAAGRycy9kb3ducmV2LnhtbFBLBQYAAAAABAAEAPMAAAChBQAAAAA=&#10;" filled="f" stroked="f">
                <v:textbox>
                  <w:txbxContent>
                    <w:p w14:paraId="618ED356" w14:textId="3C07C575" w:rsidR="0063533C" w:rsidRPr="00804F00" w:rsidRDefault="0063533C" w:rsidP="0063533C">
                      <w:pPr>
                        <w:pStyle w:val="tekstzboku"/>
                        <w:rPr>
                          <w:color w:val="002060"/>
                        </w:rPr>
                      </w:pPr>
                      <w:r w:rsidRPr="00804F00">
                        <w:rPr>
                          <w:color w:val="002060"/>
                        </w:rPr>
                        <w:t xml:space="preserve">Wartość pożyczek i kredytów zaciągniętych przez podmioty </w:t>
                      </w:r>
                      <w:r w:rsidR="004740EA">
                        <w:rPr>
                          <w:color w:val="002060"/>
                        </w:rPr>
                        <w:t>gospodarki</w:t>
                      </w:r>
                      <w:r w:rsidRPr="00804F00">
                        <w:rPr>
                          <w:color w:val="002060"/>
                        </w:rPr>
                        <w:t xml:space="preserve"> społecznej wyniosła 395,1 mln zł</w:t>
                      </w:r>
                    </w:p>
                  </w:txbxContent>
                </v:textbox>
                <w10:wrap type="tight" anchorx="page"/>
              </v:shape>
            </w:pict>
          </mc:Fallback>
        </mc:AlternateContent>
      </w:r>
    </w:p>
    <w:p w14:paraId="0ADFFC7E" w14:textId="4633706B" w:rsidR="0063533C" w:rsidRPr="00B8433A" w:rsidRDefault="0063533C" w:rsidP="00A62C51">
      <w:pPr>
        <w:rPr>
          <w:lang w:eastAsia="pl-PL"/>
        </w:rPr>
      </w:pPr>
      <w:r w:rsidRPr="00B8433A">
        <w:rPr>
          <w:lang w:eastAsia="pl-PL"/>
        </w:rPr>
        <w:t>W 2021 r. pożyczkę lub kredyt zaciągnęło 1,5 tys. organizacji non</w:t>
      </w:r>
      <w:r w:rsidR="00B31B09">
        <w:rPr>
          <w:lang w:eastAsia="pl-PL"/>
        </w:rPr>
        <w:t>-</w:t>
      </w:r>
      <w:r w:rsidRPr="00B8433A">
        <w:rPr>
          <w:lang w:eastAsia="pl-PL"/>
        </w:rPr>
        <w:t xml:space="preserve">profit i 0,2 tys. spółdzielni. Łącznie podmioty te stanowiły 1,7% ogółu badanej zbiorowości. Całkowita wartość zaciągniętych pożyczek i kredytów wyniosła 395,1 mln zł, z czego 2/3 stanowiły zobowiązania typowych stowarzyszeń i organizacji społecznych oraz fundacji. Spółdzielnie zaciągnęły pożyczki </w:t>
      </w:r>
      <w:r w:rsidR="00F31ADA">
        <w:rPr>
          <w:lang w:eastAsia="pl-PL"/>
        </w:rPr>
        <w:t>lub</w:t>
      </w:r>
      <w:r w:rsidRPr="00B8433A">
        <w:rPr>
          <w:lang w:eastAsia="pl-PL"/>
        </w:rPr>
        <w:t xml:space="preserve"> kredyty na łączną sumę 63,0 mln zł, co stanowiło 15,9% ogólnej wartości zobowiązań przyjętych przez podmioty </w:t>
      </w:r>
      <w:r w:rsidR="004740EA">
        <w:rPr>
          <w:lang w:eastAsia="pl-PL"/>
        </w:rPr>
        <w:t>gospodark</w:t>
      </w:r>
      <w:r w:rsidRPr="00B8433A">
        <w:rPr>
          <w:lang w:eastAsia="pl-PL"/>
        </w:rPr>
        <w:t xml:space="preserve">i społecznej. Średnia wartość pożyczek i kredytów zaciągniętych przez organizacje non-profit wyniosła 217,1 tys. zł, a przeciętna wartość zobowiązań </w:t>
      </w:r>
      <w:r w:rsidR="00B31B09">
        <w:rPr>
          <w:lang w:eastAsia="pl-PL"/>
        </w:rPr>
        <w:t xml:space="preserve">podjętych </w:t>
      </w:r>
      <w:r w:rsidRPr="00B8433A">
        <w:rPr>
          <w:lang w:eastAsia="pl-PL"/>
        </w:rPr>
        <w:t xml:space="preserve">przez spółdzielnie sięgnęła kwoty 372,8 tys. zł. Najwyższą średnią odnotowano w spółdzielniach inwalidów i niewidomych </w:t>
      </w:r>
      <w:r w:rsidR="00DA4C0B">
        <w:rPr>
          <w:lang w:eastAsia="pl-PL"/>
        </w:rPr>
        <w:t>(</w:t>
      </w:r>
      <w:r w:rsidRPr="00B8433A">
        <w:rPr>
          <w:lang w:eastAsia="pl-PL"/>
        </w:rPr>
        <w:t>1</w:t>
      </w:r>
      <w:r w:rsidR="00246C9F">
        <w:rPr>
          <w:lang w:eastAsia="pl-PL"/>
        </w:rPr>
        <w:t xml:space="preserve"> </w:t>
      </w:r>
      <w:r w:rsidRPr="00B8433A">
        <w:rPr>
          <w:lang w:eastAsia="pl-PL"/>
        </w:rPr>
        <w:t>157,8 tys. zł</w:t>
      </w:r>
      <w:r w:rsidR="00DA4C0B">
        <w:rPr>
          <w:lang w:eastAsia="pl-PL"/>
        </w:rPr>
        <w:t>)</w:t>
      </w:r>
      <w:r w:rsidRPr="00B8433A">
        <w:rPr>
          <w:lang w:eastAsia="pl-PL"/>
        </w:rPr>
        <w:t xml:space="preserve">, następnie wśród społecznych podmiotów wyznaniowych (979,1 tys. zł). W dwóch rodzajach organizacji non-profit – kołach łowieckich i kołach gospodyń wiejskich </w:t>
      </w:r>
      <w:r w:rsidR="00804F00">
        <w:t>zaciąganie kredytów niemal nie występowało</w:t>
      </w:r>
      <w:r w:rsidR="00804F00">
        <w:rPr>
          <w:lang w:eastAsia="pl-PL"/>
        </w:rPr>
        <w:t>.</w:t>
      </w:r>
    </w:p>
    <w:p w14:paraId="6A30DEF8" w14:textId="21E23F6E" w:rsidR="003F4A91" w:rsidRPr="007A2609" w:rsidRDefault="003F4A91" w:rsidP="00A62C51">
      <w:pPr>
        <w:pStyle w:val="Nagwek1"/>
      </w:pPr>
      <w:r w:rsidRPr="000942AE">
        <w:t>Informacja</w:t>
      </w:r>
      <w:r w:rsidRPr="00843B97">
        <w:t xml:space="preserve"> </w:t>
      </w:r>
      <w:r w:rsidRPr="00A62C51">
        <w:t>metodologiczna</w:t>
      </w:r>
      <w:r w:rsidRPr="00751C6F">
        <w:t xml:space="preserve"> </w:t>
      </w:r>
    </w:p>
    <w:p w14:paraId="030BCEA9" w14:textId="49BC2321" w:rsidR="0063533C" w:rsidRDefault="0063533C" w:rsidP="00A62C51">
      <w:pPr>
        <w:rPr>
          <w:shd w:val="clear" w:color="auto" w:fill="FFFFFF"/>
        </w:rPr>
      </w:pPr>
      <w:r w:rsidRPr="00EF2C33">
        <w:rPr>
          <w:shd w:val="clear" w:color="auto" w:fill="FFFFFF"/>
        </w:rPr>
        <w:t>Do opracowania informacji sygnalnej zostały wykorzystane ws</w:t>
      </w:r>
      <w:r>
        <w:rPr>
          <w:shd w:val="clear" w:color="auto" w:fill="FFFFFF"/>
        </w:rPr>
        <w:t xml:space="preserve">tępne wyniki </w:t>
      </w:r>
      <w:r w:rsidR="00524A5F">
        <w:rPr>
          <w:shd w:val="clear" w:color="auto" w:fill="FFFFFF"/>
        </w:rPr>
        <w:t xml:space="preserve">z pierwszej edycji </w:t>
      </w:r>
      <w:r>
        <w:rPr>
          <w:shd w:val="clear" w:color="auto" w:fill="FFFFFF"/>
        </w:rPr>
        <w:t>badania GUS 1.04.09</w:t>
      </w:r>
      <w:r w:rsidRPr="00EF2C33">
        <w:rPr>
          <w:shd w:val="clear" w:color="auto" w:fill="FFFFFF"/>
        </w:rPr>
        <w:t xml:space="preserve">. </w:t>
      </w:r>
      <w:r w:rsidRPr="007A2609">
        <w:rPr>
          <w:shd w:val="clear" w:color="auto" w:fill="FFFFFF"/>
        </w:rPr>
        <w:t>Działalność integracyjna podmiotów gospodarki społeczne</w:t>
      </w:r>
      <w:r>
        <w:rPr>
          <w:shd w:val="clear" w:color="auto" w:fill="FFFFFF"/>
        </w:rPr>
        <w:t>j</w:t>
      </w:r>
      <w:r w:rsidRPr="00EF2C33">
        <w:rPr>
          <w:shd w:val="clear" w:color="auto" w:fill="FFFFFF"/>
        </w:rPr>
        <w:t xml:space="preserve"> za 2021</w:t>
      </w:r>
      <w:r>
        <w:rPr>
          <w:shd w:val="clear" w:color="auto" w:fill="FFFFFF"/>
        </w:rPr>
        <w:t xml:space="preserve"> r.</w:t>
      </w:r>
      <w:r w:rsidR="00550EC0">
        <w:rPr>
          <w:shd w:val="clear" w:color="auto" w:fill="FFFFFF"/>
        </w:rPr>
        <w:t>,</w:t>
      </w:r>
      <w:r>
        <w:rPr>
          <w:shd w:val="clear" w:color="auto" w:fill="FFFFFF"/>
        </w:rPr>
        <w:t xml:space="preserve"> zrealizowanego na formularzach</w:t>
      </w:r>
      <w:r w:rsidRPr="00EF2C33">
        <w:rPr>
          <w:shd w:val="clear" w:color="auto" w:fill="FFFFFF"/>
        </w:rPr>
        <w:t xml:space="preserve"> SOF-5 (Sprawozdanie o współpracy, zarządzaniu i działalności integracyjnej wybranych organizacji non-profit)</w:t>
      </w:r>
      <w:r>
        <w:rPr>
          <w:shd w:val="clear" w:color="auto" w:fill="FFFFFF"/>
        </w:rPr>
        <w:t xml:space="preserve"> i GS-S (S</w:t>
      </w:r>
      <w:r w:rsidRPr="007A2609">
        <w:rPr>
          <w:shd w:val="clear" w:color="auto" w:fill="FFFFFF"/>
        </w:rPr>
        <w:t>prawozdanie o działalności spółdzielni: pracy, socjalnych, inwalidów i niewidomych</w:t>
      </w:r>
      <w:r>
        <w:rPr>
          <w:shd w:val="clear" w:color="auto" w:fill="FFFFFF"/>
        </w:rPr>
        <w:t xml:space="preserve">). </w:t>
      </w:r>
    </w:p>
    <w:p w14:paraId="7703EC74" w14:textId="2AF187E4" w:rsidR="0063533C" w:rsidRDefault="0063533C" w:rsidP="00A62C51">
      <w:pPr>
        <w:rPr>
          <w:shd w:val="clear" w:color="auto" w:fill="FFFFFF"/>
        </w:rPr>
      </w:pPr>
      <w:r>
        <w:rPr>
          <w:shd w:val="clear" w:color="auto" w:fill="FFFFFF"/>
        </w:rPr>
        <w:t>Oba sprawozdania były</w:t>
      </w:r>
      <w:r w:rsidRPr="00EF2C33">
        <w:rPr>
          <w:shd w:val="clear" w:color="auto" w:fill="FFFFFF"/>
        </w:rPr>
        <w:t xml:space="preserve"> realizowane za pośrednictwem Portalu Sprawozdawczego, z wykorzystaniem poczty elektronicznej, a także tradycyjną metodą pocztową. </w:t>
      </w:r>
    </w:p>
    <w:p w14:paraId="7E14F31C" w14:textId="255F73F0" w:rsidR="00524A5F" w:rsidRDefault="00524A5F" w:rsidP="00A62C51">
      <w:pPr>
        <w:rPr>
          <w:shd w:val="clear" w:color="auto" w:fill="FFFFFF"/>
        </w:rPr>
      </w:pPr>
      <w:r>
        <w:rPr>
          <w:shd w:val="clear" w:color="auto" w:fill="FFFFFF"/>
        </w:rPr>
        <w:t>Badanie na formularzu</w:t>
      </w:r>
      <w:r w:rsidR="0063533C" w:rsidRPr="00EF2C33">
        <w:rPr>
          <w:shd w:val="clear" w:color="auto" w:fill="FFFFFF"/>
        </w:rPr>
        <w:t xml:space="preserve"> </w:t>
      </w:r>
      <w:r w:rsidR="0063533C">
        <w:rPr>
          <w:shd w:val="clear" w:color="auto" w:fill="FFFFFF"/>
        </w:rPr>
        <w:t xml:space="preserve">SOF-5 </w:t>
      </w:r>
      <w:r w:rsidR="0063533C" w:rsidRPr="00EF2C33">
        <w:rPr>
          <w:shd w:val="clear" w:color="auto" w:fill="FFFFFF"/>
        </w:rPr>
        <w:t>miało charakter panelowy, a w jego kartotece znalazły się jednostki z</w:t>
      </w:r>
      <w:r w:rsidR="00ED34AA">
        <w:rPr>
          <w:shd w:val="clear" w:color="auto" w:fill="FFFFFF"/>
        </w:rPr>
        <w:t xml:space="preserve"> </w:t>
      </w:r>
      <w:r w:rsidR="0063533C" w:rsidRPr="00EF2C33">
        <w:rPr>
          <w:shd w:val="clear" w:color="auto" w:fill="FFFFFF"/>
        </w:rPr>
        <w:t>kartoteki SOF</w:t>
      </w:r>
      <w:r w:rsidR="0063533C">
        <w:rPr>
          <w:shd w:val="clear" w:color="auto" w:fill="FFFFFF"/>
        </w:rPr>
        <w:t>-</w:t>
      </w:r>
      <w:r w:rsidR="0063533C" w:rsidRPr="00EF2C33">
        <w:rPr>
          <w:shd w:val="clear" w:color="auto" w:fill="FFFFFF"/>
        </w:rPr>
        <w:t>1 (Sprawozdanie z działalności fundacji, stowarzyszeń i podobnych organizacji społecznych) i SOF-4s (Sprawozdanie z działalności samorządu gospodarczego i</w:t>
      </w:r>
      <w:r w:rsidR="00ED34AA">
        <w:rPr>
          <w:shd w:val="clear" w:color="auto" w:fill="FFFFFF"/>
        </w:rPr>
        <w:t xml:space="preserve"> </w:t>
      </w:r>
      <w:r w:rsidR="0063533C" w:rsidRPr="00EF2C33">
        <w:rPr>
          <w:shd w:val="clear" w:color="auto" w:fill="FFFFFF"/>
        </w:rPr>
        <w:t>zawodowego), które za 2020 r. złożyły sprawozdania. Ze względu na to, że kartoteka do badania SOF-5 za 2021 r. była stworzona na podstawie kartoteki SOF-1 i SOF-4</w:t>
      </w:r>
      <w:r w:rsidR="00ED34AA">
        <w:rPr>
          <w:shd w:val="clear" w:color="auto" w:fill="FFFFFF"/>
        </w:rPr>
        <w:t>s</w:t>
      </w:r>
      <w:r w:rsidR="0063533C" w:rsidRPr="00EF2C33">
        <w:rPr>
          <w:shd w:val="clear" w:color="auto" w:fill="FFFFFF"/>
        </w:rPr>
        <w:t xml:space="preserve"> za 2020 r., do uogólnienia wyników konieczne było uwzględnienie zmian w operacie, które nastąpiły pomiędzy edycjami badań. Do tego celu wykorzystano dane z Bazy Jednostek Statystycznych według stanu na 31</w:t>
      </w:r>
      <w:r w:rsidR="00ED34AA">
        <w:rPr>
          <w:shd w:val="clear" w:color="auto" w:fill="FFFFFF"/>
        </w:rPr>
        <w:t xml:space="preserve"> </w:t>
      </w:r>
      <w:r w:rsidR="0063533C" w:rsidRPr="00EF2C33">
        <w:rPr>
          <w:shd w:val="clear" w:color="auto" w:fill="FFFFFF"/>
        </w:rPr>
        <w:t>grudnia 2021 r. oraz dane z</w:t>
      </w:r>
      <w:r w:rsidR="00ED34AA">
        <w:rPr>
          <w:shd w:val="clear" w:color="auto" w:fill="FFFFFF"/>
        </w:rPr>
        <w:t xml:space="preserve"> </w:t>
      </w:r>
      <w:r w:rsidR="0063533C" w:rsidRPr="00EF2C33">
        <w:rPr>
          <w:shd w:val="clear" w:color="auto" w:fill="FFFFFF"/>
        </w:rPr>
        <w:t xml:space="preserve">ZUS. Do zbioru wynikowego zostały skonstruowane wagi, które umożliwiły uogólnienie pozyskanych danych na całą populację aktywnych jednostek. </w:t>
      </w:r>
    </w:p>
    <w:p w14:paraId="6084BB4C" w14:textId="115DE409" w:rsidR="0063533C" w:rsidRDefault="00524A5F" w:rsidP="00A62C51">
      <w:pPr>
        <w:rPr>
          <w:shd w:val="clear" w:color="auto" w:fill="FFFFFF"/>
        </w:rPr>
      </w:pPr>
      <w:r>
        <w:rPr>
          <w:shd w:val="clear" w:color="auto" w:fill="FFFFFF"/>
        </w:rPr>
        <w:lastRenderedPageBreak/>
        <w:t xml:space="preserve">Sprawozdaniem </w:t>
      </w:r>
      <w:r w:rsidR="0063533C">
        <w:rPr>
          <w:shd w:val="clear" w:color="auto" w:fill="FFFFFF"/>
        </w:rPr>
        <w:t>GS-S objęte były wszystkie aktywne spółdzielnie spośród badanych typów, jednak ze względu na to, że nie wszystkie aktywne podmioty złożyły sprawozdanie również konieczna była konstrukcja wag uogólniających dane na całą populację aktywnych spółdzielni.</w:t>
      </w:r>
    </w:p>
    <w:p w14:paraId="025B3C92" w14:textId="39493D20" w:rsidR="003F4A91" w:rsidRPr="000942AE" w:rsidRDefault="003F4A91" w:rsidP="003F4A91">
      <w:pPr>
        <w:pStyle w:val="Tytutablicy"/>
      </w:pPr>
      <w:r w:rsidRPr="000942AE">
        <w:t xml:space="preserve">Tablica 1. Kompletność realizacji badań SOF-5 i GS-S za 2021 r. </w:t>
      </w:r>
    </w:p>
    <w:tbl>
      <w:tblPr>
        <w:tblStyle w:val="Tabela-Siatka"/>
        <w:tblW w:w="0" w:type="auto"/>
        <w:tblBorders>
          <w:top w:val="single" w:sz="4" w:space="0" w:color="001D77"/>
          <w:left w:val="none" w:sz="0" w:space="0" w:color="auto"/>
          <w:bottom w:val="none" w:sz="0" w:space="0" w:color="auto"/>
          <w:right w:val="none" w:sz="0" w:space="0" w:color="auto"/>
          <w:insideH w:val="single" w:sz="4" w:space="0" w:color="001D77"/>
          <w:insideV w:val="single" w:sz="4" w:space="0" w:color="001D77"/>
        </w:tblBorders>
        <w:tblLook w:val="04A0" w:firstRow="1" w:lastRow="0" w:firstColumn="1" w:lastColumn="0" w:noHBand="0" w:noVBand="1"/>
      </w:tblPr>
      <w:tblGrid>
        <w:gridCol w:w="1359"/>
        <w:gridCol w:w="901"/>
        <w:gridCol w:w="923"/>
        <w:gridCol w:w="924"/>
        <w:gridCol w:w="935"/>
        <w:gridCol w:w="964"/>
        <w:gridCol w:w="923"/>
        <w:gridCol w:w="850"/>
      </w:tblGrid>
      <w:tr w:rsidR="003F4A91" w14:paraId="66BD5FA0" w14:textId="77777777" w:rsidTr="0035368F">
        <w:trPr>
          <w:trHeight w:val="1493"/>
        </w:trPr>
        <w:tc>
          <w:tcPr>
            <w:tcW w:w="1359" w:type="dxa"/>
            <w:vMerge w:val="restart"/>
            <w:vAlign w:val="center"/>
          </w:tcPr>
          <w:p w14:paraId="012F695C" w14:textId="77777777" w:rsidR="003F4A91" w:rsidRDefault="003F4A91" w:rsidP="003A2F6E">
            <w:pPr>
              <w:pStyle w:val="Tablicagwkarodek"/>
              <w:rPr>
                <w:shd w:val="clear" w:color="auto" w:fill="FFFFFF"/>
              </w:rPr>
            </w:pPr>
            <w:r>
              <w:rPr>
                <w:shd w:val="clear" w:color="auto" w:fill="FFFFFF"/>
              </w:rPr>
              <w:t xml:space="preserve">Sprawozdanie </w:t>
            </w:r>
          </w:p>
        </w:tc>
        <w:tc>
          <w:tcPr>
            <w:tcW w:w="1824" w:type="dxa"/>
            <w:gridSpan w:val="2"/>
            <w:vAlign w:val="center"/>
          </w:tcPr>
          <w:p w14:paraId="12E9AA5F" w14:textId="77777777" w:rsidR="003F4A91" w:rsidRDefault="003F4A91" w:rsidP="003A2F6E">
            <w:pPr>
              <w:pStyle w:val="Tablicagwkarodek"/>
              <w:rPr>
                <w:shd w:val="clear" w:color="auto" w:fill="FFFFFF"/>
              </w:rPr>
            </w:pPr>
            <w:r>
              <w:rPr>
                <w:shd w:val="clear" w:color="auto" w:fill="FFFFFF"/>
              </w:rPr>
              <w:t>Kartoteka badania</w:t>
            </w:r>
          </w:p>
        </w:tc>
        <w:tc>
          <w:tcPr>
            <w:tcW w:w="924" w:type="dxa"/>
            <w:vAlign w:val="center"/>
          </w:tcPr>
          <w:p w14:paraId="2939AE9D" w14:textId="77777777" w:rsidR="003F4A91" w:rsidRDefault="003F4A91" w:rsidP="003A2F6E">
            <w:pPr>
              <w:pStyle w:val="Tablicagwkarodek"/>
              <w:rPr>
                <w:shd w:val="clear" w:color="auto" w:fill="FFFFFF"/>
              </w:rPr>
            </w:pPr>
            <w:r>
              <w:rPr>
                <w:shd w:val="clear" w:color="auto" w:fill="FFFFFF"/>
              </w:rPr>
              <w:t>złożone sprawozdania</w:t>
            </w:r>
          </w:p>
        </w:tc>
        <w:tc>
          <w:tcPr>
            <w:tcW w:w="935" w:type="dxa"/>
            <w:vAlign w:val="center"/>
          </w:tcPr>
          <w:p w14:paraId="24EC74EA" w14:textId="71347C3C" w:rsidR="003F4A91" w:rsidRDefault="003F4A91" w:rsidP="003A2F6E">
            <w:pPr>
              <w:pStyle w:val="Tablicagwkarodek"/>
              <w:rPr>
                <w:shd w:val="clear" w:color="auto" w:fill="FFFFFF"/>
              </w:rPr>
            </w:pPr>
            <w:r>
              <w:rPr>
                <w:shd w:val="clear" w:color="auto" w:fill="FFFFFF"/>
              </w:rPr>
              <w:t>jednostki nieaktywne</w:t>
            </w:r>
          </w:p>
        </w:tc>
        <w:tc>
          <w:tcPr>
            <w:tcW w:w="964" w:type="dxa"/>
            <w:vAlign w:val="center"/>
          </w:tcPr>
          <w:p w14:paraId="1E4E03AF" w14:textId="77777777" w:rsidR="003F4A91" w:rsidRDefault="003F4A91" w:rsidP="003A2F6E">
            <w:pPr>
              <w:pStyle w:val="Tablicagwkarodek"/>
              <w:rPr>
                <w:shd w:val="clear" w:color="auto" w:fill="FFFFFF"/>
              </w:rPr>
            </w:pPr>
            <w:r>
              <w:rPr>
                <w:shd w:val="clear" w:color="auto" w:fill="FFFFFF"/>
              </w:rPr>
              <w:t>odmowa udziału w badaniu, w tym ze względu na zdarzenia losowe</w:t>
            </w:r>
          </w:p>
        </w:tc>
        <w:tc>
          <w:tcPr>
            <w:tcW w:w="923" w:type="dxa"/>
            <w:vAlign w:val="center"/>
          </w:tcPr>
          <w:p w14:paraId="31F01FC6" w14:textId="77777777" w:rsidR="003F4A91" w:rsidRDefault="003F4A91" w:rsidP="003A2F6E">
            <w:pPr>
              <w:pStyle w:val="Tablicagwkarodek"/>
              <w:rPr>
                <w:shd w:val="clear" w:color="auto" w:fill="FFFFFF"/>
              </w:rPr>
            </w:pPr>
            <w:r>
              <w:rPr>
                <w:shd w:val="clear" w:color="auto" w:fill="FFFFFF"/>
              </w:rPr>
              <w:t xml:space="preserve">brak kontaktu </w:t>
            </w:r>
          </w:p>
        </w:tc>
        <w:tc>
          <w:tcPr>
            <w:tcW w:w="850" w:type="dxa"/>
            <w:vAlign w:val="center"/>
          </w:tcPr>
          <w:p w14:paraId="63FFC88B" w14:textId="1A0A6913" w:rsidR="003F4A91" w:rsidRDefault="0035368F" w:rsidP="00D91849">
            <w:pPr>
              <w:pStyle w:val="Tablicagwkarodek"/>
              <w:rPr>
                <w:shd w:val="clear" w:color="auto" w:fill="FFFFFF"/>
              </w:rPr>
            </w:pPr>
            <w:r>
              <w:rPr>
                <w:shd w:val="clear" w:color="auto" w:fill="FFFFFF"/>
              </w:rPr>
              <w:t>p</w:t>
            </w:r>
            <w:r w:rsidR="003F4A91">
              <w:rPr>
                <w:shd w:val="clear" w:color="auto" w:fill="FFFFFF"/>
              </w:rPr>
              <w:t>ozostałe</w:t>
            </w:r>
          </w:p>
        </w:tc>
      </w:tr>
      <w:tr w:rsidR="003F4A91" w14:paraId="6A4CB6A9" w14:textId="77777777" w:rsidTr="003A2F6E">
        <w:trPr>
          <w:trHeight w:val="364"/>
        </w:trPr>
        <w:tc>
          <w:tcPr>
            <w:tcW w:w="1359" w:type="dxa"/>
            <w:vMerge/>
            <w:vAlign w:val="center"/>
          </w:tcPr>
          <w:p w14:paraId="0A0A62E2" w14:textId="77777777" w:rsidR="003F4A91" w:rsidRDefault="003F4A91" w:rsidP="003A2F6E">
            <w:pPr>
              <w:rPr>
                <w:shd w:val="clear" w:color="auto" w:fill="FFFFFF"/>
              </w:rPr>
            </w:pPr>
          </w:p>
        </w:tc>
        <w:tc>
          <w:tcPr>
            <w:tcW w:w="901" w:type="dxa"/>
            <w:vAlign w:val="center"/>
          </w:tcPr>
          <w:p w14:paraId="4B801ED7" w14:textId="77777777" w:rsidR="003F4A91" w:rsidRDefault="003F4A91" w:rsidP="003A2F6E">
            <w:pPr>
              <w:pStyle w:val="Tablicagwkarodek"/>
              <w:rPr>
                <w:rFonts w:ascii="Segoe UI" w:hAnsi="Segoe UI" w:cs="Segoe UI"/>
                <w:color w:val="000000"/>
                <w:sz w:val="20"/>
                <w:szCs w:val="20"/>
              </w:rPr>
            </w:pPr>
            <w:r>
              <w:rPr>
                <w:shd w:val="clear" w:color="auto" w:fill="FFFFFF"/>
              </w:rPr>
              <w:t>w tys.</w:t>
            </w:r>
          </w:p>
        </w:tc>
        <w:tc>
          <w:tcPr>
            <w:tcW w:w="5519" w:type="dxa"/>
            <w:gridSpan w:val="6"/>
            <w:vAlign w:val="center"/>
          </w:tcPr>
          <w:p w14:paraId="0D2BF46D" w14:textId="77777777" w:rsidR="003F4A91" w:rsidRDefault="003F4A91" w:rsidP="003A2F6E">
            <w:pPr>
              <w:pStyle w:val="Tablicagwkarodek"/>
              <w:rPr>
                <w:shd w:val="clear" w:color="auto" w:fill="FFFFFF"/>
              </w:rPr>
            </w:pPr>
            <w:r>
              <w:rPr>
                <w:shd w:val="clear" w:color="auto" w:fill="FFFFFF"/>
              </w:rPr>
              <w:t>%</w:t>
            </w:r>
          </w:p>
        </w:tc>
      </w:tr>
      <w:tr w:rsidR="003F4A91" w14:paraId="7E0C7830" w14:textId="77777777" w:rsidTr="003A2F6E">
        <w:trPr>
          <w:trHeight w:val="159"/>
        </w:trPr>
        <w:tc>
          <w:tcPr>
            <w:tcW w:w="1359" w:type="dxa"/>
            <w:vAlign w:val="center"/>
          </w:tcPr>
          <w:p w14:paraId="1C087306" w14:textId="77777777" w:rsidR="003F4A91" w:rsidRPr="000942AE" w:rsidRDefault="003F4A91" w:rsidP="003A2F6E">
            <w:pPr>
              <w:pStyle w:val="Tablicaboczek"/>
            </w:pPr>
            <w:r w:rsidRPr="000942AE">
              <w:t>SOF-5</w:t>
            </w:r>
          </w:p>
        </w:tc>
        <w:tc>
          <w:tcPr>
            <w:tcW w:w="901" w:type="dxa"/>
            <w:vAlign w:val="center"/>
          </w:tcPr>
          <w:p w14:paraId="0B3169CD" w14:textId="77777777" w:rsidR="003F4A91" w:rsidRPr="008F08FF" w:rsidRDefault="003F4A91" w:rsidP="003A2F6E">
            <w:pPr>
              <w:pStyle w:val="Tablicadanerodek"/>
            </w:pPr>
            <w:r w:rsidRPr="008F08FF">
              <w:t>22,7</w:t>
            </w:r>
          </w:p>
        </w:tc>
        <w:tc>
          <w:tcPr>
            <w:tcW w:w="923" w:type="dxa"/>
            <w:vAlign w:val="center"/>
          </w:tcPr>
          <w:p w14:paraId="01B48EEE" w14:textId="77777777" w:rsidR="003F4A91" w:rsidRPr="008F08FF" w:rsidRDefault="003F4A91" w:rsidP="003A2F6E">
            <w:pPr>
              <w:pStyle w:val="Tablicadanerodek"/>
            </w:pPr>
            <w:r w:rsidRPr="008F08FF">
              <w:rPr>
                <w:shd w:val="clear" w:color="auto" w:fill="FFFFFF"/>
              </w:rPr>
              <w:t>100</w:t>
            </w:r>
            <w:r>
              <w:rPr>
                <w:shd w:val="clear" w:color="auto" w:fill="FFFFFF"/>
              </w:rPr>
              <w:t>,0</w:t>
            </w:r>
          </w:p>
        </w:tc>
        <w:tc>
          <w:tcPr>
            <w:tcW w:w="924" w:type="dxa"/>
            <w:vAlign w:val="center"/>
          </w:tcPr>
          <w:p w14:paraId="06DBEF72" w14:textId="77777777" w:rsidR="003F4A91" w:rsidRPr="008F08FF" w:rsidRDefault="003F4A91" w:rsidP="003A2F6E">
            <w:pPr>
              <w:pStyle w:val="Tablicadanerodek"/>
              <w:rPr>
                <w:shd w:val="clear" w:color="auto" w:fill="FFFFFF"/>
              </w:rPr>
            </w:pPr>
            <w:r w:rsidRPr="008F08FF">
              <w:rPr>
                <w:shd w:val="clear" w:color="auto" w:fill="FFFFFF"/>
              </w:rPr>
              <w:t>93,5</w:t>
            </w:r>
          </w:p>
        </w:tc>
        <w:tc>
          <w:tcPr>
            <w:tcW w:w="935" w:type="dxa"/>
            <w:vAlign w:val="center"/>
          </w:tcPr>
          <w:p w14:paraId="3E7D979F" w14:textId="77777777" w:rsidR="003F4A91" w:rsidRPr="008F08FF" w:rsidRDefault="003F4A91" w:rsidP="003A2F6E">
            <w:pPr>
              <w:pStyle w:val="Tablicadanerodek"/>
              <w:rPr>
                <w:shd w:val="clear" w:color="auto" w:fill="FFFFFF"/>
              </w:rPr>
            </w:pPr>
            <w:r w:rsidRPr="008F08FF">
              <w:rPr>
                <w:shd w:val="clear" w:color="auto" w:fill="FFFFFF"/>
              </w:rPr>
              <w:t>3,4</w:t>
            </w:r>
          </w:p>
        </w:tc>
        <w:tc>
          <w:tcPr>
            <w:tcW w:w="964" w:type="dxa"/>
            <w:vAlign w:val="center"/>
          </w:tcPr>
          <w:p w14:paraId="732E89DD" w14:textId="77777777" w:rsidR="003F4A91" w:rsidRPr="008F08FF" w:rsidRDefault="003F4A91" w:rsidP="003A2F6E">
            <w:pPr>
              <w:pStyle w:val="Tablicadanerodek"/>
              <w:rPr>
                <w:shd w:val="clear" w:color="auto" w:fill="FFFFFF"/>
              </w:rPr>
            </w:pPr>
            <w:r w:rsidRPr="008F08FF">
              <w:rPr>
                <w:shd w:val="clear" w:color="auto" w:fill="FFFFFF"/>
              </w:rPr>
              <w:t>2,</w:t>
            </w:r>
            <w:r>
              <w:rPr>
                <w:shd w:val="clear" w:color="auto" w:fill="FFFFFF"/>
              </w:rPr>
              <w:t>8</w:t>
            </w:r>
          </w:p>
        </w:tc>
        <w:tc>
          <w:tcPr>
            <w:tcW w:w="923" w:type="dxa"/>
            <w:vAlign w:val="center"/>
          </w:tcPr>
          <w:p w14:paraId="5B6BCF68" w14:textId="77777777" w:rsidR="003F4A91" w:rsidRPr="008F08FF" w:rsidRDefault="003F4A91" w:rsidP="003A2F6E">
            <w:pPr>
              <w:pStyle w:val="Tablicadanerodek"/>
              <w:rPr>
                <w:shd w:val="clear" w:color="auto" w:fill="FFFFFF"/>
              </w:rPr>
            </w:pPr>
            <w:r w:rsidRPr="008F08FF">
              <w:rPr>
                <w:shd w:val="clear" w:color="auto" w:fill="FFFFFF"/>
              </w:rPr>
              <w:t>0,2</w:t>
            </w:r>
          </w:p>
        </w:tc>
        <w:tc>
          <w:tcPr>
            <w:tcW w:w="850" w:type="dxa"/>
          </w:tcPr>
          <w:p w14:paraId="5200A6D1" w14:textId="77777777" w:rsidR="003F4A91" w:rsidRPr="008F08FF" w:rsidRDefault="003F4A91" w:rsidP="003A2F6E">
            <w:pPr>
              <w:pStyle w:val="Tablicadanerodek"/>
              <w:rPr>
                <w:shd w:val="clear" w:color="auto" w:fill="FFFFFF"/>
              </w:rPr>
            </w:pPr>
            <w:r>
              <w:rPr>
                <w:shd w:val="clear" w:color="auto" w:fill="FFFFFF"/>
              </w:rPr>
              <w:t>0,1</w:t>
            </w:r>
          </w:p>
        </w:tc>
      </w:tr>
      <w:tr w:rsidR="003F4A91" w14:paraId="3594708B" w14:textId="77777777" w:rsidTr="003A2F6E">
        <w:trPr>
          <w:trHeight w:val="237"/>
        </w:trPr>
        <w:tc>
          <w:tcPr>
            <w:tcW w:w="1359" w:type="dxa"/>
            <w:vAlign w:val="center"/>
          </w:tcPr>
          <w:p w14:paraId="3F6BC897" w14:textId="77777777" w:rsidR="003F4A91" w:rsidRPr="000942AE" w:rsidRDefault="003F4A91" w:rsidP="003A2F6E">
            <w:pPr>
              <w:pStyle w:val="Tablicaboczek"/>
            </w:pPr>
            <w:r w:rsidRPr="000942AE">
              <w:t>GS-S</w:t>
            </w:r>
          </w:p>
        </w:tc>
        <w:tc>
          <w:tcPr>
            <w:tcW w:w="901" w:type="dxa"/>
            <w:vAlign w:val="center"/>
          </w:tcPr>
          <w:p w14:paraId="24FB2C23" w14:textId="77777777" w:rsidR="003F4A91" w:rsidRPr="008F08FF" w:rsidRDefault="003F4A91" w:rsidP="003A2F6E">
            <w:pPr>
              <w:pStyle w:val="Tablicadanerodek"/>
              <w:rPr>
                <w:shd w:val="clear" w:color="auto" w:fill="FFFFFF"/>
              </w:rPr>
            </w:pPr>
            <w:r w:rsidRPr="008F08FF">
              <w:t>1,5</w:t>
            </w:r>
          </w:p>
        </w:tc>
        <w:tc>
          <w:tcPr>
            <w:tcW w:w="923" w:type="dxa"/>
            <w:vAlign w:val="center"/>
          </w:tcPr>
          <w:p w14:paraId="52D9080A" w14:textId="77777777" w:rsidR="003F4A91" w:rsidRPr="008F08FF" w:rsidRDefault="003F4A91" w:rsidP="003A2F6E">
            <w:pPr>
              <w:pStyle w:val="Tablicadanerodek"/>
              <w:rPr>
                <w:shd w:val="clear" w:color="auto" w:fill="FFFFFF"/>
              </w:rPr>
            </w:pPr>
            <w:r w:rsidRPr="008F08FF">
              <w:t>100</w:t>
            </w:r>
            <w:r>
              <w:t>,0</w:t>
            </w:r>
          </w:p>
        </w:tc>
        <w:tc>
          <w:tcPr>
            <w:tcW w:w="924" w:type="dxa"/>
            <w:vAlign w:val="center"/>
          </w:tcPr>
          <w:p w14:paraId="6B1652DA" w14:textId="77777777" w:rsidR="003F4A91" w:rsidRPr="008F08FF" w:rsidRDefault="003F4A91" w:rsidP="003A2F6E">
            <w:pPr>
              <w:pStyle w:val="Tablicadanerodek"/>
              <w:rPr>
                <w:shd w:val="clear" w:color="auto" w:fill="FFFFFF"/>
              </w:rPr>
            </w:pPr>
            <w:r w:rsidRPr="008F08FF">
              <w:rPr>
                <w:shd w:val="clear" w:color="auto" w:fill="FFFFFF"/>
              </w:rPr>
              <w:t>81,2</w:t>
            </w:r>
          </w:p>
        </w:tc>
        <w:tc>
          <w:tcPr>
            <w:tcW w:w="935" w:type="dxa"/>
            <w:vAlign w:val="center"/>
          </w:tcPr>
          <w:p w14:paraId="527572A0" w14:textId="77777777" w:rsidR="003F4A91" w:rsidRPr="008F08FF" w:rsidRDefault="003F4A91" w:rsidP="003A2F6E">
            <w:pPr>
              <w:pStyle w:val="Tablicadanerodek"/>
              <w:rPr>
                <w:shd w:val="clear" w:color="auto" w:fill="FFFFFF"/>
              </w:rPr>
            </w:pPr>
            <w:r>
              <w:rPr>
                <w:shd w:val="clear" w:color="auto" w:fill="FFFFFF"/>
              </w:rPr>
              <w:t>8,8</w:t>
            </w:r>
          </w:p>
        </w:tc>
        <w:tc>
          <w:tcPr>
            <w:tcW w:w="964" w:type="dxa"/>
            <w:vAlign w:val="center"/>
          </w:tcPr>
          <w:p w14:paraId="7EBB40A8" w14:textId="77777777" w:rsidR="003F4A91" w:rsidRPr="008F08FF" w:rsidRDefault="003F4A91" w:rsidP="003A2F6E">
            <w:pPr>
              <w:pStyle w:val="Tablicadanerodek"/>
              <w:rPr>
                <w:shd w:val="clear" w:color="auto" w:fill="FFFFFF"/>
              </w:rPr>
            </w:pPr>
            <w:r w:rsidRPr="008F08FF">
              <w:rPr>
                <w:shd w:val="clear" w:color="auto" w:fill="FFFFFF"/>
              </w:rPr>
              <w:t>7,</w:t>
            </w:r>
            <w:r>
              <w:rPr>
                <w:shd w:val="clear" w:color="auto" w:fill="FFFFFF"/>
              </w:rPr>
              <w:t>5</w:t>
            </w:r>
          </w:p>
        </w:tc>
        <w:tc>
          <w:tcPr>
            <w:tcW w:w="923" w:type="dxa"/>
            <w:vAlign w:val="center"/>
          </w:tcPr>
          <w:p w14:paraId="70AC79BE" w14:textId="77777777" w:rsidR="003F4A91" w:rsidRPr="008F08FF" w:rsidRDefault="003F4A91" w:rsidP="003A2F6E">
            <w:pPr>
              <w:pStyle w:val="Tablicadanerodek"/>
              <w:rPr>
                <w:shd w:val="clear" w:color="auto" w:fill="FFFFFF"/>
              </w:rPr>
            </w:pPr>
            <w:r w:rsidRPr="008F08FF">
              <w:rPr>
                <w:shd w:val="clear" w:color="auto" w:fill="FFFFFF"/>
              </w:rPr>
              <w:t>1,</w:t>
            </w:r>
            <w:r>
              <w:rPr>
                <w:shd w:val="clear" w:color="auto" w:fill="FFFFFF"/>
              </w:rPr>
              <w:t>7</w:t>
            </w:r>
          </w:p>
        </w:tc>
        <w:tc>
          <w:tcPr>
            <w:tcW w:w="850" w:type="dxa"/>
          </w:tcPr>
          <w:p w14:paraId="23C77306" w14:textId="77777777" w:rsidR="003F4A91" w:rsidRPr="008F08FF" w:rsidRDefault="003F4A91" w:rsidP="003A2F6E">
            <w:pPr>
              <w:pStyle w:val="Tablicadanerodek"/>
              <w:rPr>
                <w:shd w:val="clear" w:color="auto" w:fill="FFFFFF"/>
              </w:rPr>
            </w:pPr>
            <w:r>
              <w:rPr>
                <w:shd w:val="clear" w:color="auto" w:fill="FFFFFF"/>
              </w:rPr>
              <w:t>0,8</w:t>
            </w:r>
          </w:p>
        </w:tc>
      </w:tr>
    </w:tbl>
    <w:p w14:paraId="1AAE434A" w14:textId="6FC9BCB6" w:rsidR="003F4A91" w:rsidRPr="000942AE" w:rsidRDefault="003F4A91" w:rsidP="00A62C51">
      <w:pPr>
        <w:rPr>
          <w:shd w:val="clear" w:color="auto" w:fill="FFFFFF"/>
        </w:rPr>
      </w:pPr>
      <w:r>
        <w:rPr>
          <w:shd w:val="clear" w:color="auto" w:fill="FFFFFF"/>
        </w:rPr>
        <w:t xml:space="preserve">W wyniku zastosowanego uogólnienia zbiorowość aktywnych </w:t>
      </w:r>
      <w:r w:rsidR="00B9682E">
        <w:rPr>
          <w:shd w:val="clear" w:color="auto" w:fill="FFFFFF"/>
        </w:rPr>
        <w:t xml:space="preserve">podmiotów gospodarki społecznej </w:t>
      </w:r>
      <w:r>
        <w:rPr>
          <w:shd w:val="clear" w:color="auto" w:fill="FFFFFF"/>
        </w:rPr>
        <w:t xml:space="preserve">na dzień 31.12.2021 r. </w:t>
      </w:r>
      <w:r w:rsidR="003363DC">
        <w:rPr>
          <w:shd w:val="clear" w:color="auto" w:fill="FFFFFF"/>
        </w:rPr>
        <w:t xml:space="preserve">stanowiło </w:t>
      </w:r>
      <w:r>
        <w:rPr>
          <w:shd w:val="clear" w:color="auto" w:fill="FFFFFF"/>
        </w:rPr>
        <w:t>96,</w:t>
      </w:r>
      <w:r w:rsidR="00B9682E">
        <w:rPr>
          <w:shd w:val="clear" w:color="auto" w:fill="FFFFFF"/>
        </w:rPr>
        <w:t xml:space="preserve">1 </w:t>
      </w:r>
      <w:r>
        <w:rPr>
          <w:shd w:val="clear" w:color="auto" w:fill="FFFFFF"/>
        </w:rPr>
        <w:t xml:space="preserve">tys. organizacji non-profit oraz 1,3 tys. spółdzielni socjalnych, pracy oraz inwalidów i niewidomych. </w:t>
      </w:r>
    </w:p>
    <w:p w14:paraId="248D592B" w14:textId="19C5582B" w:rsidR="00F33CF9" w:rsidRPr="00804F00" w:rsidRDefault="004740EA" w:rsidP="00A62C51">
      <w:pPr>
        <w:rPr>
          <w:shd w:val="clear" w:color="auto" w:fill="FFFFFF"/>
        </w:rPr>
      </w:pPr>
      <w:r>
        <w:rPr>
          <w:shd w:val="clear" w:color="auto" w:fill="FFFFFF"/>
        </w:rPr>
        <w:t>W niniejszym opracowaniu pojęcie</w:t>
      </w:r>
      <w:r w:rsidR="00524A5F" w:rsidRPr="00804F00">
        <w:rPr>
          <w:shd w:val="clear" w:color="auto" w:fill="FFFFFF"/>
        </w:rPr>
        <w:t xml:space="preserve"> podmioty gospodarki społecznej </w:t>
      </w:r>
      <w:r>
        <w:rPr>
          <w:shd w:val="clear" w:color="auto" w:fill="FFFFFF"/>
        </w:rPr>
        <w:t xml:space="preserve">jest tożsame z pojęciem </w:t>
      </w:r>
      <w:r w:rsidR="00524A5F" w:rsidRPr="00804F00">
        <w:rPr>
          <w:shd w:val="clear" w:color="auto" w:fill="FFFFFF"/>
        </w:rPr>
        <w:t>podmioty ekonomii społecznej</w:t>
      </w:r>
      <w:r>
        <w:rPr>
          <w:shd w:val="clear" w:color="auto" w:fill="FFFFFF"/>
        </w:rPr>
        <w:t>. D</w:t>
      </w:r>
      <w:r w:rsidR="00102D05">
        <w:rPr>
          <w:shd w:val="clear" w:color="auto" w:fill="FFFFFF"/>
        </w:rPr>
        <w:t>o tej zbiorowości</w:t>
      </w:r>
      <w:r w:rsidR="00F33CF9" w:rsidRPr="00804F00">
        <w:rPr>
          <w:shd w:val="clear" w:color="auto" w:fill="FFFFFF"/>
        </w:rPr>
        <w:t xml:space="preserve"> zostały zaliczone tylko t</w:t>
      </w:r>
      <w:r w:rsidR="00102D05">
        <w:rPr>
          <w:shd w:val="clear" w:color="auto" w:fill="FFFFFF"/>
        </w:rPr>
        <w:t>akie jednostki</w:t>
      </w:r>
      <w:r w:rsidR="00F33CF9" w:rsidRPr="00804F00">
        <w:rPr>
          <w:shd w:val="clear" w:color="auto" w:fill="FFFFFF"/>
        </w:rPr>
        <w:t>, które mieszczą się w zakresie podmiotowym bada</w:t>
      </w:r>
      <w:r w:rsidR="00524A5F" w:rsidRPr="00804F00">
        <w:rPr>
          <w:shd w:val="clear" w:color="auto" w:fill="FFFFFF"/>
        </w:rPr>
        <w:t>nia</w:t>
      </w:r>
      <w:r w:rsidR="00DA20C8">
        <w:rPr>
          <w:shd w:val="clear" w:color="auto" w:fill="FFFFFF"/>
        </w:rPr>
        <w:t xml:space="preserve"> i w definicji podmiotów ekonomii społecznej wprowadzonej ustawą o ekonomii społecznej z dnia 5 sierpnia 2022 r.</w:t>
      </w:r>
      <w:r w:rsidR="00CC1953">
        <w:rPr>
          <w:shd w:val="clear" w:color="auto" w:fill="FFFFFF"/>
        </w:rPr>
        <w:t xml:space="preserve"> Są to:</w:t>
      </w:r>
      <w:r w:rsidR="00F33CF9" w:rsidRPr="00804F00">
        <w:rPr>
          <w:shd w:val="clear" w:color="auto" w:fill="FFFFFF"/>
        </w:rPr>
        <w:t xml:space="preserve"> stowarzyszenia, fundacje, koła gospodyń wiejskich, społeczne podmioty wyznaniowe, kółka rolnicze, samorząd gospodarczy oraz spółdzielni</w:t>
      </w:r>
      <w:r w:rsidR="00DA20C8">
        <w:rPr>
          <w:shd w:val="clear" w:color="auto" w:fill="FFFFFF"/>
        </w:rPr>
        <w:t>e</w:t>
      </w:r>
      <w:r w:rsidR="00F33CF9" w:rsidRPr="00804F00">
        <w:rPr>
          <w:shd w:val="clear" w:color="auto" w:fill="FFFFFF"/>
        </w:rPr>
        <w:t xml:space="preserve">: </w:t>
      </w:r>
      <w:r w:rsidR="00F33CF9" w:rsidRPr="00804F00">
        <w:t xml:space="preserve">pracy, </w:t>
      </w:r>
      <w:r w:rsidR="00DA20C8" w:rsidRPr="00804F00">
        <w:t>socjaln</w:t>
      </w:r>
      <w:r w:rsidR="00DA20C8">
        <w:t>e</w:t>
      </w:r>
      <w:r w:rsidR="00F33CF9" w:rsidRPr="00804F00">
        <w:t>, inwalidów i niewidomych</w:t>
      </w:r>
      <w:r w:rsidR="00F33CF9" w:rsidRPr="00804F00">
        <w:rPr>
          <w:shd w:val="clear" w:color="auto" w:fill="FFFFFF"/>
        </w:rPr>
        <w:t>. Dodatkowo należy zaznaczyć, że przedsiębiorstwa społeczne zostały zidentyfikowane w oparciu o</w:t>
      </w:r>
      <w:r w:rsidR="0035368F">
        <w:rPr>
          <w:shd w:val="clear" w:color="auto" w:fill="FFFFFF"/>
        </w:rPr>
        <w:t> </w:t>
      </w:r>
      <w:r w:rsidR="00F33CF9" w:rsidRPr="00804F00">
        <w:rPr>
          <w:shd w:val="clear" w:color="auto" w:fill="FFFFFF"/>
        </w:rPr>
        <w:t>obowiązujący w 2021 r. stan prawny, a więc nie są to przedsiębiorstwa społeczne, które uzyskały taki status na podstawie ustawy o ekonomii społecznej</w:t>
      </w:r>
      <w:r w:rsidR="009053F0">
        <w:rPr>
          <w:shd w:val="clear" w:color="auto" w:fill="FFFFFF"/>
        </w:rPr>
        <w:t>.</w:t>
      </w:r>
      <w:r w:rsidR="00956719">
        <w:rPr>
          <w:shd w:val="clear" w:color="auto" w:fill="FFFFFF"/>
        </w:rPr>
        <w:t xml:space="preserve"> Prezentowana liczba przedsiębiorstw społecznych jest według stanu </w:t>
      </w:r>
      <w:r w:rsidR="00CC1953">
        <w:rPr>
          <w:shd w:val="clear" w:color="auto" w:fill="FFFFFF"/>
        </w:rPr>
        <w:t xml:space="preserve">listy Ministerstwa Rodziny i Polityki Społecznej </w:t>
      </w:r>
      <w:r w:rsidR="00956719">
        <w:rPr>
          <w:shd w:val="clear" w:color="auto" w:fill="FFFFFF"/>
        </w:rPr>
        <w:t>na</w:t>
      </w:r>
      <w:bookmarkStart w:id="2" w:name="_GoBack"/>
      <w:bookmarkEnd w:id="2"/>
      <w:r w:rsidR="00CC1953">
        <w:rPr>
          <w:shd w:val="clear" w:color="auto" w:fill="FFFFFF"/>
        </w:rPr>
        <w:t> </w:t>
      </w:r>
      <w:r w:rsidR="00956719">
        <w:rPr>
          <w:shd w:val="clear" w:color="auto" w:fill="FFFFFF"/>
        </w:rPr>
        <w:t>31.12.2021 r.</w:t>
      </w:r>
    </w:p>
    <w:p w14:paraId="264A63F5" w14:textId="0EE985C0" w:rsidR="00295C0F" w:rsidRDefault="00295C0F"/>
    <w:p w14:paraId="2FBCBEC3" w14:textId="76EF1887" w:rsidR="00295C0F" w:rsidRDefault="00295C0F"/>
    <w:p w14:paraId="4D8CDD24" w14:textId="300C8FB6" w:rsidR="00295C0F" w:rsidRDefault="00295C0F"/>
    <w:p w14:paraId="6CF20697" w14:textId="1BF3C804" w:rsidR="00295C0F" w:rsidRDefault="00295C0F"/>
    <w:p w14:paraId="480E851D" w14:textId="77777777" w:rsidR="005A76E5" w:rsidRDefault="005A76E5" w:rsidP="00067BDD"/>
    <w:p w14:paraId="58B97020" w14:textId="77777777" w:rsidR="005A76E5" w:rsidRDefault="005A76E5" w:rsidP="00067BDD"/>
    <w:p w14:paraId="5D0F54B7" w14:textId="77777777" w:rsidR="005A76E5" w:rsidRDefault="005A76E5" w:rsidP="00067BDD"/>
    <w:p w14:paraId="315903E1" w14:textId="77777777" w:rsidR="00706D67" w:rsidRPr="0098674D" w:rsidRDefault="00706D67" w:rsidP="00067BDD"/>
    <w:p w14:paraId="6906E19B" w14:textId="3D14AFFA" w:rsidR="00DA331D" w:rsidRPr="00931150" w:rsidRDefault="00067BDD" w:rsidP="00931150">
      <w:pPr>
        <w:rPr>
          <w:shd w:val="clear" w:color="auto" w:fill="FFFFFF"/>
        </w:rPr>
      </w:pPr>
      <w:r w:rsidRPr="0098674D">
        <w:t>W przypadku cytowania danych Głównego Urzędu Statystycznego prosimy o zamieszczenie informacji: „Źródło danych GUS”, a w przypadku publikowania obliczeń dokonanych na danych opublikowanych przez GUS prosimy o zamieszczenie informacji: „Opracowanie własne na podstawie danych GUS”.</w:t>
      </w:r>
    </w:p>
    <w:p w14:paraId="3C222B0C" w14:textId="77777777" w:rsidR="00DA331D" w:rsidRPr="0098674D" w:rsidRDefault="00DA331D" w:rsidP="00DA331D">
      <w:pPr>
        <w:spacing w:before="360"/>
        <w:rPr>
          <w:sz w:val="18"/>
        </w:rPr>
        <w:sectPr w:rsidR="00DA331D" w:rsidRPr="0098674D" w:rsidSect="003B18B6">
          <w:headerReference w:type="default" r:id="rId16"/>
          <w:footerReference w:type="default" r:id="rId17"/>
          <w:headerReference w:type="first" r:id="rId18"/>
          <w:footerReference w:type="first" r:id="rId19"/>
          <w:pgSz w:w="11906" w:h="16838"/>
          <w:pgMar w:top="720" w:right="3119" w:bottom="720" w:left="720" w:header="284" w:footer="283" w:gutter="0"/>
          <w:cols w:space="708"/>
          <w:titlePg/>
          <w:docGrid w:linePitch="360"/>
        </w:sectPr>
      </w:pPr>
    </w:p>
    <w:tbl>
      <w:tblPr>
        <w:tblStyle w:val="Tabela-Siatka"/>
        <w:tblW w:w="9853"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26"/>
        <w:gridCol w:w="4927"/>
      </w:tblGrid>
      <w:tr w:rsidR="00DE2400" w:rsidRPr="0098674D" w14:paraId="196D0BDA" w14:textId="77777777" w:rsidTr="00B84C43">
        <w:trPr>
          <w:trHeight w:val="1626"/>
        </w:trPr>
        <w:tc>
          <w:tcPr>
            <w:tcW w:w="4926" w:type="dxa"/>
          </w:tcPr>
          <w:p w14:paraId="05DA311F" w14:textId="77777777" w:rsidR="00DE2400" w:rsidRPr="0098674D" w:rsidRDefault="00DE2400" w:rsidP="00DE2400">
            <w:pPr>
              <w:spacing w:before="0" w:after="0" w:line="276" w:lineRule="auto"/>
              <w:rPr>
                <w:rFonts w:cs="Arial"/>
                <w:sz w:val="20"/>
              </w:rPr>
            </w:pPr>
            <w:r w:rsidRPr="0098674D">
              <w:rPr>
                <w:rFonts w:cs="Arial"/>
                <w:sz w:val="20"/>
              </w:rPr>
              <w:lastRenderedPageBreak/>
              <w:t>Opracowanie merytoryczne:</w:t>
            </w:r>
          </w:p>
          <w:p w14:paraId="1E9B29DC" w14:textId="2F70DFC1" w:rsidR="00DE2400" w:rsidRPr="0098674D" w:rsidRDefault="00DE2400" w:rsidP="00DE2400">
            <w:pPr>
              <w:spacing w:before="0" w:line="276" w:lineRule="auto"/>
              <w:rPr>
                <w:rFonts w:cs="Arial"/>
                <w:b/>
                <w:color w:val="000000" w:themeColor="text1"/>
                <w:sz w:val="20"/>
              </w:rPr>
            </w:pPr>
            <w:r w:rsidRPr="0098674D">
              <w:rPr>
                <w:rFonts w:cs="Arial"/>
                <w:b/>
                <w:color w:val="000000" w:themeColor="text1"/>
                <w:sz w:val="20"/>
              </w:rPr>
              <w:t xml:space="preserve">Departament </w:t>
            </w:r>
            <w:r w:rsidR="0015087A" w:rsidRPr="0098674D">
              <w:rPr>
                <w:rFonts w:cs="Arial"/>
                <w:b/>
                <w:color w:val="000000" w:themeColor="text1"/>
                <w:sz w:val="20"/>
              </w:rPr>
              <w:t>Badań Społecznych</w:t>
            </w:r>
          </w:p>
          <w:p w14:paraId="574B9BD4" w14:textId="77777777" w:rsidR="0015087A" w:rsidRPr="0098674D" w:rsidRDefault="0015087A" w:rsidP="0015087A">
            <w:pPr>
              <w:spacing w:before="0" w:after="0" w:line="240" w:lineRule="auto"/>
              <w:rPr>
                <w:rFonts w:cs="Arial"/>
                <w:b/>
                <w:color w:val="000000" w:themeColor="text1"/>
                <w:sz w:val="20"/>
                <w:szCs w:val="20"/>
              </w:rPr>
            </w:pPr>
            <w:r w:rsidRPr="0098674D">
              <w:rPr>
                <w:rFonts w:cs="Arial"/>
                <w:b/>
                <w:color w:val="000000" w:themeColor="text1"/>
                <w:sz w:val="20"/>
                <w:szCs w:val="20"/>
              </w:rPr>
              <w:t>Dyrektor dr Piotr Łysoń</w:t>
            </w:r>
          </w:p>
          <w:p w14:paraId="0AA5F4AD" w14:textId="77777777" w:rsidR="0015087A" w:rsidRPr="0098674D" w:rsidRDefault="0015087A" w:rsidP="0015087A">
            <w:pPr>
              <w:spacing w:before="0" w:after="0" w:line="240" w:lineRule="auto"/>
              <w:rPr>
                <w:rFonts w:cs="Arial"/>
                <w:color w:val="000000" w:themeColor="text1"/>
                <w:sz w:val="20"/>
                <w:szCs w:val="20"/>
              </w:rPr>
            </w:pPr>
            <w:r w:rsidRPr="0098674D">
              <w:rPr>
                <w:rFonts w:cs="Arial"/>
                <w:color w:val="000000" w:themeColor="text1"/>
                <w:sz w:val="20"/>
                <w:szCs w:val="20"/>
              </w:rPr>
              <w:t>Tel. 22 449 40 27</w:t>
            </w:r>
          </w:p>
          <w:p w14:paraId="003ED2C3" w14:textId="6DF4374F" w:rsidR="0015087A" w:rsidRDefault="0015087A" w:rsidP="0015087A">
            <w:pPr>
              <w:spacing w:before="0" w:after="0" w:line="240" w:lineRule="auto"/>
              <w:rPr>
                <w:rFonts w:cs="Arial"/>
                <w:b/>
                <w:color w:val="000000" w:themeColor="text1"/>
                <w:sz w:val="20"/>
                <w:szCs w:val="20"/>
              </w:rPr>
            </w:pPr>
          </w:p>
          <w:p w14:paraId="4CFABB59" w14:textId="77777777" w:rsidR="00295C0F" w:rsidRPr="0098674D" w:rsidRDefault="00295C0F" w:rsidP="0015087A">
            <w:pPr>
              <w:spacing w:before="0" w:after="0" w:line="240" w:lineRule="auto"/>
              <w:rPr>
                <w:rFonts w:cs="Arial"/>
                <w:b/>
                <w:color w:val="000000" w:themeColor="text1"/>
                <w:sz w:val="20"/>
                <w:szCs w:val="20"/>
              </w:rPr>
            </w:pPr>
          </w:p>
          <w:p w14:paraId="73A4A7BB" w14:textId="0C4B80F2" w:rsidR="00295C0F" w:rsidRDefault="0015087A" w:rsidP="00680A71">
            <w:pPr>
              <w:spacing w:before="0" w:line="240" w:lineRule="auto"/>
              <w:rPr>
                <w:rFonts w:cs="Arial"/>
                <w:b/>
                <w:color w:val="000000" w:themeColor="text1"/>
                <w:sz w:val="20"/>
                <w:szCs w:val="20"/>
              </w:rPr>
            </w:pPr>
            <w:r w:rsidRPr="0098674D">
              <w:rPr>
                <w:rFonts w:cs="Arial"/>
                <w:b/>
                <w:color w:val="000000" w:themeColor="text1"/>
                <w:sz w:val="20"/>
                <w:szCs w:val="20"/>
              </w:rPr>
              <w:t>Urząd Statystyczny w Krakowie</w:t>
            </w:r>
          </w:p>
          <w:p w14:paraId="15D9C53D" w14:textId="28DAF98F" w:rsidR="0015087A" w:rsidRPr="0098674D" w:rsidRDefault="0015087A" w:rsidP="0015087A">
            <w:pPr>
              <w:spacing w:before="0" w:after="0" w:line="240" w:lineRule="auto"/>
              <w:rPr>
                <w:rFonts w:cs="Arial"/>
                <w:b/>
                <w:color w:val="000000" w:themeColor="text1"/>
                <w:sz w:val="20"/>
                <w:szCs w:val="20"/>
              </w:rPr>
            </w:pPr>
            <w:r w:rsidRPr="0098674D">
              <w:rPr>
                <w:rFonts w:cs="Arial"/>
                <w:b/>
                <w:color w:val="000000" w:themeColor="text1"/>
                <w:sz w:val="20"/>
                <w:szCs w:val="20"/>
              </w:rPr>
              <w:t>Dyrektor Agnieszka Szlubowska</w:t>
            </w:r>
          </w:p>
          <w:p w14:paraId="5E7080B0" w14:textId="77777777" w:rsidR="0015087A" w:rsidRPr="0098674D" w:rsidRDefault="0015087A" w:rsidP="0015087A">
            <w:pPr>
              <w:pStyle w:val="Nagwek3"/>
              <w:spacing w:before="0" w:line="240" w:lineRule="auto"/>
              <w:outlineLvl w:val="2"/>
              <w:rPr>
                <w:rFonts w:ascii="Fira Sans" w:hAnsi="Fira Sans" w:cs="Arial"/>
                <w:color w:val="000000" w:themeColor="text1"/>
                <w:sz w:val="20"/>
                <w:szCs w:val="20"/>
              </w:rPr>
            </w:pPr>
            <w:r w:rsidRPr="0098674D">
              <w:rPr>
                <w:rFonts w:ascii="Fira Sans" w:hAnsi="Fira Sans" w:cs="Arial"/>
                <w:color w:val="000000" w:themeColor="text1"/>
                <w:sz w:val="20"/>
                <w:szCs w:val="20"/>
              </w:rPr>
              <w:t>Tel: 12 420 40 50</w:t>
            </w:r>
          </w:p>
          <w:p w14:paraId="5425F0B4" w14:textId="54A84AD4" w:rsidR="00DE2400" w:rsidRPr="0098674D" w:rsidRDefault="00DE2400" w:rsidP="00253AB6">
            <w:pPr>
              <w:pStyle w:val="Nagwek3"/>
              <w:spacing w:before="0" w:after="120" w:line="276" w:lineRule="auto"/>
              <w:outlineLvl w:val="2"/>
              <w:rPr>
                <w:rFonts w:ascii="Fira Sans" w:hAnsi="Fira Sans" w:cs="Arial"/>
                <w:color w:val="000000" w:themeColor="text1"/>
                <w:sz w:val="20"/>
              </w:rPr>
            </w:pPr>
          </w:p>
        </w:tc>
        <w:tc>
          <w:tcPr>
            <w:tcW w:w="4927" w:type="dxa"/>
          </w:tcPr>
          <w:p w14:paraId="4E8FFA16" w14:textId="77777777" w:rsidR="00DE2400" w:rsidRPr="0098674D" w:rsidRDefault="00DE2400" w:rsidP="00075BD4">
            <w:pPr>
              <w:spacing w:before="0" w:line="276" w:lineRule="auto"/>
              <w:rPr>
                <w:rFonts w:cs="Arial"/>
                <w:b/>
                <w:sz w:val="20"/>
              </w:rPr>
            </w:pPr>
            <w:r w:rsidRPr="0098674D">
              <w:rPr>
                <w:rFonts w:cs="Arial"/>
                <w:sz w:val="20"/>
              </w:rPr>
              <w:t>Rozpowszechnianie:</w:t>
            </w:r>
            <w:r w:rsidRPr="0098674D">
              <w:rPr>
                <w:rFonts w:cs="Arial"/>
                <w:sz w:val="20"/>
              </w:rPr>
              <w:br/>
            </w:r>
            <w:r w:rsidRPr="0098674D">
              <w:rPr>
                <w:rFonts w:cs="Arial"/>
                <w:b/>
                <w:color w:val="000000" w:themeColor="text1"/>
                <w:sz w:val="20"/>
              </w:rPr>
              <w:t>Rzecznik Prasowy Prezesa GUS</w:t>
            </w:r>
          </w:p>
          <w:p w14:paraId="047A0FE3" w14:textId="77777777" w:rsidR="00DE2400" w:rsidRPr="0098674D" w:rsidRDefault="00DE2400" w:rsidP="00F03D62">
            <w:pPr>
              <w:spacing w:before="0" w:after="0" w:line="276" w:lineRule="auto"/>
              <w:rPr>
                <w:b/>
                <w:sz w:val="20"/>
                <w:szCs w:val="20"/>
              </w:rPr>
            </w:pPr>
            <w:r w:rsidRPr="0098674D">
              <w:rPr>
                <w:b/>
                <w:sz w:val="20"/>
                <w:szCs w:val="20"/>
              </w:rPr>
              <w:t>Karolina Banaszek</w:t>
            </w:r>
          </w:p>
          <w:p w14:paraId="59C02E89" w14:textId="77777777" w:rsidR="00DE2400" w:rsidRPr="0098674D" w:rsidRDefault="00DE2400" w:rsidP="00331135">
            <w:pPr>
              <w:pStyle w:val="Nagwek3"/>
              <w:spacing w:before="0" w:after="120" w:line="276" w:lineRule="auto"/>
              <w:outlineLvl w:val="2"/>
              <w:rPr>
                <w:rFonts w:ascii="Fira Sans" w:hAnsi="Fira Sans" w:cs="Arial"/>
                <w:color w:val="000000" w:themeColor="text1"/>
                <w:sz w:val="20"/>
              </w:rPr>
            </w:pPr>
            <w:r w:rsidRPr="0098674D">
              <w:rPr>
                <w:rFonts w:ascii="Fira Sans" w:hAnsi="Fira Sans" w:cs="Arial"/>
                <w:color w:val="000000" w:themeColor="text1"/>
                <w:sz w:val="20"/>
              </w:rPr>
              <w:t>Tel: 695 255 011</w:t>
            </w:r>
          </w:p>
          <w:p w14:paraId="3CC62B04" w14:textId="77777777" w:rsidR="00DE2400" w:rsidRPr="0098674D" w:rsidRDefault="00DE2400" w:rsidP="003A2F6E">
            <w:pPr>
              <w:rPr>
                <w:sz w:val="18"/>
              </w:rPr>
            </w:pPr>
          </w:p>
        </w:tc>
      </w:tr>
      <w:tr w:rsidR="00DE2400" w:rsidRPr="0098674D" w14:paraId="28647E7C" w14:textId="77777777" w:rsidTr="00B84C43">
        <w:trPr>
          <w:trHeight w:val="418"/>
        </w:trPr>
        <w:tc>
          <w:tcPr>
            <w:tcW w:w="4926" w:type="dxa"/>
            <w:vMerge w:val="restart"/>
          </w:tcPr>
          <w:p w14:paraId="076C640B" w14:textId="77777777" w:rsidR="00DE2400" w:rsidRPr="0098674D" w:rsidRDefault="00DE2400" w:rsidP="003A2F6E">
            <w:pPr>
              <w:rPr>
                <w:b/>
                <w:sz w:val="20"/>
              </w:rPr>
            </w:pPr>
            <w:r w:rsidRPr="0098674D">
              <w:rPr>
                <w:b/>
                <w:sz w:val="20"/>
              </w:rPr>
              <w:t xml:space="preserve">Wydział Współpracy z Mediami </w:t>
            </w:r>
          </w:p>
          <w:p w14:paraId="6446B629" w14:textId="575B0CB9" w:rsidR="00DE2400" w:rsidRPr="0098674D" w:rsidRDefault="00DE2400" w:rsidP="00075BD4">
            <w:pPr>
              <w:spacing w:before="0" w:after="0"/>
              <w:rPr>
                <w:sz w:val="20"/>
              </w:rPr>
            </w:pPr>
            <w:r w:rsidRPr="0098674D">
              <w:rPr>
                <w:sz w:val="20"/>
              </w:rPr>
              <w:t>Tel: 22 608 3</w:t>
            </w:r>
            <w:r w:rsidR="00E95036" w:rsidRPr="0098674D">
              <w:rPr>
                <w:sz w:val="20"/>
              </w:rPr>
              <w:t>8 04</w:t>
            </w:r>
            <w:r w:rsidRPr="0098674D">
              <w:rPr>
                <w:sz w:val="20"/>
              </w:rPr>
              <w:t xml:space="preserve"> </w:t>
            </w:r>
          </w:p>
          <w:p w14:paraId="07C73DA1" w14:textId="77777777" w:rsidR="00DE2400" w:rsidRPr="00680A71" w:rsidRDefault="00DE2400" w:rsidP="003A2F6E">
            <w:pPr>
              <w:rPr>
                <w:sz w:val="18"/>
                <w:lang w:val="en-US"/>
              </w:rPr>
            </w:pPr>
            <w:r w:rsidRPr="00680A71">
              <w:rPr>
                <w:b/>
                <w:sz w:val="20"/>
                <w:lang w:val="en-US"/>
              </w:rPr>
              <w:t>e-mail:</w:t>
            </w:r>
            <w:r w:rsidRPr="00680A71">
              <w:rPr>
                <w:sz w:val="20"/>
                <w:lang w:val="en-US"/>
              </w:rPr>
              <w:t xml:space="preserve"> </w:t>
            </w:r>
            <w:hyperlink r:id="rId20" w:history="1">
              <w:r w:rsidRPr="00680A71">
                <w:rPr>
                  <w:rStyle w:val="Hipercze"/>
                  <w:rFonts w:eastAsiaTheme="majorEastAsia" w:cs="Arial"/>
                  <w:b/>
                  <w:color w:val="auto"/>
                  <w:sz w:val="20"/>
                  <w:szCs w:val="20"/>
                  <w:lang w:val="en-US"/>
                </w:rPr>
                <w:t>obslugaprasowa@stat.gov.pl</w:t>
              </w:r>
            </w:hyperlink>
          </w:p>
        </w:tc>
        <w:tc>
          <w:tcPr>
            <w:tcW w:w="4927" w:type="dxa"/>
            <w:vAlign w:val="center"/>
          </w:tcPr>
          <w:p w14:paraId="01941133" w14:textId="5F3E6A33" w:rsidR="00DE2400" w:rsidRPr="0098674D" w:rsidRDefault="00DE2400" w:rsidP="003A2F6E">
            <w:pPr>
              <w:ind w:firstLine="680"/>
              <w:rPr>
                <w:sz w:val="18"/>
              </w:rPr>
            </w:pPr>
            <w:r w:rsidRPr="0098674D">
              <w:rPr>
                <w:noProof/>
                <w:sz w:val="20"/>
                <w:lang w:eastAsia="pl-PL"/>
              </w:rPr>
              <w:drawing>
                <wp:anchor distT="0" distB="0" distL="114300" distR="114300" simplePos="0" relativeHeight="251744256" behindDoc="0" locked="0" layoutInCell="1" allowOverlap="1" wp14:anchorId="5018E5AE" wp14:editId="704A9D15">
                  <wp:simplePos x="0" y="0"/>
                  <wp:positionH relativeFrom="column">
                    <wp:posOffset>78740</wp:posOffset>
                  </wp:positionH>
                  <wp:positionV relativeFrom="paragraph">
                    <wp:posOffset>21590</wp:posOffset>
                  </wp:positionV>
                  <wp:extent cx="251460" cy="251460"/>
                  <wp:effectExtent l="0" t="0" r="0" b="0"/>
                  <wp:wrapNone/>
                  <wp:docPr id="21" name="Obraz 21" descr="Ikonka strony ww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logo-03.png"/>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r w:rsidRPr="0098674D">
              <w:rPr>
                <w:sz w:val="20"/>
              </w:rPr>
              <w:t>stat.gov.pl</w:t>
            </w:r>
            <w:r w:rsidRPr="0098674D">
              <w:rPr>
                <w:sz w:val="18"/>
              </w:rPr>
              <w:t xml:space="preserve">      </w:t>
            </w:r>
          </w:p>
        </w:tc>
      </w:tr>
      <w:tr w:rsidR="00DE2400" w:rsidRPr="0098674D" w14:paraId="36A99721" w14:textId="77777777" w:rsidTr="00B84C43">
        <w:trPr>
          <w:trHeight w:val="418"/>
        </w:trPr>
        <w:tc>
          <w:tcPr>
            <w:tcW w:w="4926" w:type="dxa"/>
            <w:vMerge/>
          </w:tcPr>
          <w:p w14:paraId="3255344A" w14:textId="77777777" w:rsidR="00DE2400" w:rsidRPr="0098674D" w:rsidRDefault="00DE2400" w:rsidP="003A2F6E">
            <w:pPr>
              <w:rPr>
                <w:b/>
                <w:sz w:val="20"/>
              </w:rPr>
            </w:pPr>
          </w:p>
        </w:tc>
        <w:tc>
          <w:tcPr>
            <w:tcW w:w="4927" w:type="dxa"/>
            <w:vAlign w:val="center"/>
          </w:tcPr>
          <w:p w14:paraId="09C3C6AD" w14:textId="1B4377EF" w:rsidR="00DE2400" w:rsidRPr="0098674D" w:rsidRDefault="00531873" w:rsidP="003A2F6E">
            <w:pPr>
              <w:ind w:firstLine="680"/>
              <w:rPr>
                <w:sz w:val="18"/>
              </w:rPr>
            </w:pPr>
            <w:r w:rsidRPr="0098674D">
              <w:rPr>
                <w:noProof/>
                <w:sz w:val="20"/>
                <w:lang w:eastAsia="pl-PL"/>
              </w:rPr>
              <w:drawing>
                <wp:anchor distT="0" distB="0" distL="114300" distR="114300" simplePos="0" relativeHeight="251745280" behindDoc="0" locked="0" layoutInCell="1" allowOverlap="1" wp14:anchorId="601D1D76" wp14:editId="1078FD4F">
                  <wp:simplePos x="0" y="0"/>
                  <wp:positionH relativeFrom="column">
                    <wp:posOffset>78740</wp:posOffset>
                  </wp:positionH>
                  <wp:positionV relativeFrom="paragraph">
                    <wp:posOffset>21590</wp:posOffset>
                  </wp:positionV>
                  <wp:extent cx="251460" cy="251460"/>
                  <wp:effectExtent l="0" t="0" r="0" b="0"/>
                  <wp:wrapNone/>
                  <wp:docPr id="22" name="Obraz 22" descr="Ikonka twitt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logo-04.pn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r w:rsidR="00DE2400" w:rsidRPr="0098674D">
              <w:rPr>
                <w:sz w:val="20"/>
              </w:rPr>
              <w:t>@GUS_STAT</w:t>
            </w:r>
            <w:r w:rsidR="00DE2400" w:rsidRPr="0098674D">
              <w:rPr>
                <w:noProof/>
                <w:sz w:val="20"/>
                <w:lang w:eastAsia="pl-PL"/>
              </w:rPr>
              <w:t xml:space="preserve"> </w:t>
            </w:r>
          </w:p>
        </w:tc>
      </w:tr>
      <w:tr w:rsidR="00DE2400" w:rsidRPr="0098674D" w14:paraId="549C3B1C" w14:textId="77777777" w:rsidTr="00B84C43">
        <w:trPr>
          <w:trHeight w:val="476"/>
        </w:trPr>
        <w:tc>
          <w:tcPr>
            <w:tcW w:w="4926" w:type="dxa"/>
            <w:vMerge/>
          </w:tcPr>
          <w:p w14:paraId="231798A1" w14:textId="77777777" w:rsidR="00DE2400" w:rsidRPr="0098674D" w:rsidRDefault="00DE2400" w:rsidP="003A2F6E">
            <w:pPr>
              <w:rPr>
                <w:b/>
                <w:sz w:val="20"/>
              </w:rPr>
            </w:pPr>
          </w:p>
        </w:tc>
        <w:tc>
          <w:tcPr>
            <w:tcW w:w="4927" w:type="dxa"/>
          </w:tcPr>
          <w:p w14:paraId="5B472D28" w14:textId="4EA23A0C" w:rsidR="00DE2400" w:rsidRPr="0098674D" w:rsidRDefault="00531873" w:rsidP="003A2F6E">
            <w:pPr>
              <w:ind w:firstLine="680"/>
              <w:rPr>
                <w:sz w:val="18"/>
              </w:rPr>
            </w:pPr>
            <w:r w:rsidRPr="0098674D">
              <w:rPr>
                <w:noProof/>
                <w:sz w:val="20"/>
                <w:lang w:eastAsia="pl-PL"/>
              </w:rPr>
              <w:drawing>
                <wp:anchor distT="0" distB="0" distL="114300" distR="114300" simplePos="0" relativeHeight="251746304" behindDoc="0" locked="0" layoutInCell="1" allowOverlap="1" wp14:anchorId="171E4E22" wp14:editId="200AFBDD">
                  <wp:simplePos x="0" y="0"/>
                  <wp:positionH relativeFrom="column">
                    <wp:posOffset>80645</wp:posOffset>
                  </wp:positionH>
                  <wp:positionV relativeFrom="paragraph">
                    <wp:posOffset>13970</wp:posOffset>
                  </wp:positionV>
                  <wp:extent cx="251460" cy="251460"/>
                  <wp:effectExtent l="0" t="0" r="0" b="0"/>
                  <wp:wrapNone/>
                  <wp:docPr id="23" name="Obraz 23" descr="Ikonka facebook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logo-02.png"/>
                          <pic:cNvPicPr/>
                        </pic:nvPicPr>
                        <pic:blipFill>
                          <a:blip r:embed="rId23"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r w:rsidR="00DE2400" w:rsidRPr="0098674D">
              <w:rPr>
                <w:sz w:val="20"/>
              </w:rPr>
              <w:t>@</w:t>
            </w:r>
            <w:proofErr w:type="spellStart"/>
            <w:r w:rsidR="00DE2400" w:rsidRPr="0098674D">
              <w:rPr>
                <w:sz w:val="20"/>
              </w:rPr>
              <w:t>GlownyUrzadStatystyczny</w:t>
            </w:r>
            <w:proofErr w:type="spellEnd"/>
            <w:r w:rsidR="00DE2400" w:rsidRPr="0098674D">
              <w:rPr>
                <w:noProof/>
                <w:sz w:val="20"/>
                <w:lang w:eastAsia="pl-PL"/>
              </w:rPr>
              <w:t xml:space="preserve"> </w:t>
            </w:r>
          </w:p>
        </w:tc>
      </w:tr>
      <w:tr w:rsidR="00531873" w:rsidRPr="0098674D" w14:paraId="4884FF26" w14:textId="77777777" w:rsidTr="00B84C43">
        <w:trPr>
          <w:trHeight w:val="426"/>
        </w:trPr>
        <w:tc>
          <w:tcPr>
            <w:tcW w:w="4926" w:type="dxa"/>
          </w:tcPr>
          <w:p w14:paraId="282131AD" w14:textId="77777777" w:rsidR="00531873" w:rsidRPr="0098674D" w:rsidRDefault="00531873" w:rsidP="00531873">
            <w:pPr>
              <w:rPr>
                <w:b/>
                <w:sz w:val="20"/>
              </w:rPr>
            </w:pPr>
          </w:p>
        </w:tc>
        <w:tc>
          <w:tcPr>
            <w:tcW w:w="4927" w:type="dxa"/>
          </w:tcPr>
          <w:p w14:paraId="1C7B7D5C" w14:textId="5165892B" w:rsidR="00531873" w:rsidRPr="0098674D" w:rsidRDefault="00531873" w:rsidP="00531873">
            <w:pPr>
              <w:ind w:firstLine="680"/>
              <w:rPr>
                <w:noProof/>
                <w:sz w:val="20"/>
                <w:lang w:eastAsia="pl-PL"/>
              </w:rPr>
            </w:pPr>
            <w:r w:rsidRPr="0098674D">
              <w:rPr>
                <w:noProof/>
                <w:sz w:val="20"/>
                <w:lang w:eastAsia="pl-PL"/>
              </w:rPr>
              <w:drawing>
                <wp:anchor distT="0" distB="0" distL="114300" distR="114300" simplePos="0" relativeHeight="251753472" behindDoc="0" locked="0" layoutInCell="1" allowOverlap="1" wp14:anchorId="0C16ECD2" wp14:editId="5495C907">
                  <wp:simplePos x="0" y="0"/>
                  <wp:positionH relativeFrom="column">
                    <wp:posOffset>82550</wp:posOffset>
                  </wp:positionH>
                  <wp:positionV relativeFrom="paragraph">
                    <wp:posOffset>12700</wp:posOffset>
                  </wp:positionV>
                  <wp:extent cx="251460" cy="251460"/>
                  <wp:effectExtent l="0" t="0" r="0" b="0"/>
                  <wp:wrapNone/>
                  <wp:docPr id="5" name="Obraz 5" descr="Ikonka instagram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logo-02.png"/>
                          <pic:cNvPicPr/>
                        </pic:nvPicPr>
                        <pic:blipFill>
                          <a:blip r:embed="rId24"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proofErr w:type="spellStart"/>
            <w:r w:rsidRPr="0098674D">
              <w:rPr>
                <w:sz w:val="20"/>
              </w:rPr>
              <w:t>gus_stat</w:t>
            </w:r>
            <w:proofErr w:type="spellEnd"/>
          </w:p>
        </w:tc>
      </w:tr>
      <w:tr w:rsidR="00531873" w:rsidRPr="0098674D" w14:paraId="2C7A5D68" w14:textId="77777777" w:rsidTr="00B84C43">
        <w:trPr>
          <w:trHeight w:val="504"/>
        </w:trPr>
        <w:tc>
          <w:tcPr>
            <w:tcW w:w="4926" w:type="dxa"/>
          </w:tcPr>
          <w:p w14:paraId="627AA41B" w14:textId="77777777" w:rsidR="00531873" w:rsidRPr="0098674D" w:rsidRDefault="00531873" w:rsidP="00531873">
            <w:pPr>
              <w:rPr>
                <w:b/>
                <w:sz w:val="20"/>
              </w:rPr>
            </w:pPr>
          </w:p>
        </w:tc>
        <w:tc>
          <w:tcPr>
            <w:tcW w:w="4927" w:type="dxa"/>
          </w:tcPr>
          <w:p w14:paraId="15F67F32" w14:textId="6D0277E9" w:rsidR="00531873" w:rsidRPr="0098674D" w:rsidRDefault="00531873" w:rsidP="00531873">
            <w:pPr>
              <w:ind w:firstLine="680"/>
              <w:rPr>
                <w:noProof/>
                <w:sz w:val="20"/>
                <w:lang w:eastAsia="pl-PL"/>
              </w:rPr>
            </w:pPr>
            <w:r w:rsidRPr="0098674D">
              <w:rPr>
                <w:noProof/>
                <w:sz w:val="20"/>
                <w:lang w:eastAsia="pl-PL"/>
              </w:rPr>
              <w:drawing>
                <wp:anchor distT="0" distB="0" distL="114300" distR="114300" simplePos="0" relativeHeight="251755520" behindDoc="0" locked="0" layoutInCell="1" allowOverlap="1" wp14:anchorId="0FC606A4" wp14:editId="448A684C">
                  <wp:simplePos x="0" y="0"/>
                  <wp:positionH relativeFrom="column">
                    <wp:posOffset>82550</wp:posOffset>
                  </wp:positionH>
                  <wp:positionV relativeFrom="paragraph">
                    <wp:posOffset>13970</wp:posOffset>
                  </wp:positionV>
                  <wp:extent cx="251460" cy="251460"/>
                  <wp:effectExtent l="0" t="0" r="0" b="0"/>
                  <wp:wrapNone/>
                  <wp:docPr id="11" name="Obraz 11" descr="Ikonka Youtub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logo-02.pn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proofErr w:type="spellStart"/>
            <w:r w:rsidRPr="0098674D">
              <w:rPr>
                <w:sz w:val="20"/>
              </w:rPr>
              <w:t>glownyurzadstatystycznygus</w:t>
            </w:r>
            <w:proofErr w:type="spellEnd"/>
          </w:p>
        </w:tc>
      </w:tr>
      <w:tr w:rsidR="00531873" w:rsidRPr="0098674D" w14:paraId="373CEFAE" w14:textId="77777777" w:rsidTr="00B84C43">
        <w:trPr>
          <w:trHeight w:val="1546"/>
        </w:trPr>
        <w:tc>
          <w:tcPr>
            <w:tcW w:w="4926" w:type="dxa"/>
          </w:tcPr>
          <w:p w14:paraId="7F9FD058" w14:textId="77777777" w:rsidR="00531873" w:rsidRPr="0098674D" w:rsidRDefault="00531873" w:rsidP="00531873">
            <w:pPr>
              <w:rPr>
                <w:b/>
                <w:sz w:val="20"/>
              </w:rPr>
            </w:pPr>
          </w:p>
        </w:tc>
        <w:tc>
          <w:tcPr>
            <w:tcW w:w="4927" w:type="dxa"/>
          </w:tcPr>
          <w:p w14:paraId="3108BCBA" w14:textId="01C12363" w:rsidR="00531873" w:rsidRPr="0098674D" w:rsidRDefault="00531873" w:rsidP="00531873">
            <w:pPr>
              <w:ind w:firstLine="680"/>
              <w:rPr>
                <w:noProof/>
                <w:sz w:val="20"/>
                <w:lang w:eastAsia="pl-PL"/>
              </w:rPr>
            </w:pPr>
            <w:r w:rsidRPr="0098674D">
              <w:rPr>
                <w:noProof/>
                <w:sz w:val="20"/>
                <w:lang w:eastAsia="pl-PL"/>
              </w:rPr>
              <w:t>glownyurzadstatystyczny</w:t>
            </w:r>
            <w:r w:rsidRPr="0098674D">
              <w:rPr>
                <w:noProof/>
                <w:sz w:val="20"/>
                <w:lang w:eastAsia="pl-PL"/>
              </w:rPr>
              <w:drawing>
                <wp:anchor distT="0" distB="0" distL="114300" distR="114300" simplePos="0" relativeHeight="251757568" behindDoc="0" locked="0" layoutInCell="1" allowOverlap="1" wp14:anchorId="033A47C4" wp14:editId="5DFF71AE">
                  <wp:simplePos x="0" y="0"/>
                  <wp:positionH relativeFrom="column">
                    <wp:posOffset>82550</wp:posOffset>
                  </wp:positionH>
                  <wp:positionV relativeFrom="paragraph">
                    <wp:posOffset>15240</wp:posOffset>
                  </wp:positionV>
                  <wp:extent cx="251460" cy="251460"/>
                  <wp:effectExtent l="0" t="0" r="0" b="0"/>
                  <wp:wrapNone/>
                  <wp:docPr id="14" name="Obraz 14" descr="Ikonka linked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logo-02.pn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51460" cy="251460"/>
                          </a:xfrm>
                          <a:prstGeom prst="rect">
                            <a:avLst/>
                          </a:prstGeom>
                        </pic:spPr>
                      </pic:pic>
                    </a:graphicData>
                  </a:graphic>
                  <wp14:sizeRelH relativeFrom="page">
                    <wp14:pctWidth>0</wp14:pctWidth>
                  </wp14:sizeRelH>
                  <wp14:sizeRelV relativeFrom="page">
                    <wp14:pctHeight>0</wp14:pctHeight>
                  </wp14:sizeRelV>
                </wp:anchor>
              </w:drawing>
            </w:r>
          </w:p>
        </w:tc>
      </w:tr>
      <w:tr w:rsidR="00531873" w:rsidRPr="0098674D" w14:paraId="385E56CC" w14:textId="77777777" w:rsidTr="00931150">
        <w:trPr>
          <w:trHeight w:val="3113"/>
        </w:trPr>
        <w:tc>
          <w:tcPr>
            <w:tcW w:w="9853" w:type="dxa"/>
            <w:gridSpan w:val="2"/>
            <w:shd w:val="clear" w:color="auto" w:fill="D9D9D9" w:themeFill="background1" w:themeFillShade="D9"/>
          </w:tcPr>
          <w:p w14:paraId="2D943CFF" w14:textId="39A1B162" w:rsidR="00931150" w:rsidRPr="00680A71" w:rsidRDefault="00531873" w:rsidP="00931150">
            <w:pPr>
              <w:shd w:val="clear" w:color="auto" w:fill="D9D9D9" w:themeFill="background1" w:themeFillShade="D9"/>
              <w:rPr>
                <w:rStyle w:val="Hipercze"/>
                <w:rFonts w:cstheme="minorBidi"/>
                <w:b/>
                <w:color w:val="auto"/>
                <w:u w:val="none"/>
              </w:rPr>
            </w:pPr>
            <w:r w:rsidRPr="0098674D">
              <w:rPr>
                <w:b/>
              </w:rPr>
              <w:t>Powiązane opracowania</w:t>
            </w:r>
            <w:r w:rsidRPr="0098674D">
              <w:rPr>
                <w:rFonts w:cs="Times New Roman"/>
              </w:rPr>
              <w:fldChar w:fldCharType="begin"/>
            </w:r>
            <w:r w:rsidR="003F4A91">
              <w:rPr>
                <w:rFonts w:cs="Times New Roman"/>
              </w:rPr>
              <w:instrText>HYPERLINK "https://stat.gov.pl/obszary-tematyczne/gospodarka-spoleczna-wolontariat/gospodarka-spoleczna-trzeci-sektor/centra-integracji-spolecznej-kluby-integracji-spolecznej-zaklady-aktywnosci-zawodowej-warsztaty-terapii-zajeciowej-w-2021-r-,6,10.html" \o "Linko do opracowania pt...."</w:instrText>
            </w:r>
            <w:r w:rsidRPr="0098674D">
              <w:rPr>
                <w:rFonts w:cs="Times New Roman"/>
              </w:rPr>
              <w:fldChar w:fldCharType="separate"/>
            </w:r>
            <w:hyperlink r:id="rId27" w:tooltip="Organizacje non-profit w czasie epidemii COVID-19  (marzec - sierpień 2020)" w:history="1">
              <w:r w:rsidR="0015087A" w:rsidRPr="0098674D">
                <w:rPr>
                  <w:rStyle w:val="Hipercze"/>
                </w:rPr>
                <w:br/>
              </w:r>
            </w:hyperlink>
            <w:hyperlink r:id="rId28" w:history="1">
              <w:r w:rsidR="00931150" w:rsidRPr="003F4A91">
                <w:rPr>
                  <w:rStyle w:val="Hipercze"/>
                </w:rPr>
                <w:t>Zaangażowanie podmiotów gospodarki społecznej w pomoc w związku z działaniami wojennymi na terytorium Ukrainy (24.02-31.03.2022 r.)</w:t>
              </w:r>
            </w:hyperlink>
          </w:p>
          <w:p w14:paraId="0825AF95" w14:textId="0B374E7A" w:rsidR="0015087A" w:rsidRPr="00931150" w:rsidRDefault="00CC1953" w:rsidP="0015087A">
            <w:pPr>
              <w:shd w:val="clear" w:color="auto" w:fill="D9D9D9" w:themeFill="background1" w:themeFillShade="D9"/>
              <w:rPr>
                <w:rStyle w:val="Hipercze"/>
                <w:rFonts w:ascii="Arial" w:hAnsi="Arial" w:cs="Arial"/>
                <w:color w:val="222222"/>
                <w:sz w:val="21"/>
                <w:szCs w:val="21"/>
                <w:u w:val="none"/>
              </w:rPr>
            </w:pPr>
            <w:hyperlink r:id="rId29" w:tooltip="Rozwój ekonomii społecznej w 2019 r. Wyniki badań pilotażowych" w:history="1">
              <w:r w:rsidR="00931150" w:rsidRPr="0098674D">
                <w:rPr>
                  <w:rStyle w:val="Hipercze"/>
                </w:rPr>
                <w:t>Rozwój ekonomii społecznej w 2019 r. Wyniki badań pilotażowych</w:t>
              </w:r>
            </w:hyperlink>
          </w:p>
          <w:p w14:paraId="7FB69BC1" w14:textId="77777777" w:rsidR="003F4A91" w:rsidRPr="0098674D" w:rsidRDefault="00531873" w:rsidP="003F4A91">
            <w:pPr>
              <w:rPr>
                <w:rStyle w:val="Hipercze"/>
              </w:rPr>
            </w:pPr>
            <w:r w:rsidRPr="0098674D">
              <w:rPr>
                <w:rFonts w:cs="Times New Roman"/>
              </w:rPr>
              <w:fldChar w:fldCharType="end"/>
            </w:r>
            <w:hyperlink r:id="rId30" w:history="1">
              <w:r w:rsidR="003F4A91" w:rsidRPr="003F4A91">
                <w:rPr>
                  <w:rStyle w:val="Hipercze"/>
                </w:rPr>
                <w:t>Współpraca organizacji non-profit z innymi podmiotami w 2021 r.</w:t>
              </w:r>
            </w:hyperlink>
          </w:p>
          <w:p w14:paraId="79368E5C" w14:textId="763D8511" w:rsidR="003F4A91" w:rsidRPr="0098674D" w:rsidRDefault="00CC1953" w:rsidP="003F4A91">
            <w:pPr>
              <w:shd w:val="clear" w:color="auto" w:fill="D9D9D9" w:themeFill="background1" w:themeFillShade="D9"/>
              <w:rPr>
                <w:rStyle w:val="Hipercze"/>
              </w:rPr>
            </w:pPr>
            <w:hyperlink r:id="rId31" w:history="1">
              <w:r w:rsidR="003F4A91" w:rsidRPr="003F4A91">
                <w:rPr>
                  <w:rStyle w:val="Hipercze"/>
                </w:rPr>
                <w:t>Sektor non-profit w 2020 r. Stowarzyszenia, fundacje, społeczne podmioty wyznaniowe, samorząd gospodarczy i zawodowy</w:t>
              </w:r>
            </w:hyperlink>
          </w:p>
          <w:p w14:paraId="5D48501E" w14:textId="63CA42E2" w:rsidR="003F4A91" w:rsidRPr="0098674D" w:rsidRDefault="00CC1953" w:rsidP="003F4A91">
            <w:pPr>
              <w:rPr>
                <w:rStyle w:val="Hipercze"/>
              </w:rPr>
            </w:pPr>
            <w:hyperlink r:id="rId32" w:tooltip="Zarządzanie w organizacjach non-profit w 2019 roku" w:history="1">
              <w:r w:rsidR="003F4A91" w:rsidRPr="0098674D">
                <w:rPr>
                  <w:rStyle w:val="Hipercze"/>
                </w:rPr>
                <w:t>Zarządzanie w organizacjach non-profit w 2019 roku</w:t>
              </w:r>
            </w:hyperlink>
          </w:p>
          <w:p w14:paraId="59EB7117" w14:textId="602F5800" w:rsidR="00531873" w:rsidRPr="0063533C" w:rsidRDefault="00CC1953" w:rsidP="00531873">
            <w:pPr>
              <w:rPr>
                <w:rFonts w:cs="Times New Roman"/>
                <w:color w:val="0000FF"/>
                <w:u w:val="single"/>
              </w:rPr>
            </w:pPr>
            <w:hyperlink r:id="rId33" w:tooltip="Rachunek satelitarny gospodarki społecznej dla Polski za 2018 r." w:history="1">
              <w:r w:rsidR="003F4A91" w:rsidRPr="0098674D">
                <w:rPr>
                  <w:rStyle w:val="Hipercze"/>
                </w:rPr>
                <w:t>Rachunek satelitarny gospodarki społecznej dla Polski za 2018 r.</w:t>
              </w:r>
            </w:hyperlink>
          </w:p>
        </w:tc>
      </w:tr>
    </w:tbl>
    <w:p w14:paraId="1634A8FA" w14:textId="77777777" w:rsidR="000470AA" w:rsidRPr="0098674D" w:rsidRDefault="000470AA" w:rsidP="000470AA">
      <w:pPr>
        <w:rPr>
          <w:sz w:val="18"/>
        </w:rPr>
      </w:pPr>
    </w:p>
    <w:p w14:paraId="1B68E34A" w14:textId="77777777" w:rsidR="000470AA" w:rsidRPr="0098674D" w:rsidRDefault="000470AA" w:rsidP="000470AA">
      <w:pPr>
        <w:rPr>
          <w:sz w:val="20"/>
        </w:rPr>
      </w:pPr>
    </w:p>
    <w:p w14:paraId="21E45930" w14:textId="77777777" w:rsidR="000470AA" w:rsidRPr="0098674D" w:rsidRDefault="000470AA" w:rsidP="000470AA">
      <w:pPr>
        <w:rPr>
          <w:sz w:val="18"/>
        </w:rPr>
      </w:pPr>
    </w:p>
    <w:p w14:paraId="7C19EFAE" w14:textId="57F38022" w:rsidR="00D261A2" w:rsidRPr="0098674D" w:rsidRDefault="00D261A2" w:rsidP="00AD0E56">
      <w:pPr>
        <w:rPr>
          <w:sz w:val="18"/>
        </w:rPr>
      </w:pPr>
    </w:p>
    <w:sectPr w:rsidR="00D261A2" w:rsidRPr="0098674D" w:rsidSect="003B18B6">
      <w:headerReference w:type="default" r:id="rId34"/>
      <w:footerReference w:type="default" r:id="rId35"/>
      <w:pgSz w:w="11906" w:h="16838"/>
      <w:pgMar w:top="720" w:right="3119" w:bottom="720" w:left="720" w:header="170"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5A10159" w14:textId="77777777" w:rsidR="00832A70" w:rsidRDefault="00832A70" w:rsidP="000662E2">
      <w:pPr>
        <w:spacing w:after="0" w:line="240" w:lineRule="auto"/>
      </w:pPr>
      <w:r>
        <w:separator/>
      </w:r>
    </w:p>
    <w:p w14:paraId="5CBD6BFA" w14:textId="77777777" w:rsidR="00832A70" w:rsidRDefault="00832A70"/>
  </w:endnote>
  <w:endnote w:type="continuationSeparator" w:id="0">
    <w:p w14:paraId="73DCA2DB" w14:textId="77777777" w:rsidR="00832A70" w:rsidRDefault="00832A70" w:rsidP="000662E2">
      <w:pPr>
        <w:spacing w:after="0" w:line="240" w:lineRule="auto"/>
      </w:pPr>
      <w:r>
        <w:continuationSeparator/>
      </w:r>
    </w:p>
    <w:p w14:paraId="726093A2" w14:textId="77777777" w:rsidR="00832A70" w:rsidRDefault="00832A7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ira Sans">
    <w:panose1 w:val="020B0503050000020004"/>
    <w:charset w:val="EE"/>
    <w:family w:val="swiss"/>
    <w:pitch w:val="variable"/>
    <w:sig w:usb0="600002FF" w:usb1="02000001" w:usb2="00000000" w:usb3="00000000" w:csb0="0000019F" w:csb1="00000000"/>
    <w:embedRegular r:id="rId1" w:fontKey="{EA7737DC-0FFB-4458-BCB7-13CE3D7F04B9}"/>
    <w:embedBold r:id="rId2" w:fontKey="{4991CEB9-9191-4077-8729-C7E2EADB3744}"/>
    <w:embedItalic r:id="rId3" w:fontKey="{8CF3F26C-541A-4A3D-BD3F-61C7D76287CF}"/>
  </w:font>
  <w:font w:name="Fira Sans Light">
    <w:panose1 w:val="020B0403050000020004"/>
    <w:charset w:val="EE"/>
    <w:family w:val="swiss"/>
    <w:pitch w:val="variable"/>
    <w:sig w:usb0="600002FF" w:usb1="02000001" w:usb2="00000000" w:usb3="00000000" w:csb0="0000019F" w:csb1="00000000"/>
    <w:embedRegular r:id="rId4" w:fontKey="{FA437258-E7C1-41BF-92E2-ED6B7AACAA5C}"/>
    <w:embedBold r:id="rId5" w:fontKey="{B7B3D3BF-E3C6-48EA-8231-7D506CFF5E07}"/>
    <w:embedItalic r:id="rId6" w:fontKey="{BCCDC288-6AF4-4DA6-831B-5D340FBB0A09}"/>
  </w:font>
  <w:font w:name="Fira Sans SemiBold">
    <w:panose1 w:val="020B0603050000020004"/>
    <w:charset w:val="EE"/>
    <w:family w:val="swiss"/>
    <w:pitch w:val="variable"/>
    <w:sig w:usb0="600002FF" w:usb1="02000001" w:usb2="00000000" w:usb3="00000000" w:csb0="0000019F" w:csb1="00000000"/>
    <w:embedRegular r:id="rId7" w:fontKey="{B4AB57F2-95A4-4261-B362-B09611EA0C32}"/>
    <w:embedBold r:id="rId8" w:fontKey="{9065D09A-6B26-4100-A6E0-1BDDC0C9C8D8}"/>
  </w:font>
  <w:font w:name="Fira Sans Medium">
    <w:panose1 w:val="020B0603050000020004"/>
    <w:charset w:val="EE"/>
    <w:family w:val="swiss"/>
    <w:pitch w:val="variable"/>
    <w:sig w:usb0="600002FF" w:usb1="02000001" w:usb2="00000000" w:usb3="00000000" w:csb0="0000019F" w:csb1="00000000"/>
    <w:embedRegular r:id="rId9" w:fontKey="{1BECF409-B1C9-4CD5-A1B1-486548B26A37}"/>
    <w:embedItalic r:id="rId10" w:fontKey="{D32FAEE5-8BF3-486F-A40C-7940AE6EC76F}"/>
  </w:font>
  <w:font w:name="Segoe UI">
    <w:panose1 w:val="020B0502040204020203"/>
    <w:charset w:val="EE"/>
    <w:family w:val="swiss"/>
    <w:pitch w:val="variable"/>
    <w:sig w:usb0="E4002EFF" w:usb1="C000E47F" w:usb2="00000009" w:usb3="00000000" w:csb0="000001FF" w:csb1="00000000"/>
    <w:embedRegular r:id="rId11" w:fontKey="{2EC0C6CE-3029-4BDA-8C27-78B5C475AA08}"/>
  </w:font>
  <w:font w:name="Fira Sans Extra Condensed SemiB">
    <w:panose1 w:val="020B0603050000020004"/>
    <w:charset w:val="EE"/>
    <w:family w:val="swiss"/>
    <w:pitch w:val="variable"/>
    <w:sig w:usb0="600002FF" w:usb1="00000001" w:usb2="00000000" w:usb3="00000000" w:csb0="0000019F" w:csb1="00000000"/>
    <w:embedRegular r:id="rId12" w:fontKey="{B067E92F-CDFE-4FD1-915D-A3776FCBB9E3}"/>
  </w:font>
  <w:font w:name="Calibri">
    <w:panose1 w:val="020F0502020204030204"/>
    <w:charset w:val="EE"/>
    <w:family w:val="swiss"/>
    <w:pitch w:val="variable"/>
    <w:sig w:usb0="E4002EFF" w:usb1="C000247B" w:usb2="00000009" w:usb3="00000000" w:csb0="000001FF" w:csb1="00000000"/>
    <w:embedRegular r:id="rId13" w:fontKey="{9E9D6DE1-7795-4152-A528-07C52D19759C}"/>
  </w:font>
  <w:font w:name="Arial">
    <w:panose1 w:val="020B0604020202020204"/>
    <w:charset w:val="EE"/>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510575277"/>
      <w:docPartObj>
        <w:docPartGallery w:val="Page Numbers (Bottom of Page)"/>
        <w:docPartUnique/>
      </w:docPartObj>
    </w:sdtPr>
    <w:sdtEndPr/>
    <w:sdtContent>
      <w:p w14:paraId="6E91F2FF" w14:textId="77777777" w:rsidR="00EB556D" w:rsidRDefault="00541E6E" w:rsidP="003B18B6">
        <w:pPr>
          <w:pStyle w:val="Stopka"/>
          <w:jc w:val="center"/>
        </w:pPr>
        <w:r>
          <w:fldChar w:fldCharType="begin"/>
        </w:r>
        <w:r>
          <w:instrText>PAGE   \* MERGEFORMAT</w:instrText>
        </w:r>
        <w:r>
          <w:fldChar w:fldCharType="separate"/>
        </w:r>
        <w:r w:rsidR="00E718F4">
          <w:rPr>
            <w:noProof/>
          </w:rPr>
          <w:t>6</w:t>
        </w:r>
        <w: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941836088"/>
      <w:docPartObj>
        <w:docPartGallery w:val="Page Numbers (Bottom of Page)"/>
        <w:docPartUnique/>
      </w:docPartObj>
    </w:sdtPr>
    <w:sdtEndPr/>
    <w:sdtContent>
      <w:p w14:paraId="7A63DCE2" w14:textId="77777777" w:rsidR="00EB556D" w:rsidRDefault="00541E6E" w:rsidP="003B18B6">
        <w:pPr>
          <w:pStyle w:val="Stopka"/>
          <w:jc w:val="center"/>
        </w:pPr>
        <w:r>
          <w:fldChar w:fldCharType="begin"/>
        </w:r>
        <w:r>
          <w:instrText>PAGE   \* MERGEFORMAT</w:instrText>
        </w:r>
        <w:r>
          <w:fldChar w:fldCharType="separate"/>
        </w:r>
        <w:r w:rsidR="00E718F4">
          <w:rPr>
            <w:noProof/>
          </w:rPr>
          <w:t>1</w:t>
        </w:r>
        <w: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45636839"/>
      <w:docPartObj>
        <w:docPartGallery w:val="Page Numbers (Bottom of Page)"/>
        <w:docPartUnique/>
      </w:docPartObj>
    </w:sdtPr>
    <w:sdtEndPr/>
    <w:sdtContent>
      <w:p w14:paraId="535B31BF" w14:textId="77777777" w:rsidR="003B18B6" w:rsidRDefault="003B18B6" w:rsidP="003B18B6">
        <w:pPr>
          <w:pStyle w:val="Stopka"/>
          <w:jc w:val="center"/>
        </w:pPr>
        <w:r>
          <w:fldChar w:fldCharType="begin"/>
        </w:r>
        <w:r>
          <w:instrText>PAGE   \* MERGEFORMAT</w:instrText>
        </w:r>
        <w:r>
          <w:fldChar w:fldCharType="separate"/>
        </w:r>
        <w:r w:rsidR="00E718F4">
          <w:rPr>
            <w:noProof/>
          </w:rPr>
          <w:t>8</w:t>
        </w:r>
        <w:r>
          <w:fldChar w:fldCharType="end"/>
        </w:r>
      </w:p>
    </w:sdtContent>
  </w:sdt>
  <w:p w14:paraId="0426A526" w14:textId="77777777" w:rsidR="00B12170" w:rsidRDefault="00B12170"/>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B5AD385" w14:textId="77777777" w:rsidR="00832A70" w:rsidRDefault="00832A70" w:rsidP="000662E2">
      <w:pPr>
        <w:spacing w:after="0" w:line="240" w:lineRule="auto"/>
      </w:pPr>
      <w:r>
        <w:separator/>
      </w:r>
    </w:p>
    <w:p w14:paraId="767173F3" w14:textId="77777777" w:rsidR="00832A70" w:rsidRDefault="00832A70"/>
  </w:footnote>
  <w:footnote w:type="continuationSeparator" w:id="0">
    <w:p w14:paraId="5C67D46E" w14:textId="77777777" w:rsidR="00832A70" w:rsidRDefault="00832A70" w:rsidP="000662E2">
      <w:pPr>
        <w:spacing w:after="0" w:line="240" w:lineRule="auto"/>
      </w:pPr>
      <w:r>
        <w:continuationSeparator/>
      </w:r>
    </w:p>
    <w:p w14:paraId="164D742D" w14:textId="77777777" w:rsidR="00832A70" w:rsidRDefault="00832A7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BA6DB" w14:textId="72C31978" w:rsidR="000662E2" w:rsidRDefault="00D972F6">
    <w:pPr>
      <w:pStyle w:val="Nagwek"/>
    </w:pPr>
    <w:r>
      <w:rPr>
        <w:noProof/>
        <w:lang w:eastAsia="pl-PL"/>
      </w:rPr>
      <mc:AlternateContent>
        <mc:Choice Requires="wps">
          <w:drawing>
            <wp:anchor distT="0" distB="0" distL="114300" distR="114300" simplePos="0" relativeHeight="251673600" behindDoc="1" locked="0" layoutInCell="1" allowOverlap="1" wp14:anchorId="2E1D93D8" wp14:editId="7A3166C2">
              <wp:simplePos x="0" y="0"/>
              <wp:positionH relativeFrom="column">
                <wp:posOffset>5222240</wp:posOffset>
              </wp:positionH>
              <wp:positionV relativeFrom="paragraph">
                <wp:posOffset>-4100195</wp:posOffset>
              </wp:positionV>
              <wp:extent cx="1871980" cy="22905085"/>
              <wp:effectExtent l="0" t="0" r="0" b="0"/>
              <wp:wrapTight wrapText="bothSides">
                <wp:wrapPolygon edited="0">
                  <wp:start x="0" y="0"/>
                  <wp:lineTo x="0" y="21575"/>
                  <wp:lineTo x="21322" y="21575"/>
                  <wp:lineTo x="21322" y="0"/>
                  <wp:lineTo x="0" y="0"/>
                </wp:wrapPolygon>
              </wp:wrapTight>
              <wp:docPr id="12" name="Prostokąt 12"/>
              <wp:cNvGraphicFramePr/>
              <a:graphic xmlns:a="http://schemas.openxmlformats.org/drawingml/2006/main">
                <a:graphicData uri="http://schemas.microsoft.com/office/word/2010/wordprocessingShape">
                  <wps:wsp>
                    <wps:cNvSpPr/>
                    <wps:spPr>
                      <a:xfrm>
                        <a:off x="0" y="0"/>
                        <a:ext cx="1871980" cy="22905085"/>
                      </a:xfrm>
                      <a:prstGeom prst="rect">
                        <a:avLst/>
                      </a:prstGeom>
                      <a:solidFill>
                        <a:srgbClr val="F2F2F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EFC41B2" id="Prostokąt 12" o:spid="_x0000_s1026" style="position:absolute;margin-left:411.2pt;margin-top:-322.85pt;width:147.4pt;height:1803.55pt;z-index:-251642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fpUSnQIAAIoFAAAOAAAAZHJzL2Uyb0RvYy54bWysVM1u2zAMvg/YOwi6r/5Bs6ZBnSJokWFA&#10;0QZrh54VWUqMyaImKXGy+95sD1ZKst2uK3YYlgCyJJIfyU8kLy4PrSJ7YV0DuqLFSU6J0BzqRm8q&#10;+vVh+WFKifNM10yBFhU9Ckcv5+/fXXRmJkrYgqqFJQii3awzFd16b2ZZ5vhWtMydgBEahRJsyzwe&#10;7SarLesQvVVZmecfsw5sbSxw4RzeXichnUd8KQX3d1I64YmqKMbm42rjug5rNr9gs41lZtvwPgz2&#10;D1G0rNHodIS6Zp6RnW3+gGobbsGB9Ccc2gykbLiIOWA2Rf4qm/stMyLmguQ4M9Lk/h8sv92vLGlq&#10;fLuSEs1afKMVRujh26+fnuAlMtQZN0PFe7Oy/cnhNqR7kLYNX0yEHCKrx5FVcfCE42UxPSvOp0g+&#10;R1lZnueTfDoJsNmzvbHOfxLQkrCpqMV3i3Sy/Y3zSXVQCe4cqKZeNkrFg92sr5Qle4ZvvCzDv0f/&#10;TU3poKwhmCXEcJOF3FI2ceePSgQ9pb8Iibxg/GWMJFakGP0wzoX2RRJtWS2S+0mOv8F7qOFgETON&#10;gAFZov8RuwcYNBPIgJ2i7PWDqYgFPRrnfwssGY8W0TNoPxq3jQb7FoDCrHrPSX8gKVETWFpDfcSq&#10;sZDayRm+bPDdbpjzK2axf/CxcSb4O1ykgq6i0O8o2YL98dZ90MeyRiklHfZjRd33HbOCEvVZY8Gf&#10;F6enoYHj4XRyVuLBvpSsX0r0rr0CLIcCp4/hcRv0vRq20kL7iKNjEbyiiGmOvivKvR0OVz7NCRw+&#10;XCwWUQ2b1jB/o+8ND+CB1VCXD4dHZk1fvB4L/xaG3mWzVzWcdIOlhsXOg2xigT/z2vONDR8Lpx9O&#10;YaK8PEet5xE6fwIAAP//AwBQSwMEFAAGAAgAAAAhAEKG7grmAAAADgEAAA8AAABkcnMvZG93bnJl&#10;di54bWxMj1FPgzAUhd9N/A/NNfFtKzTIGFIWo5KY+DK3Ed1bR69ARlukHUN/vd2TPt6cL+d8N1tN&#10;qiMjDrY1mkM4D4Cgroxsdc1hty1mCRDrhJaiMxo5fKOFVX59lYlUmrN+w3HjauJLtE0Fh8a5PqXU&#10;Vg0qYeemR+2zTzMo4fw51FQO4uzLVUdZEMRUiVb7hUb0+NhgddycFAezH7evsiiOZfnz9L5Onj/K&#10;r/0L57c308M9EIeT+4Phou/VIfdOB3PS0pKOQ8JY5FEOszi6WwC5IGG4YEAOHNgyDiOgeUb/v5H/&#10;AgAA//8DAFBLAQItABQABgAIAAAAIQC2gziS/gAAAOEBAAATAAAAAAAAAAAAAAAAAAAAAABbQ29u&#10;dGVudF9UeXBlc10ueG1sUEsBAi0AFAAGAAgAAAAhADj9If/WAAAAlAEAAAsAAAAAAAAAAAAAAAAA&#10;LwEAAF9yZWxzLy5yZWxzUEsBAi0AFAAGAAgAAAAhAKh+lRKdAgAAigUAAA4AAAAAAAAAAAAAAAAA&#10;LgIAAGRycy9lMm9Eb2MueG1sUEsBAi0AFAAGAAgAAAAhAEKG7grmAAAADgEAAA8AAAAAAAAAAAAA&#10;AAAA9wQAAGRycy9kb3ducmV2LnhtbFBLBQYAAAAABAAEAPMAAAAKBgAAAAA=&#10;" fillcolor="#f2f2f2" stroked="f" strokeweight="1pt">
              <w10:wrap type="tight"/>
            </v:rect>
          </w:pict>
        </mc:Fallback>
      </mc:AlternateContent>
    </w:r>
  </w:p>
  <w:p w14:paraId="03DCE83E" w14:textId="77777777" w:rsidR="000662E2" w:rsidRDefault="000662E2">
    <w:pPr>
      <w:pStyle w:val="Nagwek"/>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F34D8C" w14:textId="5822412C" w:rsidR="00003437" w:rsidRDefault="00416EAF">
    <w:pPr>
      <w:pStyle w:val="Nagwek"/>
      <w:rPr>
        <w:noProof/>
        <w:lang w:eastAsia="pl-PL"/>
      </w:rPr>
    </w:pPr>
    <w:r>
      <w:rPr>
        <w:noProof/>
        <w:shd w:val="clear" w:color="auto" w:fill="FFFFFF"/>
        <w:lang w:eastAsia="pl-PL"/>
      </w:rPr>
      <w:drawing>
        <wp:anchor distT="0" distB="0" distL="114300" distR="114300" simplePos="0" relativeHeight="251671552" behindDoc="0" locked="0" layoutInCell="1" allowOverlap="1" wp14:anchorId="601A7CD8" wp14:editId="2B2A7872">
          <wp:simplePos x="0" y="0"/>
          <wp:positionH relativeFrom="column">
            <wp:posOffset>13335</wp:posOffset>
          </wp:positionH>
          <wp:positionV relativeFrom="paragraph">
            <wp:posOffset>153670</wp:posOffset>
          </wp:positionV>
          <wp:extent cx="1125855" cy="431800"/>
          <wp:effectExtent l="0" t="0" r="0" b="6350"/>
          <wp:wrapSquare wrapText="bothSides"/>
          <wp:docPr id="16" name="Obraz 16" descr="Logo Głównego Urzędu Statystyczneg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LogoNSP_color.jpg"/>
                  <pic:cNvPicPr/>
                </pic:nvPicPr>
                <pic:blipFill rotWithShape="1">
                  <a:blip r:embed="rId1" cstate="print">
                    <a:extLst>
                      <a:ext uri="{28A0092B-C50C-407E-A947-70E740481C1C}">
                        <a14:useLocalDpi xmlns:a14="http://schemas.microsoft.com/office/drawing/2010/main" val="0"/>
                      </a:ext>
                    </a:extLst>
                  </a:blip>
                  <a:srcRect l="4276" t="19342" r="59741" b="19726"/>
                  <a:stretch/>
                </pic:blipFill>
                <pic:spPr bwMode="auto">
                  <a:xfrm>
                    <a:off x="0" y="0"/>
                    <a:ext cx="1125855" cy="431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00AE2D4B" w:rsidRPr="00F37172">
      <w:rPr>
        <w:noProof/>
        <w:lang w:eastAsia="pl-PL"/>
      </w:rPr>
      <mc:AlternateContent>
        <mc:Choice Requires="wps">
          <w:drawing>
            <wp:anchor distT="0" distB="0" distL="114300" distR="114300" simplePos="0" relativeHeight="251668480" behindDoc="0" locked="0" layoutInCell="1" allowOverlap="1" wp14:anchorId="39BCBEE3" wp14:editId="5F7ED3C5">
              <wp:simplePos x="0" y="0"/>
              <wp:positionH relativeFrom="column">
                <wp:posOffset>5036820</wp:posOffset>
              </wp:positionH>
              <wp:positionV relativeFrom="paragraph">
                <wp:posOffset>198755</wp:posOffset>
              </wp:positionV>
              <wp:extent cx="2060575" cy="357505"/>
              <wp:effectExtent l="0" t="0" r="0" b="4445"/>
              <wp:wrapNone/>
              <wp:docPr id="9" name="Schemat blokowy: opóźnienie 6" descr="Napis &quot;Informacja sygnalna&quot;"/>
              <wp:cNvGraphicFramePr/>
              <a:graphic xmlns:a="http://schemas.openxmlformats.org/drawingml/2006/main">
                <a:graphicData uri="http://schemas.microsoft.com/office/word/2010/wordprocessingShape">
                  <wps:wsp>
                    <wps:cNvSpPr/>
                    <wps:spPr>
                      <a:xfrm flipH="1">
                        <a:off x="0" y="0"/>
                        <a:ext cx="2060575" cy="357505"/>
                      </a:xfrm>
                      <a:custGeom>
                        <a:avLst/>
                        <a:gdLst>
                          <a:gd name="connsiteX0" fmla="*/ 0 w 612140"/>
                          <a:gd name="connsiteY0" fmla="*/ 0 h 612140"/>
                          <a:gd name="connsiteX1" fmla="*/ 306070 w 612140"/>
                          <a:gd name="connsiteY1" fmla="*/ 0 h 612140"/>
                          <a:gd name="connsiteX2" fmla="*/ 612140 w 612140"/>
                          <a:gd name="connsiteY2" fmla="*/ 306070 h 612140"/>
                          <a:gd name="connsiteX3" fmla="*/ 306070 w 612140"/>
                          <a:gd name="connsiteY3" fmla="*/ 612140 h 612140"/>
                          <a:gd name="connsiteX4" fmla="*/ 0 w 612140"/>
                          <a:gd name="connsiteY4" fmla="*/ 612140 h 612140"/>
                          <a:gd name="connsiteX5" fmla="*/ 0 w 612140"/>
                          <a:gd name="connsiteY5" fmla="*/ 0 h 612140"/>
                          <a:gd name="connsiteX0" fmla="*/ 0 w 1939208"/>
                          <a:gd name="connsiteY0" fmla="*/ 0 h 612140"/>
                          <a:gd name="connsiteX1" fmla="*/ 1633138 w 1939208"/>
                          <a:gd name="connsiteY1" fmla="*/ 0 h 612140"/>
                          <a:gd name="connsiteX2" fmla="*/ 1939208 w 1939208"/>
                          <a:gd name="connsiteY2" fmla="*/ 306070 h 612140"/>
                          <a:gd name="connsiteX3" fmla="*/ 1633138 w 1939208"/>
                          <a:gd name="connsiteY3" fmla="*/ 612140 h 612140"/>
                          <a:gd name="connsiteX4" fmla="*/ 1327068 w 1939208"/>
                          <a:gd name="connsiteY4" fmla="*/ 612140 h 612140"/>
                          <a:gd name="connsiteX5" fmla="*/ 0 w 1939208"/>
                          <a:gd name="connsiteY5" fmla="*/ 0 h 612140"/>
                          <a:gd name="connsiteX0" fmla="*/ 0 w 1939208"/>
                          <a:gd name="connsiteY0" fmla="*/ 0 h 612140"/>
                          <a:gd name="connsiteX1" fmla="*/ 1633138 w 1939208"/>
                          <a:gd name="connsiteY1" fmla="*/ 0 h 612140"/>
                          <a:gd name="connsiteX2" fmla="*/ 1939208 w 1939208"/>
                          <a:gd name="connsiteY2" fmla="*/ 306070 h 612140"/>
                          <a:gd name="connsiteX3" fmla="*/ 1633138 w 1939208"/>
                          <a:gd name="connsiteY3" fmla="*/ 612140 h 612140"/>
                          <a:gd name="connsiteX4" fmla="*/ 0 w 1939208"/>
                          <a:gd name="connsiteY4" fmla="*/ 612140 h 612140"/>
                          <a:gd name="connsiteX5" fmla="*/ 0 w 1939208"/>
                          <a:gd name="connsiteY5" fmla="*/ 0 h 612140"/>
                          <a:gd name="connsiteX0" fmla="*/ 1 w 3113643"/>
                          <a:gd name="connsiteY0" fmla="*/ 10131 h 612140"/>
                          <a:gd name="connsiteX1" fmla="*/ 2807573 w 3113643"/>
                          <a:gd name="connsiteY1" fmla="*/ 0 h 612140"/>
                          <a:gd name="connsiteX2" fmla="*/ 3113643 w 3113643"/>
                          <a:gd name="connsiteY2" fmla="*/ 306070 h 612140"/>
                          <a:gd name="connsiteX3" fmla="*/ 2807573 w 3113643"/>
                          <a:gd name="connsiteY3" fmla="*/ 612140 h 612140"/>
                          <a:gd name="connsiteX4" fmla="*/ 1174435 w 3113643"/>
                          <a:gd name="connsiteY4" fmla="*/ 612140 h 612140"/>
                          <a:gd name="connsiteX5" fmla="*/ 1 w 3113643"/>
                          <a:gd name="connsiteY5" fmla="*/ 10131 h 612140"/>
                          <a:gd name="connsiteX0" fmla="*/ 0 w 3113643"/>
                          <a:gd name="connsiteY0" fmla="*/ 0 h 612140"/>
                          <a:gd name="connsiteX1" fmla="*/ 2807573 w 3113643"/>
                          <a:gd name="connsiteY1" fmla="*/ 0 h 612140"/>
                          <a:gd name="connsiteX2" fmla="*/ 3113643 w 3113643"/>
                          <a:gd name="connsiteY2" fmla="*/ 306070 h 612140"/>
                          <a:gd name="connsiteX3" fmla="*/ 2807573 w 3113643"/>
                          <a:gd name="connsiteY3" fmla="*/ 612140 h 612140"/>
                          <a:gd name="connsiteX4" fmla="*/ 1174435 w 3113643"/>
                          <a:gd name="connsiteY4" fmla="*/ 612140 h 612140"/>
                          <a:gd name="connsiteX5" fmla="*/ 0 w 3113643"/>
                          <a:gd name="connsiteY5" fmla="*/ 0 h 612140"/>
                          <a:gd name="connsiteX0" fmla="*/ 0 w 3113643"/>
                          <a:gd name="connsiteY0" fmla="*/ 0 h 612140"/>
                          <a:gd name="connsiteX1" fmla="*/ 2807573 w 3113643"/>
                          <a:gd name="connsiteY1" fmla="*/ 0 h 612140"/>
                          <a:gd name="connsiteX2" fmla="*/ 3113643 w 3113643"/>
                          <a:gd name="connsiteY2" fmla="*/ 306070 h 612140"/>
                          <a:gd name="connsiteX3" fmla="*/ 2807573 w 3113643"/>
                          <a:gd name="connsiteY3" fmla="*/ 612140 h 612140"/>
                          <a:gd name="connsiteX4" fmla="*/ 0 w 3113643"/>
                          <a:gd name="connsiteY4" fmla="*/ 612140 h 612140"/>
                          <a:gd name="connsiteX5" fmla="*/ 0 w 3113643"/>
                          <a:gd name="connsiteY5" fmla="*/ 0 h 612140"/>
                          <a:gd name="connsiteX0" fmla="*/ 0 w 3902529"/>
                          <a:gd name="connsiteY0" fmla="*/ 0 h 612140"/>
                          <a:gd name="connsiteX1" fmla="*/ 3596459 w 3902529"/>
                          <a:gd name="connsiteY1" fmla="*/ 0 h 612140"/>
                          <a:gd name="connsiteX2" fmla="*/ 3902529 w 3902529"/>
                          <a:gd name="connsiteY2" fmla="*/ 306070 h 612140"/>
                          <a:gd name="connsiteX3" fmla="*/ 3596459 w 3902529"/>
                          <a:gd name="connsiteY3" fmla="*/ 612140 h 612140"/>
                          <a:gd name="connsiteX4" fmla="*/ 788886 w 3902529"/>
                          <a:gd name="connsiteY4" fmla="*/ 612140 h 612140"/>
                          <a:gd name="connsiteX5" fmla="*/ 0 w 3902529"/>
                          <a:gd name="connsiteY5" fmla="*/ 0 h 612140"/>
                          <a:gd name="connsiteX0" fmla="*/ 0 w 3902529"/>
                          <a:gd name="connsiteY0" fmla="*/ 0 h 612140"/>
                          <a:gd name="connsiteX1" fmla="*/ 3596459 w 3902529"/>
                          <a:gd name="connsiteY1" fmla="*/ 0 h 612140"/>
                          <a:gd name="connsiteX2" fmla="*/ 3902529 w 3902529"/>
                          <a:gd name="connsiteY2" fmla="*/ 306070 h 612140"/>
                          <a:gd name="connsiteX3" fmla="*/ 3596459 w 3902529"/>
                          <a:gd name="connsiteY3" fmla="*/ 612140 h 612140"/>
                          <a:gd name="connsiteX4" fmla="*/ 0 w 3902529"/>
                          <a:gd name="connsiteY4" fmla="*/ 612140 h 612140"/>
                          <a:gd name="connsiteX5" fmla="*/ 0 w 3902529"/>
                          <a:gd name="connsiteY5" fmla="*/ 0 h 612140"/>
                          <a:gd name="connsiteX0" fmla="*/ 546911 w 3902529"/>
                          <a:gd name="connsiteY0" fmla="*/ 0 h 612140"/>
                          <a:gd name="connsiteX1" fmla="*/ 3596459 w 3902529"/>
                          <a:gd name="connsiteY1" fmla="*/ 0 h 612140"/>
                          <a:gd name="connsiteX2" fmla="*/ 3902529 w 3902529"/>
                          <a:gd name="connsiteY2" fmla="*/ 306070 h 612140"/>
                          <a:gd name="connsiteX3" fmla="*/ 3596459 w 3902529"/>
                          <a:gd name="connsiteY3" fmla="*/ 612140 h 612140"/>
                          <a:gd name="connsiteX4" fmla="*/ 0 w 3902529"/>
                          <a:gd name="connsiteY4" fmla="*/ 612140 h 612140"/>
                          <a:gd name="connsiteX5" fmla="*/ 546911 w 3902529"/>
                          <a:gd name="connsiteY5" fmla="*/ 0 h 612140"/>
                          <a:gd name="connsiteX0" fmla="*/ 23272 w 3378890"/>
                          <a:gd name="connsiteY0" fmla="*/ 0 h 612140"/>
                          <a:gd name="connsiteX1" fmla="*/ 3072820 w 3378890"/>
                          <a:gd name="connsiteY1" fmla="*/ 0 h 612140"/>
                          <a:gd name="connsiteX2" fmla="*/ 3378890 w 3378890"/>
                          <a:gd name="connsiteY2" fmla="*/ 306070 h 612140"/>
                          <a:gd name="connsiteX3" fmla="*/ 3072820 w 3378890"/>
                          <a:gd name="connsiteY3" fmla="*/ 612140 h 612140"/>
                          <a:gd name="connsiteX4" fmla="*/ 0 w 3378890"/>
                          <a:gd name="connsiteY4" fmla="*/ 612140 h 612140"/>
                          <a:gd name="connsiteX5" fmla="*/ 23272 w 3378890"/>
                          <a:gd name="connsiteY5" fmla="*/ 0 h 612140"/>
                          <a:gd name="connsiteX0" fmla="*/ 0 w 3355618"/>
                          <a:gd name="connsiteY0" fmla="*/ 0 h 612140"/>
                          <a:gd name="connsiteX1" fmla="*/ 3049548 w 3355618"/>
                          <a:gd name="connsiteY1" fmla="*/ 0 h 612140"/>
                          <a:gd name="connsiteX2" fmla="*/ 3355618 w 3355618"/>
                          <a:gd name="connsiteY2" fmla="*/ 306070 h 612140"/>
                          <a:gd name="connsiteX3" fmla="*/ 3049548 w 3355618"/>
                          <a:gd name="connsiteY3" fmla="*/ 612140 h 612140"/>
                          <a:gd name="connsiteX4" fmla="*/ 19571 w 3355618"/>
                          <a:gd name="connsiteY4" fmla="*/ 612140 h 612140"/>
                          <a:gd name="connsiteX5" fmla="*/ 0 w 3355618"/>
                          <a:gd name="connsiteY5" fmla="*/ 0 h 612140"/>
                          <a:gd name="connsiteX0" fmla="*/ 0 w 3355618"/>
                          <a:gd name="connsiteY0" fmla="*/ 0 h 612140"/>
                          <a:gd name="connsiteX1" fmla="*/ 3049548 w 3355618"/>
                          <a:gd name="connsiteY1" fmla="*/ 0 h 612140"/>
                          <a:gd name="connsiteX2" fmla="*/ 3355618 w 3355618"/>
                          <a:gd name="connsiteY2" fmla="*/ 306070 h 612140"/>
                          <a:gd name="connsiteX3" fmla="*/ 3049548 w 3355618"/>
                          <a:gd name="connsiteY3" fmla="*/ 612140 h 612140"/>
                          <a:gd name="connsiteX4" fmla="*/ 0 w 3355618"/>
                          <a:gd name="connsiteY4" fmla="*/ 612140 h 612140"/>
                          <a:gd name="connsiteX5" fmla="*/ 0 w 3355618"/>
                          <a:gd name="connsiteY5" fmla="*/ 0 h 612140"/>
                          <a:gd name="connsiteX0" fmla="*/ 0 w 3527018"/>
                          <a:gd name="connsiteY0" fmla="*/ 0 h 612140"/>
                          <a:gd name="connsiteX1" fmla="*/ 3220948 w 3527018"/>
                          <a:gd name="connsiteY1" fmla="*/ 0 h 612140"/>
                          <a:gd name="connsiteX2" fmla="*/ 3527018 w 3527018"/>
                          <a:gd name="connsiteY2" fmla="*/ 306070 h 612140"/>
                          <a:gd name="connsiteX3" fmla="*/ 3220948 w 3527018"/>
                          <a:gd name="connsiteY3" fmla="*/ 612140 h 612140"/>
                          <a:gd name="connsiteX4" fmla="*/ 171400 w 3527018"/>
                          <a:gd name="connsiteY4" fmla="*/ 612140 h 612140"/>
                          <a:gd name="connsiteX5" fmla="*/ 0 w 3527018"/>
                          <a:gd name="connsiteY5" fmla="*/ 0 h 612140"/>
                          <a:gd name="connsiteX0" fmla="*/ 0 w 3527018"/>
                          <a:gd name="connsiteY0" fmla="*/ 0 h 612140"/>
                          <a:gd name="connsiteX1" fmla="*/ 3220948 w 3527018"/>
                          <a:gd name="connsiteY1" fmla="*/ 0 h 612140"/>
                          <a:gd name="connsiteX2" fmla="*/ 3527018 w 3527018"/>
                          <a:gd name="connsiteY2" fmla="*/ 306070 h 612140"/>
                          <a:gd name="connsiteX3" fmla="*/ 3220948 w 3527018"/>
                          <a:gd name="connsiteY3" fmla="*/ 612140 h 612140"/>
                          <a:gd name="connsiteX4" fmla="*/ 21835 w 3527018"/>
                          <a:gd name="connsiteY4" fmla="*/ 612140 h 612140"/>
                          <a:gd name="connsiteX5" fmla="*/ 0 w 3527018"/>
                          <a:gd name="connsiteY5" fmla="*/ 0 h 612140"/>
                          <a:gd name="connsiteX0" fmla="*/ 0 w 3527018"/>
                          <a:gd name="connsiteY0" fmla="*/ 0 h 612140"/>
                          <a:gd name="connsiteX1" fmla="*/ 3220948 w 3527018"/>
                          <a:gd name="connsiteY1" fmla="*/ 0 h 612140"/>
                          <a:gd name="connsiteX2" fmla="*/ 3527018 w 3527018"/>
                          <a:gd name="connsiteY2" fmla="*/ 306070 h 612140"/>
                          <a:gd name="connsiteX3" fmla="*/ 3220948 w 3527018"/>
                          <a:gd name="connsiteY3" fmla="*/ 612140 h 612140"/>
                          <a:gd name="connsiteX4" fmla="*/ 0 w 3527018"/>
                          <a:gd name="connsiteY4" fmla="*/ 612140 h 612140"/>
                          <a:gd name="connsiteX5" fmla="*/ 0 w 3527018"/>
                          <a:gd name="connsiteY5" fmla="*/ 0 h 612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27018" h="612140">
                            <a:moveTo>
                              <a:pt x="0" y="0"/>
                            </a:moveTo>
                            <a:lnTo>
                              <a:pt x="3220948" y="0"/>
                            </a:lnTo>
                            <a:cubicBezTo>
                              <a:pt x="3389986" y="0"/>
                              <a:pt x="3527018" y="137032"/>
                              <a:pt x="3527018" y="306070"/>
                            </a:cubicBezTo>
                            <a:cubicBezTo>
                              <a:pt x="3527018" y="475108"/>
                              <a:pt x="3389986" y="612140"/>
                              <a:pt x="3220948" y="612140"/>
                            </a:cubicBezTo>
                            <a:lnTo>
                              <a:pt x="0" y="612140"/>
                            </a:lnTo>
                            <a:lnTo>
                              <a:pt x="0" y="0"/>
                            </a:lnTo>
                            <a:close/>
                          </a:path>
                        </a:pathLst>
                      </a:custGeom>
                      <a:solidFill>
                        <a:srgbClr val="001D77"/>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2915D9C" w14:textId="77777777" w:rsidR="00F37172" w:rsidRPr="003C6C8D" w:rsidRDefault="00F37172" w:rsidP="005D2F6B">
                          <w:pPr>
                            <w:spacing w:before="0" w:after="0" w:line="240" w:lineRule="auto"/>
                            <w:ind w:left="227"/>
                            <w:jc w:val="center"/>
                            <w:rPr>
                              <w:rFonts w:ascii="Fira Sans SemiBold" w:hAnsi="Fira Sans SemiBold"/>
                            </w:rPr>
                          </w:pPr>
                          <w:r>
                            <w:rPr>
                              <w:rFonts w:ascii="Fira Sans SemiBold" w:hAnsi="Fira Sans SemiBold"/>
                            </w:rPr>
                            <w:t>INFORMACJE SYGNALNE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BCBEE3" id="Schemat blokowy: opóźnienie 6" o:spid="_x0000_s1033" alt="Napis &quot;Informacja sygnalna&quot;" style="position:absolute;margin-left:396.6pt;margin-top:15.65pt;width:162.25pt;height:28.15pt;flip:x;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3527018,61214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j4yYAYAADgsAAAOAAAAZHJzL2Uyb0RvYy54bWzsWl1v2zYUfR+w/0DoYQ8DVuvTsrw6Rdai&#10;W4GgLZYO7R5pmYq1SaJK0rHTv7W3vQ77X7skJYdKOlGOkiHFHBQuZfLew3vv0aUgn6fPdmWBLgnj&#10;Oa0WjvfEdRCpUrrKq4uF88u7l9/NHMQFrla4oBVZOFeEO89Ovv7q6baeE5+uabEiDIGTis+39cJZ&#10;C1HPJxOerkmJ+RNakwomM8pKLOCSXUxWDG/Be1lMfNedTraUrWpGU8I5fPtCTzonyn+WkVS8yTJO&#10;BCoWDuxNqE+mPpfyc3LyFM8vGK7XedpsA99hFyXOKwDdu3qBBUYblt9yVeYpo5xm4klKywnNsjwl&#10;KgaIxnNvRHO+xjVRsUByeL1PE78/t+nry7cM5auFkziowiWU6FzlXqBlQX+n26s5ovVff/z9Z5UT&#10;+IemDloRnkIKX+M65+ibjxsqvn9VqRKlv2HEry4qXFRYT8gEb2s+B5zz+i1rrjgMZbZ2GStRVuT1&#10;T8AdlT/ICNqp8lzty0N2AqXwpe9O3SiOHJTCXAAjN5LuJ9qP9JduuPiR0FKO8eUZF7q8Kxip4qya&#10;EFNaVTwX5ANQIisLqPi3E+SiLZp6vhe2rLi5+tfu6nX/6g+e4TuArcd2ANPERTYA3wDQG7dGYJo0&#10;e7KhBAbKwDBMk2ZjNpTQQLHnyVw9EABoc0Clu6ttm+/yYou8JEh8d9Y0l3ukkTcNAi+YQZktEHcn&#10;UuPYDjGSSoNDGUkmL/BjdzogZffAKUtRjqSy8vYLIZXsUJZiP2Y6ebD9wPOCaRgM6VGe6wWe9TQy&#10;W44/c+MoDuwwptFhB16zfzvESEoNDmVsn/LiMAwiezwjiTWg9mafGlb7mwfgAeSyV93kyOBqmEZ2&#10;iA5H9I1hL0THSD/f2R4UTI4MDsU0GviwY3LE+4+IJXuipe4msexFOZLq8ZJqQLFNDg6kbZcfD02n&#10;xPUjPxlyANq5arabIEqmYZTI26EfwjSyQ3TajXZsh+gYHU6nwaGM7FHxDP6m9nDug1P9NelS0NbP&#10;b7Wofufd5TbnJj0GF8I0+n9zSrWo/no8ZjpF4TTx1MNafwxHTsGru8G3x8g+9fCcGlr2u/cpH16I&#10;+LLVBtB1kwd51xn7M1+lqh9iRK/Sju1RjD3/3IGh3Aev+pM1slcNrPrdaaXrHUVT7wHeewZumESh&#10;fIkXBL0QYyilHNshRlNqYCgjKeUlUayOj/6EjaTVgKofKWVl7RdCqQHFfvR0iuDXgAfpUL7vJrpD&#10;9UOM6FDasexQ/RBj6TQ0lLEdKoafWhWn+sO5D071I4xsUf3ORzygDy3EkVPtb/i+N9Pv0PtrcqSU&#10;rYccKdVS6pF3KFC/XLT6FrxuJS/prmo0LzBCWIqxXKWvqSmX+hpTAANimvYSFC5aUANWSk/Tbwwk&#10;MY29g4zhlDKN/YOM4egxjdXPmJCJYduGu980Dg9ChrPCNG4VSApZ76BJPAPtmVSdFUp1JhwEkinm&#10;IFCdLSUgntdYyHq1Q7SVoib9eILWC0e/M1dFK+kleUfVQnFDHQWQ17NFZa4K9PGh9tvWtV2RbpZ5&#10;+gP51FkfzJJkBvouiK95LVAruP2uYMILYjdQtYIAbs1qfVCbzw7GZxHbcMFxGEdeK5lpHBv7aZKh&#10;86ZhjeiuZ2UFOrBtwNolnMUA1VneLmj/NxfeylpBOdE3iCyekp7tq6igr+VnnBb56mVeFLJsnF0s&#10;nxcMXWIpQ3S9F3HcJKmzrFA3XUWlmYaR30ykfk4r5tRIXBVEOi2qn0kG0j2pjFM0UaJJssfBaUoq&#10;oWV1fI1XRMNHLvy16FLqJy1UKMqh9JwB/t5346BdqZ20vvUum/XSlCjN5d5YN51/2Zg23lsoZFqJ&#10;vXGZV5R9LrIComqQ9fo2STo1Mktit9zBEjlc0tUVaBwZ1eJPXqcvc8bFGebiLWag/QNWgIJVvIGP&#10;rKBwG8LtpkYOWlP26XPfy/UgwoRZB21BPbpw+McNZsRBxasK5JmJF4KMEAl1EUaxDxfMnFmaM9Wm&#10;fE6BGdBPYXdqKNeLoh1mjJbvQeh6KlFhClcpYEPfFtBR9MVzAdcwBTrMlJyeqjFITIGeZ9V5nbb6&#10;yhoif7d7j1mN5HDhCFBXvqat0vRaNgl0vl4rS1PR042gWS41lYqSOq/NBchTFYcaKa3Uv5rXatW1&#10;4PfkHwAAAP//AwBQSwMEFAAGAAgAAAAhADBPDPXeAAAACgEAAA8AAABkcnMvZG93bnJldi54bWxM&#10;j8FuwjAQRO+V+g/WVuqtOCESoWk2CCG1J1SphN5NvE0C9jqKDYS/rzm1x9U8zbwtV5M14kKj7x0j&#10;pLMEBHHjdM8twr5+f1mC8EGxVsYxIdzIw6p6fChVod2Vv+iyC62IJewLhdCFMBRS+qYjq/zMDcQx&#10;+3GjVSGeYyv1qK6x3Bo5T5KFtKrnuNCpgTYdNafd2SIYsxnGOnzcPutmvd0n9TZ8Hz3i89O0fgMR&#10;aAp/MNz1ozpU0engzqy9MAj5azaPKEKWZiDuQJrmOYgDwjJfgKxK+f+F6hcAAP//AwBQSwECLQAU&#10;AAYACAAAACEAtoM4kv4AAADhAQAAEwAAAAAAAAAAAAAAAAAAAAAAW0NvbnRlbnRfVHlwZXNdLnht&#10;bFBLAQItABQABgAIAAAAIQA4/SH/1gAAAJQBAAALAAAAAAAAAAAAAAAAAC8BAABfcmVscy8ucmVs&#10;c1BLAQItABQABgAIAAAAIQCQoj4yYAYAADgsAAAOAAAAAAAAAAAAAAAAAC4CAABkcnMvZTJvRG9j&#10;LnhtbFBLAQItABQABgAIAAAAIQAwTwz13gAAAAoBAAAPAAAAAAAAAAAAAAAAALoIAABkcnMvZG93&#10;bnJldi54bWxQSwUGAAAAAAQABADzAAAAxQkAAAAA&#10;" adj="-11796480,,5400" path="m,l3220948,v169038,,306070,137032,306070,306070c3527018,475108,3389986,612140,3220948,612140l,612140,,xe" fillcolor="#001d77" stroked="f" strokeweight="1pt">
              <v:stroke joinstyle="miter"/>
              <v:formulas/>
              <v:path arrowok="t" o:connecttype="custom" o:connectlocs="0,0;1881761,0;2060575,178753;1881761,357505;0,357505;0,0" o:connectangles="0,0,0,0,0,0" textboxrect="0,0,3527018,612140"/>
              <v:textbox>
                <w:txbxContent>
                  <w:p w14:paraId="62915D9C" w14:textId="77777777" w:rsidR="00F37172" w:rsidRPr="003C6C8D" w:rsidRDefault="00F37172" w:rsidP="005D2F6B">
                    <w:pPr>
                      <w:spacing w:before="0" w:after="0" w:line="240" w:lineRule="auto"/>
                      <w:ind w:left="227"/>
                      <w:jc w:val="center"/>
                      <w:rPr>
                        <w:rFonts w:ascii="Fira Sans SemiBold" w:hAnsi="Fira Sans SemiBold"/>
                      </w:rPr>
                    </w:pPr>
                    <w:r>
                      <w:rPr>
                        <w:rFonts w:ascii="Fira Sans SemiBold" w:hAnsi="Fira Sans SemiBold"/>
                      </w:rPr>
                      <w:t>INFORMACJE SYGNALNE</w:t>
                    </w:r>
                  </w:p>
                </w:txbxContent>
              </v:textbox>
            </v:shape>
          </w:pict>
        </mc:Fallback>
      </mc:AlternateContent>
    </w:r>
    <w:r w:rsidR="00C22105">
      <w:rPr>
        <w:noProof/>
        <w:lang w:eastAsia="pl-PL"/>
      </w:rPr>
      <mc:AlternateContent>
        <mc:Choice Requires="wps">
          <w:drawing>
            <wp:anchor distT="0" distB="0" distL="114300" distR="114300" simplePos="0" relativeHeight="251666432" behindDoc="1" locked="0" layoutInCell="1" allowOverlap="1" wp14:anchorId="5CAA771D" wp14:editId="12A8801C">
              <wp:simplePos x="0" y="0"/>
              <wp:positionH relativeFrom="column">
                <wp:posOffset>5219065</wp:posOffset>
              </wp:positionH>
              <wp:positionV relativeFrom="paragraph">
                <wp:posOffset>511810</wp:posOffset>
              </wp:positionV>
              <wp:extent cx="1871980" cy="22905085"/>
              <wp:effectExtent l="0" t="0" r="0" b="0"/>
              <wp:wrapTight wrapText="bothSides">
                <wp:wrapPolygon edited="0">
                  <wp:start x="0" y="0"/>
                  <wp:lineTo x="0" y="21575"/>
                  <wp:lineTo x="21322" y="21575"/>
                  <wp:lineTo x="21322" y="0"/>
                  <wp:lineTo x="0" y="0"/>
                </wp:wrapPolygon>
              </wp:wrapTight>
              <wp:docPr id="10" name="Prostokąt 10"/>
              <wp:cNvGraphicFramePr/>
              <a:graphic xmlns:a="http://schemas.openxmlformats.org/drawingml/2006/main">
                <a:graphicData uri="http://schemas.microsoft.com/office/word/2010/wordprocessingShape">
                  <wps:wsp>
                    <wps:cNvSpPr/>
                    <wps:spPr>
                      <a:xfrm>
                        <a:off x="0" y="0"/>
                        <a:ext cx="1871980" cy="22905085"/>
                      </a:xfrm>
                      <a:prstGeom prst="rect">
                        <a:avLst/>
                      </a:prstGeom>
                      <a:solidFill>
                        <a:srgbClr val="F2F2F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5C2FC31" id="Prostokąt 10" o:spid="_x0000_s1026" style="position:absolute;margin-left:410.95pt;margin-top:40.3pt;width:147.4pt;height:1803.55pt;z-index:-251650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s6EnQIAAIoFAAAOAAAAZHJzL2Uyb0RvYy54bWysVM1u2zAMvg/YOwi6r/5Bs6ZBnSJokWFA&#10;0QZrh54VWUqMyaImKXGy+95sD1ZKst2uK3YYlgCyJJIfyU8kLy4PrSJ7YV0DuqLFSU6J0BzqRm8q&#10;+vVh+WFKifNM10yBFhU9Ckcv5+/fXXRmJkrYgqqFJQii3awzFd16b2ZZ5vhWtMydgBEahRJsyzwe&#10;7SarLesQvVVZmecfsw5sbSxw4RzeXichnUd8KQX3d1I64YmqKMbm42rjug5rNr9gs41lZtvwPgz2&#10;D1G0rNHodIS6Zp6RnW3+gGobbsGB9Ccc2gykbLiIOWA2Rf4qm/stMyLmguQ4M9Lk/h8sv92vLGlq&#10;fDukR7MW32iFEXr49uunJ3iJDHXGzVDx3qxsf3K4DekepG3DFxMhh8jqcWRVHDzheFlMz4rzKaJz&#10;lJXleT7Jp5MAmz3bG+v8JwEtCZuKWny3SCfb3zifVAeV4M6Bauplo1Q82M36SlmyZ/jGyzL8e/Tf&#10;1JQOyhqCWUIMN1nILWUTd/6oRNBT+ouQyAvGX8ZIYkWK0Q/jXGhfJNGW1SK5n+T4G7yHGg4WMdMI&#10;GJAl+h+xe4BBM4EM2CnKXj+YiljQo3H+t8CS8WgRPYP2o3HbaLBvASjMqvec9AeSEjWBpTXUR6wa&#10;C6mdnOHLBt/thjm/Yhb7Bx8bZ4K/w0Uq6CoK/Y6SLdgfb90HfSxrlFLSYT9W1H3fMSsoUZ81Fvx5&#10;cXoaGjgeTidnJR7sS8n6pUTv2ivAcihw+hget0Hfq2ErLbSPODoWwSuKmObou6Lc2+Fw5dOcwOHD&#10;xWIR1bBpDfM3+t7wAB5YDXX5cHhk1vTF67Hwb2HoXTZ7VcNJN1hqWOw8yCYW+DOvPd/Y8LFw+uEU&#10;JsrLc9R6HqHzJwAAAP//AwBQSwMEFAAGAAgAAAAhAKayJs7kAAAADAEAAA8AAABkcnMvZG93bnJl&#10;di54bWxMj8FOg0AQhu8mfYfNmHizCzUBRJamUUlMvGhbor1t2RFI2VlktxR9ercne5vJfPnn+7Pl&#10;pDs24mBbQwLCeQAMqTKqpVrAdlPcJsCsk6RkZwgF/KCFZT67ymSqzInecVy7mvkQsqkU0DjXp5zb&#10;qkEt7dz0SP72ZQYtnV+HmqtBnny47vgiCCKuZUv+QyN7fGywOqyPWoDZjZtXVRSHsvx9+nhLnj/L&#10;792LEDfX0+oBmMPJ/cNw1vfqkHunvTmSsqwTkCzCe4/6IYiAnYEwjGJgewF3URLHwPOMX5bI/wAA&#10;AP//AwBQSwECLQAUAAYACAAAACEAtoM4kv4AAADhAQAAEwAAAAAAAAAAAAAAAAAAAAAAW0NvbnRl&#10;bnRfVHlwZXNdLnhtbFBLAQItABQABgAIAAAAIQA4/SH/1gAAAJQBAAALAAAAAAAAAAAAAAAAAC8B&#10;AABfcmVscy8ucmVsc1BLAQItABQABgAIAAAAIQB3Is6EnQIAAIoFAAAOAAAAAAAAAAAAAAAAAC4C&#10;AABkcnMvZTJvRG9jLnhtbFBLAQItABQABgAIAAAAIQCmsibO5AAAAAwBAAAPAAAAAAAAAAAAAAAA&#10;APcEAABkcnMvZG93bnJldi54bWxQSwUGAAAAAAQABADzAAAACAYAAAAA&#10;" fillcolor="#f2f2f2" stroked="f" strokeweight="1pt">
              <w10:wrap type="tight"/>
            </v:rect>
          </w:pict>
        </mc:Fallback>
      </mc:AlternateContent>
    </w:r>
  </w:p>
  <w:p w14:paraId="5DF2C6CE" w14:textId="57EF9372" w:rsidR="00540C5C" w:rsidRDefault="00540C5C">
    <w:pPr>
      <w:pStyle w:val="Nagwek"/>
      <w:rPr>
        <w:noProof/>
        <w:lang w:eastAsia="pl-PL"/>
      </w:rPr>
    </w:pPr>
  </w:p>
  <w:p w14:paraId="45C1A999" w14:textId="77777777" w:rsidR="00540C5C" w:rsidRDefault="00540C5C">
    <w:pPr>
      <w:pStyle w:val="Nagwek"/>
      <w:rPr>
        <w:noProof/>
        <w:lang w:eastAsia="pl-PL"/>
      </w:rPr>
    </w:pPr>
  </w:p>
  <w:p w14:paraId="3194277A" w14:textId="5E6F66AE" w:rsidR="00F32749" w:rsidRDefault="00C7346B">
    <w:pPr>
      <w:pStyle w:val="Nagwek"/>
      <w:rPr>
        <w:noProof/>
        <w:lang w:eastAsia="pl-PL"/>
      </w:rPr>
    </w:pPr>
    <w:r w:rsidRPr="00F37172">
      <w:rPr>
        <w:noProof/>
        <w:lang w:eastAsia="pl-PL"/>
      </w:rPr>
      <mc:AlternateContent>
        <mc:Choice Requires="wps">
          <w:drawing>
            <wp:anchor distT="45720" distB="45720" distL="114300" distR="114300" simplePos="0" relativeHeight="251669504" behindDoc="0" locked="0" layoutInCell="1" allowOverlap="1" wp14:anchorId="65476D37" wp14:editId="5DD44CEF">
              <wp:simplePos x="0" y="0"/>
              <wp:positionH relativeFrom="column">
                <wp:posOffset>5287976</wp:posOffset>
              </wp:positionH>
              <wp:positionV relativeFrom="paragraph">
                <wp:posOffset>266065</wp:posOffset>
              </wp:positionV>
              <wp:extent cx="1432293" cy="336589"/>
              <wp:effectExtent l="0" t="0" r="0" b="6350"/>
              <wp:wrapNone/>
              <wp:docPr id="8" name="Pole tekstowe 2" descr="Data publikacji informacji sygnalnej"/>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32293" cy="336589"/>
                      </a:xfrm>
                      <a:prstGeom prst="rect">
                        <a:avLst/>
                      </a:prstGeom>
                      <a:noFill/>
                      <a:ln w="9525">
                        <a:noFill/>
                        <a:miter lim="800000"/>
                        <a:headEnd/>
                        <a:tailEnd/>
                      </a:ln>
                    </wps:spPr>
                    <wps:txbx>
                      <w:txbxContent>
                        <w:p w14:paraId="71967FEA" w14:textId="12D33656" w:rsidR="00F37172" w:rsidRPr="00A01B40" w:rsidRDefault="00067BDD" w:rsidP="00F049AB">
                          <w:pPr>
                            <w:pStyle w:val="Datainformacjisygnalnej"/>
                          </w:pPr>
                          <w:r>
                            <w:t>26</w:t>
                          </w:r>
                          <w:r w:rsidR="00DE6B58">
                            <w:t>.</w:t>
                          </w:r>
                          <w:r>
                            <w:t>01</w:t>
                          </w:r>
                          <w:r w:rsidR="00DE6B58">
                            <w:t>.</w:t>
                          </w:r>
                          <w:r>
                            <w:t>2023</w:t>
                          </w:r>
                          <w:r w:rsidR="00DE6B58">
                            <w:t xml:space="preserve"> 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5476D37" id="_x0000_t202" coordsize="21600,21600" o:spt="202" path="m,l,21600r21600,l21600,xe">
              <v:stroke joinstyle="miter"/>
              <v:path gradientshapeok="t" o:connecttype="rect"/>
            </v:shapetype>
            <v:shape id="_x0000_s1034" type="#_x0000_t202" alt="Data publikacji informacji sygnalnej" style="position:absolute;margin-left:416.4pt;margin-top:20.95pt;width:112.8pt;height:26.5pt;z-index:2516695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VRMKwIAACsEAAAOAAAAZHJzL2Uyb0RvYy54bWysU8Fu2zAMvQ/YPwi6L06cpGuMOEXXrsOA&#10;bivQ7QNoWY7VyKImKbWzrx8lp2mw3YblIFCh+cj3+LS+GjrNnqXzCk3JZ5MpZ9IIrJXZlvzH97t3&#10;l5z5AKYGjUaW/CA9v9q8fbPubSFzbFHX0jECMb7obcnbEGyRZV60sgM/QSsNJRt0HQS6um1WO+gJ&#10;vdNZPp1eZD262joU0nv693ZM8k3Cbxopwrem8TIwXXKaLaTTpbOKZ7ZZQ7F1YFsljmPAP0zRgTLU&#10;9AR1CwHY3qm/oDolHHpswkRgl2HTKCETB2Izm/7B5rEFKxMXEsfbk0z+/8GKr88Pjqm65LQoAx2t&#10;6AG1ZEHufMBespyzWnpBkiVOdl9ptQPxpJgyaS0x9IetAW3kU9Szt74g2EdLwGH4gAP5Imnj7T2K&#10;nWcGb1owW3ntHPathJr4zGJldlY64vgIUvVfsKbBYB8wAQ2N66LYJB8jdNrr4bRLOQQmYsvFPM9X&#10;c84E5ebzi+XlKrWA4qXaOh8+SexYDEruyCsJHZ7vfYjTQPHySWxm8E5pnfyiDetLvlrmy1RwlulU&#10;IDtr1ZGe0/gbDRZJfjR1Kg6g9BhTA22OrCPRkXIYqiEtJEkSFamwPpAMDkf30mujoEX3i7OenFty&#10;/3MPTnKmPxuScjVbLKLV02WxfJ/TxZ1nqvMMGEFQJQ+cjeFNSM9jpHxNkjcqqfE6yXFkcmQS6fh6&#10;oj3O7+mr1ze++Q0AAP//AwBQSwMEFAAGAAgAAAAhALTJV9/eAAAACgEAAA8AAABkcnMvZG93bnJl&#10;di54bWxMj8FOwzAQRO9I/IO1SNyo3ZJWScimQiCuoLaAxM2Nt0lEvI5itwl/j3tqj6MZzbwp1pPt&#10;xIkG3zpGmM8UCOLKmZZrhM/d20MKwgfNRneOCeGPPKzL25tC58aNvKHTNtQilrDPNUITQp9L6auG&#10;rPYz1xNH7+AGq0OUQy3NoMdYbju5UGolrW45LjS6p5eGqt/t0SJ8vR9+vhP1Ub/aZT+6SUm2mUS8&#10;v5uen0AEmsIlDGf8iA5lZNq7IxsvOoT0cRHRA0Iyz0CcA2qZJiD2CFmSgSwLeX2h/AcAAP//AwBQ&#10;SwECLQAUAAYACAAAACEAtoM4kv4AAADhAQAAEwAAAAAAAAAAAAAAAAAAAAAAW0NvbnRlbnRfVHlw&#10;ZXNdLnhtbFBLAQItABQABgAIAAAAIQA4/SH/1gAAAJQBAAALAAAAAAAAAAAAAAAAAC8BAABfcmVs&#10;cy8ucmVsc1BLAQItABQABgAIAAAAIQDMTVRMKwIAACsEAAAOAAAAAAAAAAAAAAAAAC4CAABkcnMv&#10;ZTJvRG9jLnhtbFBLAQItABQABgAIAAAAIQC0yVff3gAAAAoBAAAPAAAAAAAAAAAAAAAAAIUEAABk&#10;cnMvZG93bnJldi54bWxQSwUGAAAAAAQABADzAAAAkAUAAAAA&#10;" filled="f" stroked="f">
              <v:textbox>
                <w:txbxContent>
                  <w:p w14:paraId="71967FEA" w14:textId="12D33656" w:rsidR="00F37172" w:rsidRPr="00A01B40" w:rsidRDefault="00067BDD" w:rsidP="00F049AB">
                    <w:pPr>
                      <w:pStyle w:val="Datainformacjisygnalnej"/>
                    </w:pPr>
                    <w:r>
                      <w:t>26</w:t>
                    </w:r>
                    <w:r w:rsidR="00DE6B58">
                      <w:t>.</w:t>
                    </w:r>
                    <w:r>
                      <w:t>01</w:t>
                    </w:r>
                    <w:r w:rsidR="00DE6B58">
                      <w:t>.</w:t>
                    </w:r>
                    <w:r>
                      <w:t>2023</w:t>
                    </w:r>
                    <w:r w:rsidR="00DE6B58">
                      <w:t xml:space="preserve"> r.</w:t>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3480AA" w14:textId="77777777" w:rsidR="00607CC5" w:rsidRDefault="00607CC5">
    <w:pPr>
      <w:pStyle w:val="Nagwek"/>
    </w:pPr>
  </w:p>
  <w:p w14:paraId="0738E4E9" w14:textId="77777777" w:rsidR="00607CC5" w:rsidRDefault="00607CC5">
    <w:pPr>
      <w:pStyle w:val="Nagwek"/>
    </w:pPr>
  </w:p>
  <w:p w14:paraId="279162EB" w14:textId="77777777" w:rsidR="00B12170" w:rsidRDefault="00B12170"/>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22.8pt;height:122.8pt;visibility:visible" o:bullet="t">
        <v:imagedata r:id="rId1" o:title=""/>
      </v:shape>
    </w:pict>
  </w:numPicBullet>
  <w:numPicBullet w:numPicBulletId="1">
    <w:pict>
      <v:shape id="_x0000_i1027" type="#_x0000_t75" style="width:122.35pt;height:122.8pt;visibility:visible" o:bullet="t">
        <v:imagedata r:id="rId2" o:title=""/>
      </v:shape>
    </w:pict>
  </w:numPicBullet>
  <w:numPicBullet w:numPicBulletId="2">
    <w:pict>
      <v:shape id="_x0000_i1028" type="#_x0000_t75" style="width:22.1pt;height:22.1pt;visibility:visible" o:bullet="t">
        <v:imagedata r:id="rId3" o:title=""/>
      </v:shape>
    </w:pict>
  </w:numPicBullet>
  <w:numPicBullet w:numPicBulletId="3">
    <w:pict>
      <v:shape id="_x0000_i1029" type="#_x0000_t75" style="width:22.1pt;height:22.1pt;visibility:visible" o:bullet="t">
        <v:imagedata r:id="rId4" o:title=""/>
      </v:shape>
    </w:pict>
  </w:numPicBullet>
  <w:abstractNum w:abstractNumId="0" w15:restartNumberingAfterBreak="0">
    <w:nsid w:val="09814555"/>
    <w:multiLevelType w:val="hybridMultilevel"/>
    <w:tmpl w:val="183E75B4"/>
    <w:lvl w:ilvl="0" w:tplc="04150001">
      <w:start w:val="1"/>
      <w:numFmt w:val="bullet"/>
      <w:lvlText w:val=""/>
      <w:lvlJc w:val="left"/>
      <w:pPr>
        <w:ind w:left="1713" w:hanging="360"/>
      </w:pPr>
      <w:rPr>
        <w:rFonts w:ascii="Symbol" w:hAnsi="Symbol" w:hint="default"/>
      </w:rPr>
    </w:lvl>
    <w:lvl w:ilvl="1" w:tplc="04150003">
      <w:start w:val="1"/>
      <w:numFmt w:val="bullet"/>
      <w:lvlText w:val="o"/>
      <w:lvlJc w:val="left"/>
      <w:pPr>
        <w:ind w:left="2433" w:hanging="360"/>
      </w:pPr>
      <w:rPr>
        <w:rFonts w:ascii="Courier New" w:hAnsi="Courier New" w:cs="Courier New" w:hint="default"/>
      </w:rPr>
    </w:lvl>
    <w:lvl w:ilvl="2" w:tplc="04150005">
      <w:start w:val="1"/>
      <w:numFmt w:val="bullet"/>
      <w:lvlText w:val=""/>
      <w:lvlJc w:val="left"/>
      <w:pPr>
        <w:ind w:left="3153" w:hanging="360"/>
      </w:pPr>
      <w:rPr>
        <w:rFonts w:ascii="Wingdings" w:hAnsi="Wingdings" w:hint="default"/>
      </w:rPr>
    </w:lvl>
    <w:lvl w:ilvl="3" w:tplc="04150001">
      <w:start w:val="1"/>
      <w:numFmt w:val="bullet"/>
      <w:lvlText w:val=""/>
      <w:lvlJc w:val="left"/>
      <w:pPr>
        <w:ind w:left="3873" w:hanging="360"/>
      </w:pPr>
      <w:rPr>
        <w:rFonts w:ascii="Symbol" w:hAnsi="Symbol" w:hint="default"/>
      </w:rPr>
    </w:lvl>
    <w:lvl w:ilvl="4" w:tplc="04150003">
      <w:start w:val="1"/>
      <w:numFmt w:val="bullet"/>
      <w:lvlText w:val="o"/>
      <w:lvlJc w:val="left"/>
      <w:pPr>
        <w:ind w:left="4593" w:hanging="360"/>
      </w:pPr>
      <w:rPr>
        <w:rFonts w:ascii="Courier New" w:hAnsi="Courier New" w:cs="Courier New" w:hint="default"/>
      </w:rPr>
    </w:lvl>
    <w:lvl w:ilvl="5" w:tplc="04150005">
      <w:start w:val="1"/>
      <w:numFmt w:val="bullet"/>
      <w:lvlText w:val=""/>
      <w:lvlJc w:val="left"/>
      <w:pPr>
        <w:ind w:left="5313" w:hanging="360"/>
      </w:pPr>
      <w:rPr>
        <w:rFonts w:ascii="Wingdings" w:hAnsi="Wingdings" w:hint="default"/>
      </w:rPr>
    </w:lvl>
    <w:lvl w:ilvl="6" w:tplc="04150001">
      <w:start w:val="1"/>
      <w:numFmt w:val="bullet"/>
      <w:lvlText w:val=""/>
      <w:lvlJc w:val="left"/>
      <w:pPr>
        <w:ind w:left="6033" w:hanging="360"/>
      </w:pPr>
      <w:rPr>
        <w:rFonts w:ascii="Symbol" w:hAnsi="Symbol" w:hint="default"/>
      </w:rPr>
    </w:lvl>
    <w:lvl w:ilvl="7" w:tplc="04150003">
      <w:start w:val="1"/>
      <w:numFmt w:val="bullet"/>
      <w:lvlText w:val="o"/>
      <w:lvlJc w:val="left"/>
      <w:pPr>
        <w:ind w:left="6753" w:hanging="360"/>
      </w:pPr>
      <w:rPr>
        <w:rFonts w:ascii="Courier New" w:hAnsi="Courier New" w:cs="Courier New" w:hint="default"/>
      </w:rPr>
    </w:lvl>
    <w:lvl w:ilvl="8" w:tplc="04150005">
      <w:start w:val="1"/>
      <w:numFmt w:val="bullet"/>
      <w:lvlText w:val=""/>
      <w:lvlJc w:val="left"/>
      <w:pPr>
        <w:ind w:left="7473" w:hanging="360"/>
      </w:pPr>
      <w:rPr>
        <w:rFonts w:ascii="Wingdings" w:hAnsi="Wingdings" w:hint="default"/>
      </w:rPr>
    </w:lvl>
  </w:abstractNum>
  <w:abstractNum w:abstractNumId="1" w15:restartNumberingAfterBreak="0">
    <w:nsid w:val="10497FAF"/>
    <w:multiLevelType w:val="hybridMultilevel"/>
    <w:tmpl w:val="7BEC98E0"/>
    <w:lvl w:ilvl="0" w:tplc="74F2CACE">
      <w:start w:val="1"/>
      <w:numFmt w:val="bullet"/>
      <w:lvlText w:val=""/>
      <w:lvlPicBulletId w:val="1"/>
      <w:lvlJc w:val="left"/>
      <w:pPr>
        <w:tabs>
          <w:tab w:val="num" w:pos="720"/>
        </w:tabs>
        <w:ind w:left="720" w:hanging="360"/>
      </w:pPr>
      <w:rPr>
        <w:rFonts w:ascii="Symbol" w:hAnsi="Symbol" w:hint="default"/>
      </w:rPr>
    </w:lvl>
    <w:lvl w:ilvl="1" w:tplc="D048EDFC" w:tentative="1">
      <w:start w:val="1"/>
      <w:numFmt w:val="bullet"/>
      <w:lvlText w:val=""/>
      <w:lvlJc w:val="left"/>
      <w:pPr>
        <w:tabs>
          <w:tab w:val="num" w:pos="1440"/>
        </w:tabs>
        <w:ind w:left="1440" w:hanging="360"/>
      </w:pPr>
      <w:rPr>
        <w:rFonts w:ascii="Symbol" w:hAnsi="Symbol" w:hint="default"/>
      </w:rPr>
    </w:lvl>
    <w:lvl w:ilvl="2" w:tplc="7DD0127E" w:tentative="1">
      <w:start w:val="1"/>
      <w:numFmt w:val="bullet"/>
      <w:lvlText w:val=""/>
      <w:lvlJc w:val="left"/>
      <w:pPr>
        <w:tabs>
          <w:tab w:val="num" w:pos="2160"/>
        </w:tabs>
        <w:ind w:left="2160" w:hanging="360"/>
      </w:pPr>
      <w:rPr>
        <w:rFonts w:ascii="Symbol" w:hAnsi="Symbol" w:hint="default"/>
      </w:rPr>
    </w:lvl>
    <w:lvl w:ilvl="3" w:tplc="D35642B2" w:tentative="1">
      <w:start w:val="1"/>
      <w:numFmt w:val="bullet"/>
      <w:lvlText w:val=""/>
      <w:lvlJc w:val="left"/>
      <w:pPr>
        <w:tabs>
          <w:tab w:val="num" w:pos="2880"/>
        </w:tabs>
        <w:ind w:left="2880" w:hanging="360"/>
      </w:pPr>
      <w:rPr>
        <w:rFonts w:ascii="Symbol" w:hAnsi="Symbol" w:hint="default"/>
      </w:rPr>
    </w:lvl>
    <w:lvl w:ilvl="4" w:tplc="2BB8832A" w:tentative="1">
      <w:start w:val="1"/>
      <w:numFmt w:val="bullet"/>
      <w:lvlText w:val=""/>
      <w:lvlJc w:val="left"/>
      <w:pPr>
        <w:tabs>
          <w:tab w:val="num" w:pos="3600"/>
        </w:tabs>
        <w:ind w:left="3600" w:hanging="360"/>
      </w:pPr>
      <w:rPr>
        <w:rFonts w:ascii="Symbol" w:hAnsi="Symbol" w:hint="default"/>
      </w:rPr>
    </w:lvl>
    <w:lvl w:ilvl="5" w:tplc="88E2D952" w:tentative="1">
      <w:start w:val="1"/>
      <w:numFmt w:val="bullet"/>
      <w:lvlText w:val=""/>
      <w:lvlJc w:val="left"/>
      <w:pPr>
        <w:tabs>
          <w:tab w:val="num" w:pos="4320"/>
        </w:tabs>
        <w:ind w:left="4320" w:hanging="360"/>
      </w:pPr>
      <w:rPr>
        <w:rFonts w:ascii="Symbol" w:hAnsi="Symbol" w:hint="default"/>
      </w:rPr>
    </w:lvl>
    <w:lvl w:ilvl="6" w:tplc="ABC63C1E" w:tentative="1">
      <w:start w:val="1"/>
      <w:numFmt w:val="bullet"/>
      <w:lvlText w:val=""/>
      <w:lvlJc w:val="left"/>
      <w:pPr>
        <w:tabs>
          <w:tab w:val="num" w:pos="5040"/>
        </w:tabs>
        <w:ind w:left="5040" w:hanging="360"/>
      </w:pPr>
      <w:rPr>
        <w:rFonts w:ascii="Symbol" w:hAnsi="Symbol" w:hint="default"/>
      </w:rPr>
    </w:lvl>
    <w:lvl w:ilvl="7" w:tplc="9CFABB2E" w:tentative="1">
      <w:start w:val="1"/>
      <w:numFmt w:val="bullet"/>
      <w:lvlText w:val=""/>
      <w:lvlJc w:val="left"/>
      <w:pPr>
        <w:tabs>
          <w:tab w:val="num" w:pos="5760"/>
        </w:tabs>
        <w:ind w:left="5760" w:hanging="360"/>
      </w:pPr>
      <w:rPr>
        <w:rFonts w:ascii="Symbol" w:hAnsi="Symbol" w:hint="default"/>
      </w:rPr>
    </w:lvl>
    <w:lvl w:ilvl="8" w:tplc="68CCFA4C" w:tentative="1">
      <w:start w:val="1"/>
      <w:numFmt w:val="bullet"/>
      <w:lvlText w:val=""/>
      <w:lvlJc w:val="left"/>
      <w:pPr>
        <w:tabs>
          <w:tab w:val="num" w:pos="6480"/>
        </w:tabs>
        <w:ind w:left="6480" w:hanging="360"/>
      </w:pPr>
      <w:rPr>
        <w:rFonts w:ascii="Symbol" w:hAnsi="Symbol" w:hint="default"/>
      </w:rPr>
    </w:lvl>
  </w:abstractNum>
  <w:abstractNum w:abstractNumId="2" w15:restartNumberingAfterBreak="0">
    <w:nsid w:val="167F332C"/>
    <w:multiLevelType w:val="hybridMultilevel"/>
    <w:tmpl w:val="9670BE8C"/>
    <w:lvl w:ilvl="0" w:tplc="B218E378">
      <w:start w:val="1"/>
      <w:numFmt w:val="bullet"/>
      <w:lvlText w:val=""/>
      <w:lvlPicBulletId w:val="1"/>
      <w:lvlJc w:val="left"/>
      <w:pPr>
        <w:tabs>
          <w:tab w:val="num" w:pos="720"/>
        </w:tabs>
        <w:ind w:left="720" w:hanging="360"/>
      </w:pPr>
      <w:rPr>
        <w:rFonts w:ascii="Symbol" w:hAnsi="Symbol" w:hint="default"/>
      </w:rPr>
    </w:lvl>
    <w:lvl w:ilvl="1" w:tplc="294E243E" w:tentative="1">
      <w:start w:val="1"/>
      <w:numFmt w:val="bullet"/>
      <w:lvlText w:val=""/>
      <w:lvlJc w:val="left"/>
      <w:pPr>
        <w:tabs>
          <w:tab w:val="num" w:pos="1440"/>
        </w:tabs>
        <w:ind w:left="1440" w:hanging="360"/>
      </w:pPr>
      <w:rPr>
        <w:rFonts w:ascii="Symbol" w:hAnsi="Symbol" w:hint="default"/>
      </w:rPr>
    </w:lvl>
    <w:lvl w:ilvl="2" w:tplc="DA1CF354" w:tentative="1">
      <w:start w:val="1"/>
      <w:numFmt w:val="bullet"/>
      <w:lvlText w:val=""/>
      <w:lvlJc w:val="left"/>
      <w:pPr>
        <w:tabs>
          <w:tab w:val="num" w:pos="2160"/>
        </w:tabs>
        <w:ind w:left="2160" w:hanging="360"/>
      </w:pPr>
      <w:rPr>
        <w:rFonts w:ascii="Symbol" w:hAnsi="Symbol" w:hint="default"/>
      </w:rPr>
    </w:lvl>
    <w:lvl w:ilvl="3" w:tplc="987EB006" w:tentative="1">
      <w:start w:val="1"/>
      <w:numFmt w:val="bullet"/>
      <w:lvlText w:val=""/>
      <w:lvlJc w:val="left"/>
      <w:pPr>
        <w:tabs>
          <w:tab w:val="num" w:pos="2880"/>
        </w:tabs>
        <w:ind w:left="2880" w:hanging="360"/>
      </w:pPr>
      <w:rPr>
        <w:rFonts w:ascii="Symbol" w:hAnsi="Symbol" w:hint="default"/>
      </w:rPr>
    </w:lvl>
    <w:lvl w:ilvl="4" w:tplc="7D324380" w:tentative="1">
      <w:start w:val="1"/>
      <w:numFmt w:val="bullet"/>
      <w:lvlText w:val=""/>
      <w:lvlJc w:val="left"/>
      <w:pPr>
        <w:tabs>
          <w:tab w:val="num" w:pos="3600"/>
        </w:tabs>
        <w:ind w:left="3600" w:hanging="360"/>
      </w:pPr>
      <w:rPr>
        <w:rFonts w:ascii="Symbol" w:hAnsi="Symbol" w:hint="default"/>
      </w:rPr>
    </w:lvl>
    <w:lvl w:ilvl="5" w:tplc="FA4E130E" w:tentative="1">
      <w:start w:val="1"/>
      <w:numFmt w:val="bullet"/>
      <w:lvlText w:val=""/>
      <w:lvlJc w:val="left"/>
      <w:pPr>
        <w:tabs>
          <w:tab w:val="num" w:pos="4320"/>
        </w:tabs>
        <w:ind w:left="4320" w:hanging="360"/>
      </w:pPr>
      <w:rPr>
        <w:rFonts w:ascii="Symbol" w:hAnsi="Symbol" w:hint="default"/>
      </w:rPr>
    </w:lvl>
    <w:lvl w:ilvl="6" w:tplc="51E07B18" w:tentative="1">
      <w:start w:val="1"/>
      <w:numFmt w:val="bullet"/>
      <w:lvlText w:val=""/>
      <w:lvlJc w:val="left"/>
      <w:pPr>
        <w:tabs>
          <w:tab w:val="num" w:pos="5040"/>
        </w:tabs>
        <w:ind w:left="5040" w:hanging="360"/>
      </w:pPr>
      <w:rPr>
        <w:rFonts w:ascii="Symbol" w:hAnsi="Symbol" w:hint="default"/>
      </w:rPr>
    </w:lvl>
    <w:lvl w:ilvl="7" w:tplc="E522109A" w:tentative="1">
      <w:start w:val="1"/>
      <w:numFmt w:val="bullet"/>
      <w:lvlText w:val=""/>
      <w:lvlJc w:val="left"/>
      <w:pPr>
        <w:tabs>
          <w:tab w:val="num" w:pos="5760"/>
        </w:tabs>
        <w:ind w:left="5760" w:hanging="360"/>
      </w:pPr>
      <w:rPr>
        <w:rFonts w:ascii="Symbol" w:hAnsi="Symbol" w:hint="default"/>
      </w:rPr>
    </w:lvl>
    <w:lvl w:ilvl="8" w:tplc="5650A066" w:tentative="1">
      <w:start w:val="1"/>
      <w:numFmt w:val="bullet"/>
      <w:lvlText w:val=""/>
      <w:lvlJc w:val="left"/>
      <w:pPr>
        <w:tabs>
          <w:tab w:val="num" w:pos="6480"/>
        </w:tabs>
        <w:ind w:left="6480" w:hanging="360"/>
      </w:pPr>
      <w:rPr>
        <w:rFonts w:ascii="Symbol" w:hAnsi="Symbol" w:hint="default"/>
      </w:rPr>
    </w:lvl>
  </w:abstractNum>
  <w:abstractNum w:abstractNumId="3" w15:restartNumberingAfterBreak="0">
    <w:nsid w:val="18355113"/>
    <w:multiLevelType w:val="hybridMultilevel"/>
    <w:tmpl w:val="21701D2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 w15:restartNumberingAfterBreak="0">
    <w:nsid w:val="26A66F3E"/>
    <w:multiLevelType w:val="multilevel"/>
    <w:tmpl w:val="209A0748"/>
    <w:lvl w:ilvl="0">
      <w:start w:val="1"/>
      <w:numFmt w:val="decimal"/>
      <w:lvlText w:val="%1."/>
      <w:lvlJc w:val="left"/>
      <w:pPr>
        <w:ind w:left="1637" w:hanging="360"/>
      </w:pPr>
      <w:rPr>
        <w:rFonts w:ascii="Fira Sans" w:hAnsi="Fira Sans" w:hint="default"/>
        <w:b w:val="0"/>
        <w:sz w:val="19"/>
      </w:rPr>
    </w:lvl>
    <w:lvl w:ilvl="1">
      <w:start w:val="1"/>
      <w:numFmt w:val="bullet"/>
      <w:pStyle w:val="Tekstwypunktowania"/>
      <w:lvlText w:val=""/>
      <w:lvlJc w:val="left"/>
      <w:pPr>
        <w:ind w:left="1146" w:hanging="720"/>
      </w:pPr>
      <w:rPr>
        <w:rFonts w:ascii="Symbol" w:hAnsi="Symbol" w:hint="default"/>
        <w:sz w:val="19"/>
        <w:szCs w:val="19"/>
      </w:rPr>
    </w:lvl>
    <w:lvl w:ilvl="2">
      <w:start w:val="1"/>
      <w:numFmt w:val="decimal"/>
      <w:isLgl/>
      <w:lvlText w:val="%1.%2.%3."/>
      <w:lvlJc w:val="left"/>
      <w:pPr>
        <w:ind w:left="1146" w:hanging="720"/>
      </w:pPr>
    </w:lvl>
    <w:lvl w:ilvl="3">
      <w:start w:val="1"/>
      <w:numFmt w:val="decimal"/>
      <w:isLgl/>
      <w:lvlText w:val="%1.%2.%3.%4."/>
      <w:lvlJc w:val="left"/>
      <w:pPr>
        <w:ind w:left="1506" w:hanging="1080"/>
      </w:pPr>
    </w:lvl>
    <w:lvl w:ilvl="4">
      <w:start w:val="1"/>
      <w:numFmt w:val="decimal"/>
      <w:isLgl/>
      <w:lvlText w:val="%1.%2.%3.%4.%5."/>
      <w:lvlJc w:val="left"/>
      <w:pPr>
        <w:ind w:left="1506" w:hanging="1080"/>
      </w:pPr>
    </w:lvl>
    <w:lvl w:ilvl="5">
      <w:start w:val="1"/>
      <w:numFmt w:val="decimal"/>
      <w:isLgl/>
      <w:lvlText w:val="%1.%2.%3.%4.%5.%6."/>
      <w:lvlJc w:val="left"/>
      <w:pPr>
        <w:ind w:left="1866" w:hanging="1440"/>
      </w:pPr>
    </w:lvl>
    <w:lvl w:ilvl="6">
      <w:start w:val="1"/>
      <w:numFmt w:val="decimal"/>
      <w:isLgl/>
      <w:lvlText w:val="%1.%2.%3.%4.%5.%6.%7."/>
      <w:lvlJc w:val="left"/>
      <w:pPr>
        <w:ind w:left="1866" w:hanging="1440"/>
      </w:pPr>
    </w:lvl>
    <w:lvl w:ilvl="7">
      <w:start w:val="1"/>
      <w:numFmt w:val="decimal"/>
      <w:isLgl/>
      <w:lvlText w:val="%1.%2.%3.%4.%5.%6.%7.%8."/>
      <w:lvlJc w:val="left"/>
      <w:pPr>
        <w:ind w:left="2226" w:hanging="1800"/>
      </w:pPr>
    </w:lvl>
    <w:lvl w:ilvl="8">
      <w:start w:val="1"/>
      <w:numFmt w:val="decimal"/>
      <w:isLgl/>
      <w:lvlText w:val="%1.%2.%3.%4.%5.%6.%7.%8.%9."/>
      <w:lvlJc w:val="left"/>
      <w:pPr>
        <w:ind w:left="2226" w:hanging="1800"/>
      </w:pPr>
    </w:lvl>
  </w:abstractNum>
  <w:abstractNum w:abstractNumId="5" w15:restartNumberingAfterBreak="0">
    <w:nsid w:val="323A230B"/>
    <w:multiLevelType w:val="hybridMultilevel"/>
    <w:tmpl w:val="125A64C4"/>
    <w:lvl w:ilvl="0" w:tplc="340AEF3C">
      <w:start w:val="1"/>
      <w:numFmt w:val="bullet"/>
      <w:lvlText w:val=""/>
      <w:lvlPicBulletId w:val="0"/>
      <w:lvlJc w:val="left"/>
      <w:pPr>
        <w:tabs>
          <w:tab w:val="num" w:pos="720"/>
        </w:tabs>
        <w:ind w:left="720" w:hanging="360"/>
      </w:pPr>
      <w:rPr>
        <w:rFonts w:ascii="Symbol" w:hAnsi="Symbol" w:hint="default"/>
      </w:rPr>
    </w:lvl>
    <w:lvl w:ilvl="1" w:tplc="6C06B20C" w:tentative="1">
      <w:start w:val="1"/>
      <w:numFmt w:val="bullet"/>
      <w:lvlText w:val=""/>
      <w:lvlJc w:val="left"/>
      <w:pPr>
        <w:tabs>
          <w:tab w:val="num" w:pos="1440"/>
        </w:tabs>
        <w:ind w:left="1440" w:hanging="360"/>
      </w:pPr>
      <w:rPr>
        <w:rFonts w:ascii="Symbol" w:hAnsi="Symbol" w:hint="default"/>
      </w:rPr>
    </w:lvl>
    <w:lvl w:ilvl="2" w:tplc="242AE0D4" w:tentative="1">
      <w:start w:val="1"/>
      <w:numFmt w:val="bullet"/>
      <w:lvlText w:val=""/>
      <w:lvlJc w:val="left"/>
      <w:pPr>
        <w:tabs>
          <w:tab w:val="num" w:pos="2160"/>
        </w:tabs>
        <w:ind w:left="2160" w:hanging="360"/>
      </w:pPr>
      <w:rPr>
        <w:rFonts w:ascii="Symbol" w:hAnsi="Symbol" w:hint="default"/>
      </w:rPr>
    </w:lvl>
    <w:lvl w:ilvl="3" w:tplc="D514F69A" w:tentative="1">
      <w:start w:val="1"/>
      <w:numFmt w:val="bullet"/>
      <w:lvlText w:val=""/>
      <w:lvlJc w:val="left"/>
      <w:pPr>
        <w:tabs>
          <w:tab w:val="num" w:pos="2880"/>
        </w:tabs>
        <w:ind w:left="2880" w:hanging="360"/>
      </w:pPr>
      <w:rPr>
        <w:rFonts w:ascii="Symbol" w:hAnsi="Symbol" w:hint="default"/>
      </w:rPr>
    </w:lvl>
    <w:lvl w:ilvl="4" w:tplc="F968D82E" w:tentative="1">
      <w:start w:val="1"/>
      <w:numFmt w:val="bullet"/>
      <w:lvlText w:val=""/>
      <w:lvlJc w:val="left"/>
      <w:pPr>
        <w:tabs>
          <w:tab w:val="num" w:pos="3600"/>
        </w:tabs>
        <w:ind w:left="3600" w:hanging="360"/>
      </w:pPr>
      <w:rPr>
        <w:rFonts w:ascii="Symbol" w:hAnsi="Symbol" w:hint="default"/>
      </w:rPr>
    </w:lvl>
    <w:lvl w:ilvl="5" w:tplc="F80C7752" w:tentative="1">
      <w:start w:val="1"/>
      <w:numFmt w:val="bullet"/>
      <w:lvlText w:val=""/>
      <w:lvlJc w:val="left"/>
      <w:pPr>
        <w:tabs>
          <w:tab w:val="num" w:pos="4320"/>
        </w:tabs>
        <w:ind w:left="4320" w:hanging="360"/>
      </w:pPr>
      <w:rPr>
        <w:rFonts w:ascii="Symbol" w:hAnsi="Symbol" w:hint="default"/>
      </w:rPr>
    </w:lvl>
    <w:lvl w:ilvl="6" w:tplc="0D827006" w:tentative="1">
      <w:start w:val="1"/>
      <w:numFmt w:val="bullet"/>
      <w:lvlText w:val=""/>
      <w:lvlJc w:val="left"/>
      <w:pPr>
        <w:tabs>
          <w:tab w:val="num" w:pos="5040"/>
        </w:tabs>
        <w:ind w:left="5040" w:hanging="360"/>
      </w:pPr>
      <w:rPr>
        <w:rFonts w:ascii="Symbol" w:hAnsi="Symbol" w:hint="default"/>
      </w:rPr>
    </w:lvl>
    <w:lvl w:ilvl="7" w:tplc="1F7430E0" w:tentative="1">
      <w:start w:val="1"/>
      <w:numFmt w:val="bullet"/>
      <w:lvlText w:val=""/>
      <w:lvlJc w:val="left"/>
      <w:pPr>
        <w:tabs>
          <w:tab w:val="num" w:pos="5760"/>
        </w:tabs>
        <w:ind w:left="5760" w:hanging="360"/>
      </w:pPr>
      <w:rPr>
        <w:rFonts w:ascii="Symbol" w:hAnsi="Symbol" w:hint="default"/>
      </w:rPr>
    </w:lvl>
    <w:lvl w:ilvl="8" w:tplc="5D18BEB4" w:tentative="1">
      <w:start w:val="1"/>
      <w:numFmt w:val="bullet"/>
      <w:lvlText w:val=""/>
      <w:lvlJc w:val="left"/>
      <w:pPr>
        <w:tabs>
          <w:tab w:val="num" w:pos="6480"/>
        </w:tabs>
        <w:ind w:left="6480" w:hanging="360"/>
      </w:pPr>
      <w:rPr>
        <w:rFonts w:ascii="Symbol" w:hAnsi="Symbol" w:hint="default"/>
      </w:rPr>
    </w:lvl>
  </w:abstractNum>
  <w:abstractNum w:abstractNumId="6" w15:restartNumberingAfterBreak="0">
    <w:nsid w:val="3B6C5356"/>
    <w:multiLevelType w:val="multilevel"/>
    <w:tmpl w:val="C38C8C98"/>
    <w:lvl w:ilvl="0">
      <w:start w:val="104"/>
      <w:numFmt w:val="decimal"/>
      <w:lvlText w:val="%1."/>
      <w:lvlJc w:val="left"/>
      <w:pPr>
        <w:ind w:left="1637" w:hanging="360"/>
      </w:pPr>
      <w:rPr>
        <w:rFonts w:ascii="Fira Sans" w:hAnsi="Fira Sans" w:hint="default"/>
        <w:b w:val="0"/>
        <w:sz w:val="19"/>
      </w:rPr>
    </w:lvl>
    <w:lvl w:ilvl="1">
      <w:start w:val="1"/>
      <w:numFmt w:val="bullet"/>
      <w:lvlText w:val=""/>
      <w:lvlJc w:val="left"/>
      <w:pPr>
        <w:ind w:left="1146" w:hanging="720"/>
      </w:pPr>
      <w:rPr>
        <w:rFonts w:ascii="Symbol" w:hAnsi="Symbol" w:hint="default"/>
        <w:sz w:val="19"/>
        <w:szCs w:val="19"/>
      </w:rPr>
    </w:lvl>
    <w:lvl w:ilvl="2">
      <w:start w:val="1"/>
      <w:numFmt w:val="decimal"/>
      <w:isLgl/>
      <w:lvlText w:val="%1.%2.%3."/>
      <w:lvlJc w:val="left"/>
      <w:pPr>
        <w:ind w:left="1146" w:hanging="720"/>
      </w:pPr>
    </w:lvl>
    <w:lvl w:ilvl="3">
      <w:start w:val="1"/>
      <w:numFmt w:val="decimal"/>
      <w:isLgl/>
      <w:lvlText w:val="%1.%2.%3.%4."/>
      <w:lvlJc w:val="left"/>
      <w:pPr>
        <w:ind w:left="1506" w:hanging="1080"/>
      </w:pPr>
    </w:lvl>
    <w:lvl w:ilvl="4">
      <w:start w:val="1"/>
      <w:numFmt w:val="decimal"/>
      <w:isLgl/>
      <w:lvlText w:val="%1.%2.%3.%4.%5."/>
      <w:lvlJc w:val="left"/>
      <w:pPr>
        <w:ind w:left="1506" w:hanging="1080"/>
      </w:pPr>
    </w:lvl>
    <w:lvl w:ilvl="5">
      <w:start w:val="1"/>
      <w:numFmt w:val="decimal"/>
      <w:isLgl/>
      <w:lvlText w:val="%1.%2.%3.%4.%5.%6."/>
      <w:lvlJc w:val="left"/>
      <w:pPr>
        <w:ind w:left="1866" w:hanging="1440"/>
      </w:pPr>
    </w:lvl>
    <w:lvl w:ilvl="6">
      <w:start w:val="1"/>
      <w:numFmt w:val="decimal"/>
      <w:isLgl/>
      <w:lvlText w:val="%1.%2.%3.%4.%5.%6.%7."/>
      <w:lvlJc w:val="left"/>
      <w:pPr>
        <w:ind w:left="1866" w:hanging="1440"/>
      </w:pPr>
    </w:lvl>
    <w:lvl w:ilvl="7">
      <w:start w:val="1"/>
      <w:numFmt w:val="decimal"/>
      <w:isLgl/>
      <w:lvlText w:val="%1.%2.%3.%4.%5.%6.%7.%8."/>
      <w:lvlJc w:val="left"/>
      <w:pPr>
        <w:ind w:left="2226" w:hanging="1800"/>
      </w:pPr>
    </w:lvl>
    <w:lvl w:ilvl="8">
      <w:start w:val="1"/>
      <w:numFmt w:val="decimal"/>
      <w:isLgl/>
      <w:lvlText w:val="%1.%2.%3.%4.%5.%6.%7.%8.%9."/>
      <w:lvlJc w:val="left"/>
      <w:pPr>
        <w:ind w:left="2226" w:hanging="1800"/>
      </w:pPr>
    </w:lvl>
  </w:abstractNum>
  <w:abstractNum w:abstractNumId="7" w15:restartNumberingAfterBreak="0">
    <w:nsid w:val="3F1F5211"/>
    <w:multiLevelType w:val="hybridMultilevel"/>
    <w:tmpl w:val="9940AAB0"/>
    <w:lvl w:ilvl="0" w:tplc="6E948C80">
      <w:numFmt w:val="bullet"/>
      <w:lvlText w:val="-"/>
      <w:lvlJc w:val="left"/>
      <w:pPr>
        <w:ind w:left="720" w:hanging="360"/>
      </w:pPr>
      <w:rPr>
        <w:rFonts w:ascii="Fira Sans" w:eastAsiaTheme="minorHAnsi" w:hAnsi="Fira Sans" w:cstheme="minorBidi"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 w15:restartNumberingAfterBreak="0">
    <w:nsid w:val="58755914"/>
    <w:multiLevelType w:val="hybridMultilevel"/>
    <w:tmpl w:val="3F8EA44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 w15:restartNumberingAfterBreak="0">
    <w:nsid w:val="5C754CA4"/>
    <w:multiLevelType w:val="hybridMultilevel"/>
    <w:tmpl w:val="FD2AE70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69262AEB"/>
    <w:multiLevelType w:val="hybridMultilevel"/>
    <w:tmpl w:val="AF7A580A"/>
    <w:lvl w:ilvl="0" w:tplc="441696EE">
      <w:numFmt w:val="bullet"/>
      <w:lvlText w:val="-"/>
      <w:lvlJc w:val="left"/>
      <w:pPr>
        <w:ind w:left="720" w:hanging="360"/>
      </w:pPr>
      <w:rPr>
        <w:rFonts w:ascii="Fira Sans" w:eastAsiaTheme="minorHAnsi" w:hAnsi="Fira Sans" w:cstheme="minorBidi"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 w15:restartNumberingAfterBreak="0">
    <w:nsid w:val="70857FBB"/>
    <w:multiLevelType w:val="hybridMultilevel"/>
    <w:tmpl w:val="0092543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num w:numId="1">
    <w:abstractNumId w:val="5"/>
  </w:num>
  <w:num w:numId="2">
    <w:abstractNumId w:val="1"/>
  </w:num>
  <w:num w:numId="3">
    <w:abstractNumId w:val="2"/>
  </w:num>
  <w:num w:numId="4">
    <w:abstractNumId w:val="4"/>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6"/>
    <w:lvlOverride w:ilvl="0">
      <w:startOverride w:val="104"/>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0"/>
  </w:num>
  <w:num w:numId="7">
    <w:abstractNumId w:val="7"/>
  </w:num>
  <w:num w:numId="8">
    <w:abstractNumId w:val="10"/>
  </w:num>
  <w:num w:numId="9">
    <w:abstractNumId w:val="3"/>
  </w:num>
  <w:num w:numId="10">
    <w:abstractNumId w:val="9"/>
  </w:num>
  <w:num w:numId="11">
    <w:abstractNumId w:val="11"/>
  </w:num>
  <w:num w:numId="12">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70"/>
  <w:embedTrueTypeFonts/>
  <w:proofState w:spelling="clean"/>
  <w:defaultTabStop w:val="708"/>
  <w:autoHyphenation/>
  <w:hyphenationZone w:val="425"/>
  <w:drawingGridHorizontalSpacing w:val="57"/>
  <w:drawingGridVerticalSpacing w:val="57"/>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0D87"/>
    <w:rsid w:val="00001C5B"/>
    <w:rsid w:val="00003437"/>
    <w:rsid w:val="0000709F"/>
    <w:rsid w:val="000108B8"/>
    <w:rsid w:val="000152F5"/>
    <w:rsid w:val="0001704E"/>
    <w:rsid w:val="00024469"/>
    <w:rsid w:val="00034A95"/>
    <w:rsid w:val="0004582E"/>
    <w:rsid w:val="000470AA"/>
    <w:rsid w:val="00057CA1"/>
    <w:rsid w:val="000647A9"/>
    <w:rsid w:val="000662E2"/>
    <w:rsid w:val="00066883"/>
    <w:rsid w:val="00067BDD"/>
    <w:rsid w:val="00071B39"/>
    <w:rsid w:val="00074DD8"/>
    <w:rsid w:val="00075759"/>
    <w:rsid w:val="00075BD4"/>
    <w:rsid w:val="000806F7"/>
    <w:rsid w:val="00084AA4"/>
    <w:rsid w:val="000872B6"/>
    <w:rsid w:val="00097840"/>
    <w:rsid w:val="000A542D"/>
    <w:rsid w:val="000B0291"/>
    <w:rsid w:val="000B0727"/>
    <w:rsid w:val="000C135D"/>
    <w:rsid w:val="000D1D43"/>
    <w:rsid w:val="000D225C"/>
    <w:rsid w:val="000D2A5C"/>
    <w:rsid w:val="000D39F0"/>
    <w:rsid w:val="000E0918"/>
    <w:rsid w:val="000E79A9"/>
    <w:rsid w:val="001011C3"/>
    <w:rsid w:val="00102D05"/>
    <w:rsid w:val="00106DA3"/>
    <w:rsid w:val="00110214"/>
    <w:rsid w:val="00110D87"/>
    <w:rsid w:val="00111CF4"/>
    <w:rsid w:val="00112399"/>
    <w:rsid w:val="00112D59"/>
    <w:rsid w:val="00114138"/>
    <w:rsid w:val="00114440"/>
    <w:rsid w:val="00114DB9"/>
    <w:rsid w:val="00116087"/>
    <w:rsid w:val="00117711"/>
    <w:rsid w:val="00130296"/>
    <w:rsid w:val="00133E7B"/>
    <w:rsid w:val="00134145"/>
    <w:rsid w:val="00136736"/>
    <w:rsid w:val="00136740"/>
    <w:rsid w:val="00136D67"/>
    <w:rsid w:val="001423B6"/>
    <w:rsid w:val="001448A7"/>
    <w:rsid w:val="001454EA"/>
    <w:rsid w:val="00146621"/>
    <w:rsid w:val="0015087A"/>
    <w:rsid w:val="001611FF"/>
    <w:rsid w:val="001617E3"/>
    <w:rsid w:val="00162325"/>
    <w:rsid w:val="00163DB0"/>
    <w:rsid w:val="00172FC0"/>
    <w:rsid w:val="001841D6"/>
    <w:rsid w:val="001951DA"/>
    <w:rsid w:val="001A4FE5"/>
    <w:rsid w:val="001B053D"/>
    <w:rsid w:val="001C3269"/>
    <w:rsid w:val="001D19B6"/>
    <w:rsid w:val="001D1DB4"/>
    <w:rsid w:val="001D23F1"/>
    <w:rsid w:val="001D25F9"/>
    <w:rsid w:val="001D61ED"/>
    <w:rsid w:val="001D76F5"/>
    <w:rsid w:val="001E5B2D"/>
    <w:rsid w:val="001F668A"/>
    <w:rsid w:val="0020156C"/>
    <w:rsid w:val="00216634"/>
    <w:rsid w:val="00222538"/>
    <w:rsid w:val="00236FEC"/>
    <w:rsid w:val="00242536"/>
    <w:rsid w:val="00242D31"/>
    <w:rsid w:val="002441D9"/>
    <w:rsid w:val="00246C9F"/>
    <w:rsid w:val="00247DAB"/>
    <w:rsid w:val="00252A82"/>
    <w:rsid w:val="00253AB6"/>
    <w:rsid w:val="0025481E"/>
    <w:rsid w:val="00256AB7"/>
    <w:rsid w:val="002574F9"/>
    <w:rsid w:val="00262B61"/>
    <w:rsid w:val="00262CC6"/>
    <w:rsid w:val="00263E08"/>
    <w:rsid w:val="002762FD"/>
    <w:rsid w:val="00276811"/>
    <w:rsid w:val="00282699"/>
    <w:rsid w:val="00287167"/>
    <w:rsid w:val="002926DF"/>
    <w:rsid w:val="00295C0F"/>
    <w:rsid w:val="00296697"/>
    <w:rsid w:val="002A2083"/>
    <w:rsid w:val="002A64B5"/>
    <w:rsid w:val="002B0472"/>
    <w:rsid w:val="002B6B12"/>
    <w:rsid w:val="002C21F0"/>
    <w:rsid w:val="002D01DF"/>
    <w:rsid w:val="002D1204"/>
    <w:rsid w:val="002D1637"/>
    <w:rsid w:val="002D77A5"/>
    <w:rsid w:val="002E3EB3"/>
    <w:rsid w:val="002E6140"/>
    <w:rsid w:val="002E6985"/>
    <w:rsid w:val="002E71B6"/>
    <w:rsid w:val="002F35F6"/>
    <w:rsid w:val="002F77C8"/>
    <w:rsid w:val="002F7CBF"/>
    <w:rsid w:val="003005EB"/>
    <w:rsid w:val="00304F22"/>
    <w:rsid w:val="00306C7C"/>
    <w:rsid w:val="00313F5C"/>
    <w:rsid w:val="00314F86"/>
    <w:rsid w:val="00315200"/>
    <w:rsid w:val="00317F4D"/>
    <w:rsid w:val="003206BC"/>
    <w:rsid w:val="00322EDD"/>
    <w:rsid w:val="003309FA"/>
    <w:rsid w:val="00331135"/>
    <w:rsid w:val="00332320"/>
    <w:rsid w:val="003363DC"/>
    <w:rsid w:val="00340F5D"/>
    <w:rsid w:val="00342241"/>
    <w:rsid w:val="00347D72"/>
    <w:rsid w:val="00352A7E"/>
    <w:rsid w:val="0035368F"/>
    <w:rsid w:val="00353F45"/>
    <w:rsid w:val="00357611"/>
    <w:rsid w:val="0036432A"/>
    <w:rsid w:val="00364AF9"/>
    <w:rsid w:val="00367237"/>
    <w:rsid w:val="0037077F"/>
    <w:rsid w:val="00372411"/>
    <w:rsid w:val="00373882"/>
    <w:rsid w:val="003843DB"/>
    <w:rsid w:val="003850EA"/>
    <w:rsid w:val="00393761"/>
    <w:rsid w:val="003937A5"/>
    <w:rsid w:val="00393ED5"/>
    <w:rsid w:val="00394E26"/>
    <w:rsid w:val="00396691"/>
    <w:rsid w:val="00397D18"/>
    <w:rsid w:val="003A1B36"/>
    <w:rsid w:val="003A2F6E"/>
    <w:rsid w:val="003B00D7"/>
    <w:rsid w:val="003B1454"/>
    <w:rsid w:val="003B18B6"/>
    <w:rsid w:val="003C161B"/>
    <w:rsid w:val="003C59E0"/>
    <w:rsid w:val="003C6C8D"/>
    <w:rsid w:val="003D2656"/>
    <w:rsid w:val="003D4F95"/>
    <w:rsid w:val="003D5F42"/>
    <w:rsid w:val="003D60A9"/>
    <w:rsid w:val="003E15B4"/>
    <w:rsid w:val="003E370A"/>
    <w:rsid w:val="003E4367"/>
    <w:rsid w:val="003F0BD9"/>
    <w:rsid w:val="003F4A91"/>
    <w:rsid w:val="003F4C97"/>
    <w:rsid w:val="003F534C"/>
    <w:rsid w:val="003F666D"/>
    <w:rsid w:val="003F7FE6"/>
    <w:rsid w:val="00400193"/>
    <w:rsid w:val="00416EAF"/>
    <w:rsid w:val="004212E7"/>
    <w:rsid w:val="00423C88"/>
    <w:rsid w:val="0042446D"/>
    <w:rsid w:val="00427BF8"/>
    <w:rsid w:val="00431C02"/>
    <w:rsid w:val="00433191"/>
    <w:rsid w:val="004341C3"/>
    <w:rsid w:val="00434BB9"/>
    <w:rsid w:val="00437395"/>
    <w:rsid w:val="00441714"/>
    <w:rsid w:val="00442C8E"/>
    <w:rsid w:val="00445047"/>
    <w:rsid w:val="00446749"/>
    <w:rsid w:val="004538EA"/>
    <w:rsid w:val="00453EB7"/>
    <w:rsid w:val="00460388"/>
    <w:rsid w:val="00463E39"/>
    <w:rsid w:val="004657FC"/>
    <w:rsid w:val="004733F6"/>
    <w:rsid w:val="004740EA"/>
    <w:rsid w:val="004741A5"/>
    <w:rsid w:val="00474E69"/>
    <w:rsid w:val="00483E9F"/>
    <w:rsid w:val="00485A2C"/>
    <w:rsid w:val="00487DE4"/>
    <w:rsid w:val="00491A4B"/>
    <w:rsid w:val="004923F0"/>
    <w:rsid w:val="0049621B"/>
    <w:rsid w:val="00497206"/>
    <w:rsid w:val="004A1D19"/>
    <w:rsid w:val="004B329C"/>
    <w:rsid w:val="004B4292"/>
    <w:rsid w:val="004C1895"/>
    <w:rsid w:val="004C67E9"/>
    <w:rsid w:val="004C6D40"/>
    <w:rsid w:val="004E6AA8"/>
    <w:rsid w:val="004F0C3C"/>
    <w:rsid w:val="004F2280"/>
    <w:rsid w:val="004F23BB"/>
    <w:rsid w:val="004F63FC"/>
    <w:rsid w:val="00505A92"/>
    <w:rsid w:val="005070B4"/>
    <w:rsid w:val="00514CF4"/>
    <w:rsid w:val="005203F1"/>
    <w:rsid w:val="00521BC3"/>
    <w:rsid w:val="00524A5F"/>
    <w:rsid w:val="0053136A"/>
    <w:rsid w:val="00531873"/>
    <w:rsid w:val="005319FC"/>
    <w:rsid w:val="00533632"/>
    <w:rsid w:val="00534013"/>
    <w:rsid w:val="00540C5C"/>
    <w:rsid w:val="0054132E"/>
    <w:rsid w:val="00541E6E"/>
    <w:rsid w:val="0054251F"/>
    <w:rsid w:val="00543F1B"/>
    <w:rsid w:val="00544704"/>
    <w:rsid w:val="00547619"/>
    <w:rsid w:val="00550EC0"/>
    <w:rsid w:val="005520D8"/>
    <w:rsid w:val="00553507"/>
    <w:rsid w:val="00555CFB"/>
    <w:rsid w:val="00556ADB"/>
    <w:rsid w:val="00556CF1"/>
    <w:rsid w:val="00561392"/>
    <w:rsid w:val="00561AF4"/>
    <w:rsid w:val="00564483"/>
    <w:rsid w:val="00565F7B"/>
    <w:rsid w:val="00571360"/>
    <w:rsid w:val="005762A7"/>
    <w:rsid w:val="00587CEE"/>
    <w:rsid w:val="005916D7"/>
    <w:rsid w:val="0059427F"/>
    <w:rsid w:val="00594374"/>
    <w:rsid w:val="005A698C"/>
    <w:rsid w:val="005A6A92"/>
    <w:rsid w:val="005A76E5"/>
    <w:rsid w:val="005C0CAC"/>
    <w:rsid w:val="005C3A22"/>
    <w:rsid w:val="005C645E"/>
    <w:rsid w:val="005D062E"/>
    <w:rsid w:val="005D1BB2"/>
    <w:rsid w:val="005D2F6B"/>
    <w:rsid w:val="005D334E"/>
    <w:rsid w:val="005D4782"/>
    <w:rsid w:val="005E0799"/>
    <w:rsid w:val="005E10F9"/>
    <w:rsid w:val="005E1200"/>
    <w:rsid w:val="005F45EE"/>
    <w:rsid w:val="005F5A80"/>
    <w:rsid w:val="005F7611"/>
    <w:rsid w:val="006044FF"/>
    <w:rsid w:val="00607CC5"/>
    <w:rsid w:val="0061179B"/>
    <w:rsid w:val="006125F9"/>
    <w:rsid w:val="00631CE6"/>
    <w:rsid w:val="00633014"/>
    <w:rsid w:val="0063437B"/>
    <w:rsid w:val="0063533C"/>
    <w:rsid w:val="0063660D"/>
    <w:rsid w:val="00636AF2"/>
    <w:rsid w:val="0064017E"/>
    <w:rsid w:val="00654BB6"/>
    <w:rsid w:val="006673CA"/>
    <w:rsid w:val="00670EF6"/>
    <w:rsid w:val="00673C26"/>
    <w:rsid w:val="00674DE5"/>
    <w:rsid w:val="00677ACA"/>
    <w:rsid w:val="00680A71"/>
    <w:rsid w:val="006812AF"/>
    <w:rsid w:val="0068327D"/>
    <w:rsid w:val="00686F6B"/>
    <w:rsid w:val="00691534"/>
    <w:rsid w:val="00693880"/>
    <w:rsid w:val="00694AF0"/>
    <w:rsid w:val="006A289A"/>
    <w:rsid w:val="006A4686"/>
    <w:rsid w:val="006A7D77"/>
    <w:rsid w:val="006B0E9E"/>
    <w:rsid w:val="006B10E6"/>
    <w:rsid w:val="006B486D"/>
    <w:rsid w:val="006B5AE4"/>
    <w:rsid w:val="006B6669"/>
    <w:rsid w:val="006C2DE8"/>
    <w:rsid w:val="006D1507"/>
    <w:rsid w:val="006D1608"/>
    <w:rsid w:val="006D4054"/>
    <w:rsid w:val="006D7409"/>
    <w:rsid w:val="006E02EC"/>
    <w:rsid w:val="006E3C4F"/>
    <w:rsid w:val="006E6F41"/>
    <w:rsid w:val="006E73E6"/>
    <w:rsid w:val="006F2B3D"/>
    <w:rsid w:val="006F499D"/>
    <w:rsid w:val="006F4DF4"/>
    <w:rsid w:val="006F639A"/>
    <w:rsid w:val="006F67D7"/>
    <w:rsid w:val="00701011"/>
    <w:rsid w:val="00702906"/>
    <w:rsid w:val="00706D67"/>
    <w:rsid w:val="00710E54"/>
    <w:rsid w:val="007211B1"/>
    <w:rsid w:val="007277DA"/>
    <w:rsid w:val="007317FF"/>
    <w:rsid w:val="00731D27"/>
    <w:rsid w:val="007357EB"/>
    <w:rsid w:val="00740D36"/>
    <w:rsid w:val="00746187"/>
    <w:rsid w:val="00753CE5"/>
    <w:rsid w:val="00756553"/>
    <w:rsid w:val="007576D2"/>
    <w:rsid w:val="0076254F"/>
    <w:rsid w:val="00767240"/>
    <w:rsid w:val="007707CE"/>
    <w:rsid w:val="007715E7"/>
    <w:rsid w:val="00771AB0"/>
    <w:rsid w:val="007801F5"/>
    <w:rsid w:val="00783CA4"/>
    <w:rsid w:val="007842FB"/>
    <w:rsid w:val="00786124"/>
    <w:rsid w:val="00786B21"/>
    <w:rsid w:val="0079514B"/>
    <w:rsid w:val="00795252"/>
    <w:rsid w:val="00797470"/>
    <w:rsid w:val="007A2DC1"/>
    <w:rsid w:val="007B505A"/>
    <w:rsid w:val="007B6A9F"/>
    <w:rsid w:val="007B6CC8"/>
    <w:rsid w:val="007B6FD8"/>
    <w:rsid w:val="007D0869"/>
    <w:rsid w:val="007D0BA6"/>
    <w:rsid w:val="007D14C4"/>
    <w:rsid w:val="007D3319"/>
    <w:rsid w:val="007D335D"/>
    <w:rsid w:val="007D605C"/>
    <w:rsid w:val="007E3314"/>
    <w:rsid w:val="007E3514"/>
    <w:rsid w:val="007E4B03"/>
    <w:rsid w:val="007E656E"/>
    <w:rsid w:val="007F324B"/>
    <w:rsid w:val="00804370"/>
    <w:rsid w:val="00804F00"/>
    <w:rsid w:val="0080553C"/>
    <w:rsid w:val="00805B46"/>
    <w:rsid w:val="00805DB4"/>
    <w:rsid w:val="0082124A"/>
    <w:rsid w:val="0082224B"/>
    <w:rsid w:val="00823593"/>
    <w:rsid w:val="00825DC2"/>
    <w:rsid w:val="00832A70"/>
    <w:rsid w:val="00834AD3"/>
    <w:rsid w:val="00840962"/>
    <w:rsid w:val="008427DB"/>
    <w:rsid w:val="00843795"/>
    <w:rsid w:val="00847F0F"/>
    <w:rsid w:val="00852448"/>
    <w:rsid w:val="008573D4"/>
    <w:rsid w:val="00866142"/>
    <w:rsid w:val="008762E8"/>
    <w:rsid w:val="00877F6C"/>
    <w:rsid w:val="0088258A"/>
    <w:rsid w:val="00886332"/>
    <w:rsid w:val="008920C0"/>
    <w:rsid w:val="008925F0"/>
    <w:rsid w:val="008938CA"/>
    <w:rsid w:val="0089448A"/>
    <w:rsid w:val="00897877"/>
    <w:rsid w:val="008A26D9"/>
    <w:rsid w:val="008A75BE"/>
    <w:rsid w:val="008A7B5B"/>
    <w:rsid w:val="008B12D2"/>
    <w:rsid w:val="008C0C29"/>
    <w:rsid w:val="008D02DA"/>
    <w:rsid w:val="008D37D7"/>
    <w:rsid w:val="008D6964"/>
    <w:rsid w:val="008D76BC"/>
    <w:rsid w:val="008E7DBA"/>
    <w:rsid w:val="008F0829"/>
    <w:rsid w:val="008F3638"/>
    <w:rsid w:val="008F4441"/>
    <w:rsid w:val="008F4EB5"/>
    <w:rsid w:val="008F6B20"/>
    <w:rsid w:val="008F6F31"/>
    <w:rsid w:val="008F74DF"/>
    <w:rsid w:val="00902274"/>
    <w:rsid w:val="009053F0"/>
    <w:rsid w:val="009127BA"/>
    <w:rsid w:val="0091313C"/>
    <w:rsid w:val="00916575"/>
    <w:rsid w:val="00920AAE"/>
    <w:rsid w:val="009227A6"/>
    <w:rsid w:val="00931150"/>
    <w:rsid w:val="00933EC1"/>
    <w:rsid w:val="00934E33"/>
    <w:rsid w:val="0094185E"/>
    <w:rsid w:val="009446AD"/>
    <w:rsid w:val="00947E4D"/>
    <w:rsid w:val="00952533"/>
    <w:rsid w:val="009530DB"/>
    <w:rsid w:val="00953676"/>
    <w:rsid w:val="00956719"/>
    <w:rsid w:val="00956F30"/>
    <w:rsid w:val="00961581"/>
    <w:rsid w:val="00961E69"/>
    <w:rsid w:val="009664F7"/>
    <w:rsid w:val="00966C9A"/>
    <w:rsid w:val="00967527"/>
    <w:rsid w:val="009705EE"/>
    <w:rsid w:val="009732D5"/>
    <w:rsid w:val="0097575D"/>
    <w:rsid w:val="00977927"/>
    <w:rsid w:val="0098135C"/>
    <w:rsid w:val="0098156A"/>
    <w:rsid w:val="0098674D"/>
    <w:rsid w:val="00991BAC"/>
    <w:rsid w:val="00992E89"/>
    <w:rsid w:val="009A5B11"/>
    <w:rsid w:val="009A641B"/>
    <w:rsid w:val="009A6EA0"/>
    <w:rsid w:val="009B2A4A"/>
    <w:rsid w:val="009B6557"/>
    <w:rsid w:val="009C0656"/>
    <w:rsid w:val="009C1335"/>
    <w:rsid w:val="009C1AB2"/>
    <w:rsid w:val="009C7251"/>
    <w:rsid w:val="009D0892"/>
    <w:rsid w:val="009E2E91"/>
    <w:rsid w:val="009E44F6"/>
    <w:rsid w:val="009F78C5"/>
    <w:rsid w:val="00A01B40"/>
    <w:rsid w:val="00A139F5"/>
    <w:rsid w:val="00A14DEA"/>
    <w:rsid w:val="00A32E16"/>
    <w:rsid w:val="00A365F4"/>
    <w:rsid w:val="00A460CD"/>
    <w:rsid w:val="00A47603"/>
    <w:rsid w:val="00A47D80"/>
    <w:rsid w:val="00A53132"/>
    <w:rsid w:val="00A563F2"/>
    <w:rsid w:val="00A566E8"/>
    <w:rsid w:val="00A61BBA"/>
    <w:rsid w:val="00A62C51"/>
    <w:rsid w:val="00A643F3"/>
    <w:rsid w:val="00A66347"/>
    <w:rsid w:val="00A66917"/>
    <w:rsid w:val="00A810F9"/>
    <w:rsid w:val="00A82D31"/>
    <w:rsid w:val="00A85E7E"/>
    <w:rsid w:val="00A86ECC"/>
    <w:rsid w:val="00A86FCC"/>
    <w:rsid w:val="00A90A6D"/>
    <w:rsid w:val="00A92B87"/>
    <w:rsid w:val="00A94EC7"/>
    <w:rsid w:val="00A971E5"/>
    <w:rsid w:val="00AA2241"/>
    <w:rsid w:val="00AA3F93"/>
    <w:rsid w:val="00AA6552"/>
    <w:rsid w:val="00AA710D"/>
    <w:rsid w:val="00AB1892"/>
    <w:rsid w:val="00AB1F20"/>
    <w:rsid w:val="00AB64F3"/>
    <w:rsid w:val="00AB6D25"/>
    <w:rsid w:val="00AD0E56"/>
    <w:rsid w:val="00AD42A2"/>
    <w:rsid w:val="00AE229B"/>
    <w:rsid w:val="00AE2D4B"/>
    <w:rsid w:val="00AE41F2"/>
    <w:rsid w:val="00AE4F99"/>
    <w:rsid w:val="00B11B69"/>
    <w:rsid w:val="00B12170"/>
    <w:rsid w:val="00B14510"/>
    <w:rsid w:val="00B14952"/>
    <w:rsid w:val="00B16871"/>
    <w:rsid w:val="00B25B45"/>
    <w:rsid w:val="00B31B09"/>
    <w:rsid w:val="00B31E5A"/>
    <w:rsid w:val="00B440DC"/>
    <w:rsid w:val="00B47359"/>
    <w:rsid w:val="00B56BC8"/>
    <w:rsid w:val="00B653AB"/>
    <w:rsid w:val="00B65F9E"/>
    <w:rsid w:val="00B66B19"/>
    <w:rsid w:val="00B7386E"/>
    <w:rsid w:val="00B84C43"/>
    <w:rsid w:val="00B914E9"/>
    <w:rsid w:val="00B956EE"/>
    <w:rsid w:val="00B9682E"/>
    <w:rsid w:val="00BA20D2"/>
    <w:rsid w:val="00BA2BA1"/>
    <w:rsid w:val="00BA3447"/>
    <w:rsid w:val="00BA3562"/>
    <w:rsid w:val="00BA414C"/>
    <w:rsid w:val="00BB12F9"/>
    <w:rsid w:val="00BB4F09"/>
    <w:rsid w:val="00BB54B5"/>
    <w:rsid w:val="00BD2CFF"/>
    <w:rsid w:val="00BD4403"/>
    <w:rsid w:val="00BD4E33"/>
    <w:rsid w:val="00BE5188"/>
    <w:rsid w:val="00BF146A"/>
    <w:rsid w:val="00BF4E29"/>
    <w:rsid w:val="00C030DE"/>
    <w:rsid w:val="00C051A8"/>
    <w:rsid w:val="00C10B56"/>
    <w:rsid w:val="00C22105"/>
    <w:rsid w:val="00C244B6"/>
    <w:rsid w:val="00C27BF1"/>
    <w:rsid w:val="00C310E6"/>
    <w:rsid w:val="00C3702F"/>
    <w:rsid w:val="00C4500A"/>
    <w:rsid w:val="00C62238"/>
    <w:rsid w:val="00C64A37"/>
    <w:rsid w:val="00C7158E"/>
    <w:rsid w:val="00C7250B"/>
    <w:rsid w:val="00C7253E"/>
    <w:rsid w:val="00C7346B"/>
    <w:rsid w:val="00C77C0E"/>
    <w:rsid w:val="00C834B9"/>
    <w:rsid w:val="00C91687"/>
    <w:rsid w:val="00C924A8"/>
    <w:rsid w:val="00C945FE"/>
    <w:rsid w:val="00C96FAA"/>
    <w:rsid w:val="00C97A04"/>
    <w:rsid w:val="00CA107B"/>
    <w:rsid w:val="00CA2619"/>
    <w:rsid w:val="00CA3707"/>
    <w:rsid w:val="00CA484D"/>
    <w:rsid w:val="00CA4FB6"/>
    <w:rsid w:val="00CB0BC5"/>
    <w:rsid w:val="00CB1DF4"/>
    <w:rsid w:val="00CB2F90"/>
    <w:rsid w:val="00CB6AD4"/>
    <w:rsid w:val="00CC1953"/>
    <w:rsid w:val="00CC5783"/>
    <w:rsid w:val="00CC5B7E"/>
    <w:rsid w:val="00CC739E"/>
    <w:rsid w:val="00CD1EBB"/>
    <w:rsid w:val="00CD28CF"/>
    <w:rsid w:val="00CD58B7"/>
    <w:rsid w:val="00CD7967"/>
    <w:rsid w:val="00CE2F74"/>
    <w:rsid w:val="00CE6A09"/>
    <w:rsid w:val="00CF18EE"/>
    <w:rsid w:val="00CF30BD"/>
    <w:rsid w:val="00CF4099"/>
    <w:rsid w:val="00CF52D4"/>
    <w:rsid w:val="00CF7923"/>
    <w:rsid w:val="00D00796"/>
    <w:rsid w:val="00D0482E"/>
    <w:rsid w:val="00D14456"/>
    <w:rsid w:val="00D22C06"/>
    <w:rsid w:val="00D261A2"/>
    <w:rsid w:val="00D33A7D"/>
    <w:rsid w:val="00D51953"/>
    <w:rsid w:val="00D616D2"/>
    <w:rsid w:val="00D63B5F"/>
    <w:rsid w:val="00D70EF7"/>
    <w:rsid w:val="00D823E9"/>
    <w:rsid w:val="00D836B3"/>
    <w:rsid w:val="00D8397C"/>
    <w:rsid w:val="00D91849"/>
    <w:rsid w:val="00D94EED"/>
    <w:rsid w:val="00D950C1"/>
    <w:rsid w:val="00D96026"/>
    <w:rsid w:val="00D972F6"/>
    <w:rsid w:val="00DA20C8"/>
    <w:rsid w:val="00DA331D"/>
    <w:rsid w:val="00DA38A2"/>
    <w:rsid w:val="00DA4C0B"/>
    <w:rsid w:val="00DA7C1C"/>
    <w:rsid w:val="00DB147A"/>
    <w:rsid w:val="00DB1B7A"/>
    <w:rsid w:val="00DB706E"/>
    <w:rsid w:val="00DB74C8"/>
    <w:rsid w:val="00DC4052"/>
    <w:rsid w:val="00DC6708"/>
    <w:rsid w:val="00DD011A"/>
    <w:rsid w:val="00DE0C0C"/>
    <w:rsid w:val="00DE2400"/>
    <w:rsid w:val="00DE58F1"/>
    <w:rsid w:val="00DE6B58"/>
    <w:rsid w:val="00DF0682"/>
    <w:rsid w:val="00DF5E32"/>
    <w:rsid w:val="00E01436"/>
    <w:rsid w:val="00E03E79"/>
    <w:rsid w:val="00E045BD"/>
    <w:rsid w:val="00E04D6C"/>
    <w:rsid w:val="00E17B77"/>
    <w:rsid w:val="00E231AB"/>
    <w:rsid w:val="00E23337"/>
    <w:rsid w:val="00E259EA"/>
    <w:rsid w:val="00E25D33"/>
    <w:rsid w:val="00E26A94"/>
    <w:rsid w:val="00E2752C"/>
    <w:rsid w:val="00E32061"/>
    <w:rsid w:val="00E33F48"/>
    <w:rsid w:val="00E42FF9"/>
    <w:rsid w:val="00E44790"/>
    <w:rsid w:val="00E4714C"/>
    <w:rsid w:val="00E5178D"/>
    <w:rsid w:val="00E51AEB"/>
    <w:rsid w:val="00E522A7"/>
    <w:rsid w:val="00E5349E"/>
    <w:rsid w:val="00E54452"/>
    <w:rsid w:val="00E56CCB"/>
    <w:rsid w:val="00E63B0C"/>
    <w:rsid w:val="00E664C5"/>
    <w:rsid w:val="00E671A2"/>
    <w:rsid w:val="00E70FDD"/>
    <w:rsid w:val="00E712D6"/>
    <w:rsid w:val="00E718F4"/>
    <w:rsid w:val="00E75B47"/>
    <w:rsid w:val="00E76D26"/>
    <w:rsid w:val="00E76EE5"/>
    <w:rsid w:val="00E77D2D"/>
    <w:rsid w:val="00E802B7"/>
    <w:rsid w:val="00E81BEA"/>
    <w:rsid w:val="00E8628E"/>
    <w:rsid w:val="00E90CFB"/>
    <w:rsid w:val="00E95036"/>
    <w:rsid w:val="00E95B8E"/>
    <w:rsid w:val="00EB1390"/>
    <w:rsid w:val="00EB2C71"/>
    <w:rsid w:val="00EB3333"/>
    <w:rsid w:val="00EB4340"/>
    <w:rsid w:val="00EB556D"/>
    <w:rsid w:val="00EB5A7D"/>
    <w:rsid w:val="00EC14E8"/>
    <w:rsid w:val="00EC3213"/>
    <w:rsid w:val="00EC7D00"/>
    <w:rsid w:val="00ED34AA"/>
    <w:rsid w:val="00ED51A1"/>
    <w:rsid w:val="00ED55C0"/>
    <w:rsid w:val="00ED682B"/>
    <w:rsid w:val="00EE41D5"/>
    <w:rsid w:val="00F0166F"/>
    <w:rsid w:val="00F037A4"/>
    <w:rsid w:val="00F03D62"/>
    <w:rsid w:val="00F03FBD"/>
    <w:rsid w:val="00F049AB"/>
    <w:rsid w:val="00F142DB"/>
    <w:rsid w:val="00F16CC0"/>
    <w:rsid w:val="00F23CFA"/>
    <w:rsid w:val="00F262EC"/>
    <w:rsid w:val="00F27C8F"/>
    <w:rsid w:val="00F31ADA"/>
    <w:rsid w:val="00F32749"/>
    <w:rsid w:val="00F33CF9"/>
    <w:rsid w:val="00F37172"/>
    <w:rsid w:val="00F37727"/>
    <w:rsid w:val="00F4477E"/>
    <w:rsid w:val="00F46269"/>
    <w:rsid w:val="00F546D4"/>
    <w:rsid w:val="00F576AF"/>
    <w:rsid w:val="00F60BA8"/>
    <w:rsid w:val="00F6149D"/>
    <w:rsid w:val="00F65A5A"/>
    <w:rsid w:val="00F66F83"/>
    <w:rsid w:val="00F67D8F"/>
    <w:rsid w:val="00F72079"/>
    <w:rsid w:val="00F802BE"/>
    <w:rsid w:val="00F80E93"/>
    <w:rsid w:val="00F86024"/>
    <w:rsid w:val="00F8611A"/>
    <w:rsid w:val="00F8798B"/>
    <w:rsid w:val="00FA0FCF"/>
    <w:rsid w:val="00FA3E6A"/>
    <w:rsid w:val="00FA5128"/>
    <w:rsid w:val="00FA6ED7"/>
    <w:rsid w:val="00FB42D4"/>
    <w:rsid w:val="00FB5906"/>
    <w:rsid w:val="00FB7150"/>
    <w:rsid w:val="00FB762F"/>
    <w:rsid w:val="00FC2AED"/>
    <w:rsid w:val="00FD08AE"/>
    <w:rsid w:val="00FD30FF"/>
    <w:rsid w:val="00FD5EA7"/>
    <w:rsid w:val="00FE36CF"/>
    <w:rsid w:val="00FE48B0"/>
    <w:rsid w:val="00FF0246"/>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27E5C18"/>
  <w15:chartTrackingRefBased/>
  <w15:docId w15:val="{BA319C5C-4246-4CA2-8F13-915E23E607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pl-PL"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ny">
    <w:name w:val="Normal"/>
    <w:aliases w:val="Tekst informacji"/>
    <w:qFormat/>
    <w:rsid w:val="00561392"/>
    <w:pPr>
      <w:spacing w:before="120" w:after="120" w:line="288" w:lineRule="auto"/>
    </w:pPr>
    <w:rPr>
      <w:rFonts w:ascii="Fira Sans" w:hAnsi="Fira Sans"/>
      <w:sz w:val="19"/>
    </w:rPr>
  </w:style>
  <w:style w:type="paragraph" w:styleId="Nagwek1">
    <w:name w:val="heading 1"/>
    <w:aliases w:val="tytuł podrozdziału"/>
    <w:basedOn w:val="Normalny"/>
    <w:next w:val="Normalny"/>
    <w:link w:val="Nagwek1Znak"/>
    <w:qFormat/>
    <w:rsid w:val="00561392"/>
    <w:pPr>
      <w:keepNext/>
      <w:spacing w:before="360" w:line="240" w:lineRule="auto"/>
      <w:outlineLvl w:val="0"/>
    </w:pPr>
    <w:rPr>
      <w:rFonts w:ascii="Fira Sans SemiBold" w:eastAsia="Times New Roman" w:hAnsi="Fira Sans SemiBold" w:cs="Times New Roman"/>
      <w:bCs/>
      <w:color w:val="001D77"/>
      <w:szCs w:val="24"/>
      <w:lang w:eastAsia="pl-PL"/>
    </w:rPr>
  </w:style>
  <w:style w:type="paragraph" w:styleId="Nagwek2">
    <w:name w:val="heading 2"/>
    <w:basedOn w:val="Normalny"/>
    <w:next w:val="Normalny"/>
    <w:link w:val="Nagwek2Znak"/>
    <w:uiPriority w:val="9"/>
    <w:unhideWhenUsed/>
    <w:rsid w:val="007A2DC1"/>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Nagwek3">
    <w:name w:val="heading 3"/>
    <w:basedOn w:val="Normalny"/>
    <w:next w:val="Normalny"/>
    <w:link w:val="Nagwek3Znak"/>
    <w:uiPriority w:val="9"/>
    <w:unhideWhenUsed/>
    <w:rsid w:val="007A2DC1"/>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Nagwek4">
    <w:name w:val="heading 4"/>
    <w:basedOn w:val="Normalny"/>
    <w:next w:val="Normalny"/>
    <w:link w:val="Nagwek4Znak"/>
    <w:uiPriority w:val="9"/>
    <w:semiHidden/>
    <w:unhideWhenUsed/>
    <w:rsid w:val="00437395"/>
    <w:pPr>
      <w:keepNext/>
      <w:keepLines/>
      <w:spacing w:before="40" w:after="0"/>
      <w:outlineLvl w:val="3"/>
    </w:pPr>
    <w:rPr>
      <w:rFonts w:asciiTheme="majorHAnsi" w:eastAsiaTheme="majorEastAsia" w:hAnsiTheme="majorHAnsi" w:cstheme="majorBidi"/>
      <w:i/>
      <w:iCs/>
      <w:color w:val="2E74B5" w:themeColor="accent1" w:themeShade="BF"/>
    </w:rPr>
  </w:style>
  <w:style w:type="paragraph" w:styleId="Nagwek5">
    <w:name w:val="heading 5"/>
    <w:basedOn w:val="Normalny"/>
    <w:next w:val="Normalny"/>
    <w:link w:val="Nagwek5Znak"/>
    <w:uiPriority w:val="9"/>
    <w:semiHidden/>
    <w:unhideWhenUsed/>
    <w:qFormat/>
    <w:rsid w:val="007A2DC1"/>
    <w:pPr>
      <w:keepNext/>
      <w:keepLines/>
      <w:spacing w:before="40" w:after="0"/>
      <w:outlineLvl w:val="4"/>
    </w:pPr>
    <w:rPr>
      <w:rFonts w:asciiTheme="majorHAnsi" w:eastAsiaTheme="majorEastAsia" w:hAnsiTheme="majorHAnsi" w:cstheme="majorBidi"/>
      <w:color w:val="2E74B5" w:themeColor="accent1" w:themeShade="BF"/>
    </w:rPr>
  </w:style>
  <w:style w:type="paragraph" w:styleId="Nagwek8">
    <w:name w:val="heading 8"/>
    <w:basedOn w:val="Normalny"/>
    <w:next w:val="Normalny"/>
    <w:link w:val="Nagwek8Znak"/>
    <w:uiPriority w:val="9"/>
    <w:unhideWhenUsed/>
    <w:qFormat/>
    <w:rsid w:val="007A2DC1"/>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Nagwek9">
    <w:name w:val="heading 9"/>
    <w:basedOn w:val="Normalny"/>
    <w:next w:val="Normalny"/>
    <w:link w:val="Nagwek9Znak"/>
    <w:uiPriority w:val="9"/>
    <w:semiHidden/>
    <w:unhideWhenUsed/>
    <w:qFormat/>
    <w:rsid w:val="007A2DC1"/>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tytuł podrozdziału Znak"/>
    <w:basedOn w:val="Domylnaczcionkaakapitu"/>
    <w:link w:val="Nagwek1"/>
    <w:rsid w:val="00561392"/>
    <w:rPr>
      <w:rFonts w:ascii="Fira Sans SemiBold" w:eastAsia="Times New Roman" w:hAnsi="Fira Sans SemiBold" w:cs="Times New Roman"/>
      <w:bCs/>
      <w:color w:val="001D77"/>
      <w:sz w:val="19"/>
      <w:szCs w:val="24"/>
      <w:lang w:eastAsia="pl-PL"/>
    </w:rPr>
  </w:style>
  <w:style w:type="paragraph" w:customStyle="1" w:styleId="LID">
    <w:name w:val="LID"/>
    <w:basedOn w:val="Normalny"/>
    <w:link w:val="LIDZnak"/>
    <w:qFormat/>
    <w:rsid w:val="00633014"/>
    <w:rPr>
      <w:b/>
      <w:noProof/>
      <w:szCs w:val="19"/>
      <w:lang w:eastAsia="pl-PL"/>
    </w:rPr>
  </w:style>
  <w:style w:type="character" w:customStyle="1" w:styleId="Nagwek2Znak">
    <w:name w:val="Nagłówek 2 Znak"/>
    <w:basedOn w:val="Domylnaczcionkaakapitu"/>
    <w:link w:val="Nagwek2"/>
    <w:uiPriority w:val="9"/>
    <w:rsid w:val="007A2DC1"/>
    <w:rPr>
      <w:rFonts w:asciiTheme="majorHAnsi" w:eastAsiaTheme="majorEastAsia" w:hAnsiTheme="majorHAnsi" w:cstheme="majorBidi"/>
      <w:color w:val="2E74B5" w:themeColor="accent1" w:themeShade="BF"/>
      <w:sz w:val="26"/>
      <w:szCs w:val="26"/>
    </w:rPr>
  </w:style>
  <w:style w:type="character" w:customStyle="1" w:styleId="Nagwek3Znak">
    <w:name w:val="Nagłówek 3 Znak"/>
    <w:basedOn w:val="Domylnaczcionkaakapitu"/>
    <w:link w:val="Nagwek3"/>
    <w:uiPriority w:val="9"/>
    <w:rsid w:val="007A2DC1"/>
    <w:rPr>
      <w:rFonts w:asciiTheme="majorHAnsi" w:eastAsiaTheme="majorEastAsia" w:hAnsiTheme="majorHAnsi" w:cstheme="majorBidi"/>
      <w:color w:val="1F4D78" w:themeColor="accent1" w:themeShade="7F"/>
      <w:sz w:val="24"/>
      <w:szCs w:val="24"/>
    </w:rPr>
  </w:style>
  <w:style w:type="character" w:customStyle="1" w:styleId="Nagwek5Znak">
    <w:name w:val="Nagłówek 5 Znak"/>
    <w:basedOn w:val="Domylnaczcionkaakapitu"/>
    <w:link w:val="Nagwek5"/>
    <w:uiPriority w:val="9"/>
    <w:semiHidden/>
    <w:rsid w:val="007A2DC1"/>
    <w:rPr>
      <w:rFonts w:asciiTheme="majorHAnsi" w:eastAsiaTheme="majorEastAsia" w:hAnsiTheme="majorHAnsi" w:cstheme="majorBidi"/>
      <w:color w:val="2E74B5" w:themeColor="accent1" w:themeShade="BF"/>
    </w:rPr>
  </w:style>
  <w:style w:type="character" w:customStyle="1" w:styleId="Nagwek8Znak">
    <w:name w:val="Nagłówek 8 Znak"/>
    <w:basedOn w:val="Domylnaczcionkaakapitu"/>
    <w:link w:val="Nagwek8"/>
    <w:uiPriority w:val="9"/>
    <w:rsid w:val="007A2DC1"/>
    <w:rPr>
      <w:rFonts w:asciiTheme="majorHAnsi" w:eastAsiaTheme="majorEastAsia" w:hAnsiTheme="majorHAnsi" w:cstheme="majorBidi"/>
      <w:color w:val="272727" w:themeColor="text1" w:themeTint="D8"/>
      <w:sz w:val="21"/>
      <w:szCs w:val="21"/>
    </w:rPr>
  </w:style>
  <w:style w:type="character" w:customStyle="1" w:styleId="Nagwek9Znak">
    <w:name w:val="Nagłówek 9 Znak"/>
    <w:basedOn w:val="Domylnaczcionkaakapitu"/>
    <w:link w:val="Nagwek9"/>
    <w:uiPriority w:val="9"/>
    <w:semiHidden/>
    <w:rsid w:val="007A2DC1"/>
    <w:rPr>
      <w:rFonts w:asciiTheme="majorHAnsi" w:eastAsiaTheme="majorEastAsia" w:hAnsiTheme="majorHAnsi" w:cstheme="majorBidi"/>
      <w:i/>
      <w:iCs/>
      <w:color w:val="272727" w:themeColor="text1" w:themeTint="D8"/>
      <w:sz w:val="21"/>
      <w:szCs w:val="21"/>
    </w:rPr>
  </w:style>
  <w:style w:type="table" w:styleId="Tabelasiatki1jasnaakcent1">
    <w:name w:val="Grid Table 1 Light Accent 1"/>
    <w:basedOn w:val="Standardowy"/>
    <w:uiPriority w:val="46"/>
    <w:rsid w:val="007A2DC1"/>
    <w:pPr>
      <w:spacing w:after="0" w:line="240" w:lineRule="auto"/>
    </w:p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styleId="Siatkatabelijasna">
    <w:name w:val="Grid Table Light"/>
    <w:basedOn w:val="Standardowy"/>
    <w:uiPriority w:val="40"/>
    <w:rsid w:val="007A2DC1"/>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Hipercze">
    <w:name w:val="Hyperlink"/>
    <w:semiHidden/>
    <w:rsid w:val="008F3638"/>
    <w:rPr>
      <w:rFonts w:cs="Times New Roman"/>
      <w:color w:val="0000FF"/>
      <w:u w:val="single"/>
    </w:rPr>
  </w:style>
  <w:style w:type="paragraph" w:styleId="Tekstdymka">
    <w:name w:val="Balloon Text"/>
    <w:basedOn w:val="Normalny"/>
    <w:link w:val="TekstdymkaZnak"/>
    <w:uiPriority w:val="99"/>
    <w:semiHidden/>
    <w:unhideWhenUsed/>
    <w:rsid w:val="007F324B"/>
    <w:pPr>
      <w:spacing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7F324B"/>
    <w:rPr>
      <w:rFonts w:ascii="Segoe UI" w:hAnsi="Segoe UI" w:cs="Segoe UI"/>
      <w:sz w:val="18"/>
      <w:szCs w:val="18"/>
    </w:rPr>
  </w:style>
  <w:style w:type="table" w:styleId="Tabela-Siatka">
    <w:name w:val="Table Grid"/>
    <w:basedOn w:val="Standardowy"/>
    <w:uiPriority w:val="39"/>
    <w:rsid w:val="009C133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agwek4Znak">
    <w:name w:val="Nagłówek 4 Znak"/>
    <w:basedOn w:val="Domylnaczcionkaakapitu"/>
    <w:link w:val="Nagwek4"/>
    <w:uiPriority w:val="9"/>
    <w:semiHidden/>
    <w:rsid w:val="00437395"/>
    <w:rPr>
      <w:rFonts w:asciiTheme="majorHAnsi" w:eastAsiaTheme="majorEastAsia" w:hAnsiTheme="majorHAnsi" w:cstheme="majorBidi"/>
      <w:i/>
      <w:iCs/>
      <w:color w:val="2E74B5" w:themeColor="accent1" w:themeShade="BF"/>
    </w:rPr>
  </w:style>
  <w:style w:type="character" w:styleId="Pogrubienie">
    <w:name w:val="Strong"/>
    <w:basedOn w:val="Domylnaczcionkaakapitu"/>
    <w:uiPriority w:val="22"/>
    <w:qFormat/>
    <w:rsid w:val="005203F1"/>
    <w:rPr>
      <w:b/>
      <w:bCs/>
    </w:rPr>
  </w:style>
  <w:style w:type="paragraph" w:styleId="Nagwek">
    <w:name w:val="header"/>
    <w:basedOn w:val="Normalny"/>
    <w:link w:val="NagwekZnak"/>
    <w:uiPriority w:val="99"/>
    <w:unhideWhenUsed/>
    <w:rsid w:val="000662E2"/>
    <w:pPr>
      <w:tabs>
        <w:tab w:val="center" w:pos="4536"/>
        <w:tab w:val="right" w:pos="9072"/>
      </w:tabs>
      <w:spacing w:after="0" w:line="240" w:lineRule="auto"/>
    </w:pPr>
  </w:style>
  <w:style w:type="character" w:customStyle="1" w:styleId="NagwekZnak">
    <w:name w:val="Nagłówek Znak"/>
    <w:basedOn w:val="Domylnaczcionkaakapitu"/>
    <w:link w:val="Nagwek"/>
    <w:uiPriority w:val="99"/>
    <w:rsid w:val="000662E2"/>
  </w:style>
  <w:style w:type="paragraph" w:styleId="Stopka">
    <w:name w:val="footer"/>
    <w:basedOn w:val="Normalny"/>
    <w:link w:val="StopkaZnak"/>
    <w:uiPriority w:val="99"/>
    <w:unhideWhenUsed/>
    <w:rsid w:val="000662E2"/>
    <w:pPr>
      <w:tabs>
        <w:tab w:val="center" w:pos="4536"/>
        <w:tab w:val="right" w:pos="9072"/>
      </w:tabs>
      <w:spacing w:after="0" w:line="240" w:lineRule="auto"/>
    </w:pPr>
  </w:style>
  <w:style w:type="character" w:customStyle="1" w:styleId="StopkaZnak">
    <w:name w:val="Stopka Znak"/>
    <w:basedOn w:val="Domylnaczcionkaakapitu"/>
    <w:link w:val="Stopka"/>
    <w:uiPriority w:val="99"/>
    <w:rsid w:val="000662E2"/>
  </w:style>
  <w:style w:type="paragraph" w:styleId="Akapitzlist">
    <w:name w:val="List Paragraph"/>
    <w:basedOn w:val="Normalny"/>
    <w:link w:val="AkapitzlistZnak"/>
    <w:uiPriority w:val="34"/>
    <w:qFormat/>
    <w:rsid w:val="00933EC1"/>
    <w:pPr>
      <w:ind w:left="720"/>
      <w:contextualSpacing/>
    </w:pPr>
  </w:style>
  <w:style w:type="paragraph" w:styleId="Tekstprzypisudolnego">
    <w:name w:val="footnote text"/>
    <w:basedOn w:val="Normalny"/>
    <w:link w:val="TekstprzypisudolnegoZnak"/>
    <w:uiPriority w:val="99"/>
    <w:semiHidden/>
    <w:unhideWhenUsed/>
    <w:rsid w:val="001448A7"/>
    <w:pPr>
      <w:spacing w:after="0" w:line="240" w:lineRule="auto"/>
    </w:pPr>
    <w:rPr>
      <w:sz w:val="20"/>
      <w:szCs w:val="20"/>
    </w:rPr>
  </w:style>
  <w:style w:type="character" w:customStyle="1" w:styleId="TekstprzypisudolnegoZnak">
    <w:name w:val="Tekst przypisu dolnego Znak"/>
    <w:basedOn w:val="Domylnaczcionkaakapitu"/>
    <w:link w:val="Tekstprzypisudolnego"/>
    <w:uiPriority w:val="99"/>
    <w:semiHidden/>
    <w:rsid w:val="001448A7"/>
    <w:rPr>
      <w:sz w:val="20"/>
      <w:szCs w:val="20"/>
    </w:rPr>
  </w:style>
  <w:style w:type="character" w:styleId="Odwoanieprzypisudolnego">
    <w:name w:val="footnote reference"/>
    <w:basedOn w:val="Domylnaczcionkaakapitu"/>
    <w:uiPriority w:val="99"/>
    <w:semiHidden/>
    <w:unhideWhenUsed/>
    <w:rsid w:val="001448A7"/>
    <w:rPr>
      <w:vertAlign w:val="superscript"/>
    </w:rPr>
  </w:style>
  <w:style w:type="paragraph" w:customStyle="1" w:styleId="tytuinformacji">
    <w:name w:val="tytuł informacji"/>
    <w:basedOn w:val="Normalny"/>
    <w:link w:val="tytuinformacjiZnak"/>
    <w:rsid w:val="00633014"/>
    <w:pPr>
      <w:spacing w:after="0" w:line="240" w:lineRule="auto"/>
    </w:pPr>
    <w:rPr>
      <w:rFonts w:ascii="Fira Sans Extra Condensed SemiB" w:hAnsi="Fira Sans Extra Condensed SemiB"/>
      <w:color w:val="000000" w:themeColor="text1"/>
      <w:sz w:val="40"/>
      <w:szCs w:val="26"/>
    </w:rPr>
  </w:style>
  <w:style w:type="paragraph" w:customStyle="1" w:styleId="tekstzboku">
    <w:name w:val="tekst z boku"/>
    <w:basedOn w:val="Normalny"/>
    <w:qFormat/>
    <w:rsid w:val="008F74DF"/>
    <w:pPr>
      <w:spacing w:after="0"/>
    </w:pPr>
    <w:rPr>
      <w:rFonts w:eastAsia="Times New Roman" w:cs="Times New Roman"/>
      <w:bCs/>
      <w:color w:val="001D77"/>
      <w:sz w:val="18"/>
      <w:szCs w:val="18"/>
      <w:lang w:eastAsia="pl-PL"/>
    </w:rPr>
  </w:style>
  <w:style w:type="paragraph" w:customStyle="1" w:styleId="tytuwykresu">
    <w:name w:val="tytuł wykresu"/>
    <w:basedOn w:val="Normalny"/>
    <w:qFormat/>
    <w:rsid w:val="00E664C5"/>
    <w:rPr>
      <w:b/>
      <w:spacing w:val="-2"/>
      <w:sz w:val="18"/>
    </w:rPr>
  </w:style>
  <w:style w:type="paragraph" w:customStyle="1" w:styleId="tekstnaniebieskimtle">
    <w:name w:val="tekst na niebieskim tle"/>
    <w:basedOn w:val="Normalny"/>
    <w:link w:val="tekstnaniebieskimtleZnak"/>
    <w:qFormat/>
    <w:rsid w:val="00074DD8"/>
    <w:pPr>
      <w:spacing w:before="0" w:after="0" w:line="240" w:lineRule="auto"/>
    </w:pPr>
    <w:rPr>
      <w:sz w:val="20"/>
    </w:rPr>
  </w:style>
  <w:style w:type="character" w:customStyle="1" w:styleId="tytuinformacjiZnak">
    <w:name w:val="tytuł informacji Znak"/>
    <w:basedOn w:val="Domylnaczcionkaakapitu"/>
    <w:link w:val="tytuinformacji"/>
    <w:rsid w:val="007D605C"/>
    <w:rPr>
      <w:rFonts w:ascii="Fira Sans Extra Condensed SemiB" w:hAnsi="Fira Sans Extra Condensed SemiB"/>
      <w:color w:val="000000" w:themeColor="text1"/>
      <w:sz w:val="40"/>
      <w:szCs w:val="26"/>
    </w:rPr>
  </w:style>
  <w:style w:type="paragraph" w:styleId="Tekstkomentarza">
    <w:name w:val="annotation text"/>
    <w:basedOn w:val="Normalny"/>
    <w:link w:val="TekstkomentarzaZnak"/>
    <w:uiPriority w:val="99"/>
    <w:semiHidden/>
    <w:unhideWhenUsed/>
    <w:rsid w:val="00E95B8E"/>
    <w:pPr>
      <w:spacing w:line="240" w:lineRule="auto"/>
    </w:pPr>
    <w:rPr>
      <w:sz w:val="20"/>
      <w:szCs w:val="20"/>
    </w:rPr>
  </w:style>
  <w:style w:type="character" w:customStyle="1" w:styleId="TekstkomentarzaZnak">
    <w:name w:val="Tekst komentarza Znak"/>
    <w:basedOn w:val="Domylnaczcionkaakapitu"/>
    <w:link w:val="Tekstkomentarza"/>
    <w:uiPriority w:val="99"/>
    <w:semiHidden/>
    <w:rsid w:val="00E95B8E"/>
    <w:rPr>
      <w:rFonts w:ascii="Fira Sans" w:hAnsi="Fira Sans"/>
      <w:sz w:val="20"/>
      <w:szCs w:val="20"/>
    </w:rPr>
  </w:style>
  <w:style w:type="character" w:styleId="Odwoaniedokomentarza">
    <w:name w:val="annotation reference"/>
    <w:basedOn w:val="Domylnaczcionkaakapitu"/>
    <w:uiPriority w:val="99"/>
    <w:semiHidden/>
    <w:unhideWhenUsed/>
    <w:rsid w:val="00E95B8E"/>
    <w:rPr>
      <w:sz w:val="16"/>
      <w:szCs w:val="16"/>
    </w:rPr>
  </w:style>
  <w:style w:type="paragraph" w:styleId="Tematkomentarza">
    <w:name w:val="annotation subject"/>
    <w:basedOn w:val="Tekstkomentarza"/>
    <w:next w:val="Tekstkomentarza"/>
    <w:link w:val="TematkomentarzaZnak"/>
    <w:uiPriority w:val="99"/>
    <w:semiHidden/>
    <w:unhideWhenUsed/>
    <w:rsid w:val="00DE2400"/>
    <w:rPr>
      <w:b/>
      <w:bCs/>
    </w:rPr>
  </w:style>
  <w:style w:type="character" w:customStyle="1" w:styleId="TematkomentarzaZnak">
    <w:name w:val="Temat komentarza Znak"/>
    <w:basedOn w:val="TekstkomentarzaZnak"/>
    <w:link w:val="Tematkomentarza"/>
    <w:uiPriority w:val="99"/>
    <w:semiHidden/>
    <w:rsid w:val="00DE2400"/>
    <w:rPr>
      <w:rFonts w:ascii="Fira Sans" w:hAnsi="Fira Sans"/>
      <w:b/>
      <w:bCs/>
      <w:sz w:val="20"/>
      <w:szCs w:val="20"/>
    </w:rPr>
  </w:style>
  <w:style w:type="character" w:customStyle="1" w:styleId="Nierozpoznanawzmianka1">
    <w:name w:val="Nierozpoznana wzmianka1"/>
    <w:basedOn w:val="Domylnaczcionkaakapitu"/>
    <w:uiPriority w:val="99"/>
    <w:semiHidden/>
    <w:unhideWhenUsed/>
    <w:rsid w:val="00F049AB"/>
    <w:rPr>
      <w:color w:val="605E5C"/>
      <w:shd w:val="clear" w:color="auto" w:fill="E1DFDD"/>
    </w:rPr>
  </w:style>
  <w:style w:type="paragraph" w:customStyle="1" w:styleId="Tytuinfomacjisygnalnej">
    <w:name w:val="Tytuł infomacji sygnalnej"/>
    <w:basedOn w:val="tytuinformacji"/>
    <w:link w:val="TytuinfomacjisygnalnejZnak"/>
    <w:qFormat/>
    <w:rsid w:val="00F049AB"/>
    <w:pPr>
      <w:suppressAutoHyphens/>
      <w:spacing w:after="600"/>
    </w:pPr>
    <w:rPr>
      <w:shd w:val="clear" w:color="auto" w:fill="FFFFFF"/>
    </w:rPr>
  </w:style>
  <w:style w:type="paragraph" w:customStyle="1" w:styleId="Ikonawskanika">
    <w:name w:val="Ikona wskaźnika"/>
    <w:basedOn w:val="Normalny"/>
    <w:link w:val="IkonawskanikaZnak"/>
    <w:qFormat/>
    <w:rsid w:val="00F049AB"/>
    <w:pPr>
      <w:autoSpaceDE w:val="0"/>
      <w:autoSpaceDN w:val="0"/>
      <w:adjustRightInd w:val="0"/>
      <w:spacing w:before="0" w:after="0" w:line="240" w:lineRule="auto"/>
    </w:pPr>
    <w:rPr>
      <w:rFonts w:ascii="Fira Sans SemiBold" w:hAnsi="Fira Sans SemiBold"/>
      <w:color w:val="66AFDE"/>
      <w:sz w:val="60"/>
      <w:szCs w:val="60"/>
    </w:rPr>
  </w:style>
  <w:style w:type="character" w:customStyle="1" w:styleId="TytuinfomacjisygnalnejZnak">
    <w:name w:val="Tytuł infomacji sygnalnej Znak"/>
    <w:basedOn w:val="tytuinformacjiZnak"/>
    <w:link w:val="Tytuinfomacjisygnalnej"/>
    <w:rsid w:val="00F049AB"/>
    <w:rPr>
      <w:rFonts w:ascii="Fira Sans Extra Condensed SemiB" w:hAnsi="Fira Sans Extra Condensed SemiB"/>
      <w:color w:val="000000" w:themeColor="text1"/>
      <w:sz w:val="40"/>
      <w:szCs w:val="26"/>
    </w:rPr>
  </w:style>
  <w:style w:type="paragraph" w:customStyle="1" w:styleId="Wartowskanika">
    <w:name w:val="Wartość wskaźnika"/>
    <w:basedOn w:val="Normalny"/>
    <w:link w:val="WartowskanikaZnak"/>
    <w:qFormat/>
    <w:rsid w:val="00340F5D"/>
    <w:pPr>
      <w:autoSpaceDE w:val="0"/>
      <w:autoSpaceDN w:val="0"/>
      <w:adjustRightInd w:val="0"/>
      <w:spacing w:before="160" w:after="0" w:line="240" w:lineRule="auto"/>
    </w:pPr>
    <w:rPr>
      <w:rFonts w:ascii="Fira Sans SemiBold" w:hAnsi="Fira Sans SemiBold"/>
      <w:color w:val="FFFFFF" w:themeColor="background1"/>
      <w:sz w:val="40"/>
      <w:szCs w:val="56"/>
    </w:rPr>
  </w:style>
  <w:style w:type="character" w:customStyle="1" w:styleId="IkonawskanikaZnak">
    <w:name w:val="Ikona wskaźnika Znak"/>
    <w:basedOn w:val="Domylnaczcionkaakapitu"/>
    <w:link w:val="Ikonawskanika"/>
    <w:rsid w:val="00F049AB"/>
    <w:rPr>
      <w:rFonts w:ascii="Fira Sans SemiBold" w:hAnsi="Fira Sans SemiBold"/>
      <w:color w:val="66AFDE"/>
      <w:sz w:val="60"/>
      <w:szCs w:val="60"/>
    </w:rPr>
  </w:style>
  <w:style w:type="paragraph" w:customStyle="1" w:styleId="Opiswskanika">
    <w:name w:val="Opis wskaźnika"/>
    <w:basedOn w:val="tekstnaniebieskimtle"/>
    <w:link w:val="OpiswskanikaZnak"/>
    <w:qFormat/>
    <w:rsid w:val="00F049AB"/>
    <w:rPr>
      <w:color w:val="FFFFFF" w:themeColor="background1"/>
    </w:rPr>
  </w:style>
  <w:style w:type="character" w:customStyle="1" w:styleId="WartowskanikaZnak">
    <w:name w:val="Wartość wskaźnika Znak"/>
    <w:basedOn w:val="Domylnaczcionkaakapitu"/>
    <w:link w:val="Wartowskanika"/>
    <w:rsid w:val="00340F5D"/>
    <w:rPr>
      <w:rFonts w:ascii="Fira Sans SemiBold" w:hAnsi="Fira Sans SemiBold"/>
      <w:color w:val="FFFFFF" w:themeColor="background1"/>
      <w:sz w:val="40"/>
      <w:szCs w:val="56"/>
    </w:rPr>
  </w:style>
  <w:style w:type="paragraph" w:customStyle="1" w:styleId="Lead">
    <w:name w:val="Lead"/>
    <w:basedOn w:val="LID"/>
    <w:link w:val="LeadZnak"/>
    <w:qFormat/>
    <w:rsid w:val="00561392"/>
    <w:pPr>
      <w:spacing w:before="360" w:line="240" w:lineRule="exact"/>
    </w:pPr>
  </w:style>
  <w:style w:type="character" w:customStyle="1" w:styleId="tekstnaniebieskimtleZnak">
    <w:name w:val="tekst na niebieskim tle Znak"/>
    <w:basedOn w:val="Domylnaczcionkaakapitu"/>
    <w:link w:val="tekstnaniebieskimtle"/>
    <w:rsid w:val="00F049AB"/>
    <w:rPr>
      <w:rFonts w:ascii="Fira Sans" w:hAnsi="Fira Sans"/>
      <w:sz w:val="20"/>
    </w:rPr>
  </w:style>
  <w:style w:type="character" w:customStyle="1" w:styleId="OpiswskanikaZnak">
    <w:name w:val="Opis wskaźnika Znak"/>
    <w:basedOn w:val="tekstnaniebieskimtleZnak"/>
    <w:link w:val="Opiswskanika"/>
    <w:rsid w:val="00F049AB"/>
    <w:rPr>
      <w:rFonts w:ascii="Fira Sans" w:hAnsi="Fira Sans"/>
      <w:color w:val="FFFFFF" w:themeColor="background1"/>
      <w:sz w:val="20"/>
    </w:rPr>
  </w:style>
  <w:style w:type="paragraph" w:customStyle="1" w:styleId="Datainformacjisygnalnej">
    <w:name w:val="Data informacji sygnalnej"/>
    <w:basedOn w:val="Normalny"/>
    <w:link w:val="DatainformacjisygnalnejZnak"/>
    <w:qFormat/>
    <w:rsid w:val="00F049AB"/>
    <w:pPr>
      <w:jc w:val="both"/>
    </w:pPr>
    <w:rPr>
      <w:rFonts w:ascii="Fira Sans SemiBold" w:hAnsi="Fira Sans SemiBold"/>
      <w:color w:val="001D77"/>
      <w:sz w:val="20"/>
      <w:szCs w:val="20"/>
    </w:rPr>
  </w:style>
  <w:style w:type="character" w:customStyle="1" w:styleId="LIDZnak">
    <w:name w:val="LID Znak"/>
    <w:basedOn w:val="Domylnaczcionkaakapitu"/>
    <w:link w:val="LID"/>
    <w:rsid w:val="00F049AB"/>
    <w:rPr>
      <w:rFonts w:ascii="Fira Sans" w:hAnsi="Fira Sans"/>
      <w:b/>
      <w:noProof/>
      <w:sz w:val="19"/>
      <w:szCs w:val="19"/>
      <w:lang w:eastAsia="pl-PL"/>
    </w:rPr>
  </w:style>
  <w:style w:type="character" w:customStyle="1" w:styleId="LeadZnak">
    <w:name w:val="Lead Znak"/>
    <w:basedOn w:val="LIDZnak"/>
    <w:link w:val="Lead"/>
    <w:rsid w:val="00561392"/>
    <w:rPr>
      <w:rFonts w:ascii="Fira Sans" w:hAnsi="Fira Sans"/>
      <w:b/>
      <w:noProof/>
      <w:sz w:val="19"/>
      <w:szCs w:val="19"/>
      <w:lang w:eastAsia="pl-PL"/>
    </w:rPr>
  </w:style>
  <w:style w:type="paragraph" w:customStyle="1" w:styleId="Tytutablicy">
    <w:name w:val="Tytuł tablicy"/>
    <w:basedOn w:val="Nagwek1"/>
    <w:link w:val="TytutablicyZnak"/>
    <w:qFormat/>
    <w:rsid w:val="00561392"/>
    <w:rPr>
      <w:rFonts w:ascii="Fira Sans" w:hAnsi="Fira Sans"/>
      <w:b/>
      <w:color w:val="000000" w:themeColor="text1"/>
      <w:szCs w:val="19"/>
    </w:rPr>
  </w:style>
  <w:style w:type="character" w:customStyle="1" w:styleId="DatainformacjisygnalnejZnak">
    <w:name w:val="Data informacji sygnalnej Znak"/>
    <w:basedOn w:val="Domylnaczcionkaakapitu"/>
    <w:link w:val="Datainformacjisygnalnej"/>
    <w:rsid w:val="00F049AB"/>
    <w:rPr>
      <w:rFonts w:ascii="Fira Sans SemiBold" w:hAnsi="Fira Sans SemiBold"/>
      <w:color w:val="001D77"/>
      <w:sz w:val="20"/>
      <w:szCs w:val="20"/>
    </w:rPr>
  </w:style>
  <w:style w:type="paragraph" w:customStyle="1" w:styleId="Tablicagwka">
    <w:name w:val="Tablica główka"/>
    <w:basedOn w:val="Akapitzlist"/>
    <w:link w:val="TablicagwkaZnak"/>
    <w:qFormat/>
    <w:rsid w:val="00F049AB"/>
    <w:rPr>
      <w:rFonts w:eastAsia="Times New Roman" w:cs="Calibri"/>
      <w:szCs w:val="19"/>
      <w:lang w:eastAsia="pl-PL"/>
    </w:rPr>
  </w:style>
  <w:style w:type="character" w:customStyle="1" w:styleId="TytutablicyZnak">
    <w:name w:val="Tytuł tablicy Znak"/>
    <w:basedOn w:val="Nagwek1Znak"/>
    <w:link w:val="Tytutablicy"/>
    <w:rsid w:val="00561392"/>
    <w:rPr>
      <w:rFonts w:ascii="Fira Sans" w:eastAsia="Times New Roman" w:hAnsi="Fira Sans" w:cs="Times New Roman"/>
      <w:b/>
      <w:bCs/>
      <w:color w:val="000000" w:themeColor="text1"/>
      <w:sz w:val="19"/>
      <w:szCs w:val="19"/>
      <w:lang w:eastAsia="pl-PL"/>
    </w:rPr>
  </w:style>
  <w:style w:type="paragraph" w:customStyle="1" w:styleId="Tablicagwkarodek">
    <w:name w:val="Tablica główka środek"/>
    <w:basedOn w:val="Normalny"/>
    <w:link w:val="TablicagwkarodekZnak"/>
    <w:qFormat/>
    <w:rsid w:val="00F049AB"/>
    <w:pPr>
      <w:jc w:val="center"/>
    </w:pPr>
    <w:rPr>
      <w:rFonts w:eastAsia="Times New Roman" w:cs="Calibri"/>
      <w:szCs w:val="19"/>
      <w:lang w:eastAsia="pl-PL"/>
    </w:rPr>
  </w:style>
  <w:style w:type="character" w:customStyle="1" w:styleId="AkapitzlistZnak">
    <w:name w:val="Akapit z listą Znak"/>
    <w:basedOn w:val="Domylnaczcionkaakapitu"/>
    <w:link w:val="Akapitzlist"/>
    <w:uiPriority w:val="34"/>
    <w:rsid w:val="00F049AB"/>
    <w:rPr>
      <w:rFonts w:ascii="Fira Sans" w:hAnsi="Fira Sans"/>
      <w:sz w:val="19"/>
    </w:rPr>
  </w:style>
  <w:style w:type="character" w:customStyle="1" w:styleId="TablicagwkaZnak">
    <w:name w:val="Tablica główka Znak"/>
    <w:basedOn w:val="AkapitzlistZnak"/>
    <w:link w:val="Tablicagwka"/>
    <w:rsid w:val="00F049AB"/>
    <w:rPr>
      <w:rFonts w:ascii="Fira Sans" w:eastAsia="Times New Roman" w:hAnsi="Fira Sans" w:cs="Calibri"/>
      <w:sz w:val="19"/>
      <w:szCs w:val="19"/>
      <w:lang w:eastAsia="pl-PL"/>
    </w:rPr>
  </w:style>
  <w:style w:type="paragraph" w:customStyle="1" w:styleId="Tablicadanerodek">
    <w:name w:val="Tablica dane środek"/>
    <w:basedOn w:val="Normalny"/>
    <w:link w:val="TablicadanerodekZnak"/>
    <w:qFormat/>
    <w:rsid w:val="00966C9A"/>
    <w:pPr>
      <w:jc w:val="right"/>
    </w:pPr>
    <w:rPr>
      <w:rFonts w:eastAsia="Times New Roman" w:cs="Calibri"/>
      <w:szCs w:val="19"/>
      <w:lang w:eastAsia="pl-PL"/>
    </w:rPr>
  </w:style>
  <w:style w:type="character" w:customStyle="1" w:styleId="TablicagwkarodekZnak">
    <w:name w:val="Tablica główka środek Znak"/>
    <w:basedOn w:val="Domylnaczcionkaakapitu"/>
    <w:link w:val="Tablicagwkarodek"/>
    <w:rsid w:val="00F049AB"/>
    <w:rPr>
      <w:rFonts w:ascii="Fira Sans" w:eastAsia="Times New Roman" w:hAnsi="Fira Sans" w:cs="Calibri"/>
      <w:sz w:val="19"/>
      <w:szCs w:val="19"/>
      <w:lang w:eastAsia="pl-PL"/>
    </w:rPr>
  </w:style>
  <w:style w:type="paragraph" w:customStyle="1" w:styleId="Tablicaboczek">
    <w:name w:val="Tablica boczek"/>
    <w:basedOn w:val="Normalny"/>
    <w:link w:val="TablicaboczekZnak"/>
    <w:qFormat/>
    <w:rsid w:val="00966C9A"/>
    <w:rPr>
      <w:rFonts w:eastAsia="Times New Roman" w:cs="Calibri"/>
      <w:szCs w:val="19"/>
      <w:lang w:eastAsia="pl-PL"/>
    </w:rPr>
  </w:style>
  <w:style w:type="character" w:customStyle="1" w:styleId="TablicadanerodekZnak">
    <w:name w:val="Tablica dane środek Znak"/>
    <w:basedOn w:val="Domylnaczcionkaakapitu"/>
    <w:link w:val="Tablicadanerodek"/>
    <w:rsid w:val="00966C9A"/>
    <w:rPr>
      <w:rFonts w:ascii="Fira Sans" w:eastAsia="Times New Roman" w:hAnsi="Fira Sans" w:cs="Calibri"/>
      <w:sz w:val="19"/>
      <w:szCs w:val="19"/>
      <w:lang w:eastAsia="pl-PL"/>
    </w:rPr>
  </w:style>
  <w:style w:type="paragraph" w:customStyle="1" w:styleId="Tablicaboczekwcicie1">
    <w:name w:val="Tablica boczek wcięcie 1"/>
    <w:basedOn w:val="Normalny"/>
    <w:link w:val="Tablicaboczekwcicie1Znak"/>
    <w:qFormat/>
    <w:rsid w:val="00966C9A"/>
    <w:pPr>
      <w:ind w:firstLine="176"/>
    </w:pPr>
    <w:rPr>
      <w:szCs w:val="19"/>
    </w:rPr>
  </w:style>
  <w:style w:type="character" w:customStyle="1" w:styleId="TablicaboczekZnak">
    <w:name w:val="Tablica boczek Znak"/>
    <w:basedOn w:val="Domylnaczcionkaakapitu"/>
    <w:link w:val="Tablicaboczek"/>
    <w:rsid w:val="00966C9A"/>
    <w:rPr>
      <w:rFonts w:ascii="Fira Sans" w:eastAsia="Times New Roman" w:hAnsi="Fira Sans" w:cs="Calibri"/>
      <w:sz w:val="19"/>
      <w:szCs w:val="19"/>
      <w:lang w:eastAsia="pl-PL"/>
    </w:rPr>
  </w:style>
  <w:style w:type="paragraph" w:customStyle="1" w:styleId="Tablicaboczekwcicie2">
    <w:name w:val="Tablica boczek wcięcie 2"/>
    <w:basedOn w:val="Normalny"/>
    <w:link w:val="Tablicaboczekwcicie2Znak"/>
    <w:qFormat/>
    <w:rsid w:val="00966C9A"/>
    <w:pPr>
      <w:ind w:left="318"/>
    </w:pPr>
    <w:rPr>
      <w:szCs w:val="19"/>
    </w:rPr>
  </w:style>
  <w:style w:type="character" w:customStyle="1" w:styleId="Tablicaboczekwcicie1Znak">
    <w:name w:val="Tablica boczek wcięcie 1 Znak"/>
    <w:basedOn w:val="Domylnaczcionkaakapitu"/>
    <w:link w:val="Tablicaboczekwcicie1"/>
    <w:rsid w:val="00966C9A"/>
    <w:rPr>
      <w:rFonts w:ascii="Fira Sans" w:hAnsi="Fira Sans"/>
      <w:sz w:val="19"/>
      <w:szCs w:val="19"/>
    </w:rPr>
  </w:style>
  <w:style w:type="paragraph" w:customStyle="1" w:styleId="Tablicanotka">
    <w:name w:val="Tablica notka"/>
    <w:basedOn w:val="Normalny"/>
    <w:link w:val="TablicanotkaZnak"/>
    <w:qFormat/>
    <w:rsid w:val="00966C9A"/>
    <w:rPr>
      <w:noProof/>
      <w:spacing w:val="-2"/>
      <w:sz w:val="16"/>
      <w:szCs w:val="16"/>
    </w:rPr>
  </w:style>
  <w:style w:type="character" w:customStyle="1" w:styleId="Tablicaboczekwcicie2Znak">
    <w:name w:val="Tablica boczek wcięcie 2 Znak"/>
    <w:basedOn w:val="Domylnaczcionkaakapitu"/>
    <w:link w:val="Tablicaboczekwcicie2"/>
    <w:rsid w:val="00966C9A"/>
    <w:rPr>
      <w:rFonts w:ascii="Fira Sans" w:hAnsi="Fira Sans"/>
      <w:sz w:val="19"/>
      <w:szCs w:val="19"/>
    </w:rPr>
  </w:style>
  <w:style w:type="paragraph" w:customStyle="1" w:styleId="Przypis">
    <w:name w:val="Przypis"/>
    <w:basedOn w:val="Tekstprzypisudolnego"/>
    <w:link w:val="PrzypisZnak"/>
    <w:qFormat/>
    <w:rsid w:val="00966C9A"/>
    <w:rPr>
      <w:sz w:val="19"/>
      <w:szCs w:val="19"/>
      <w:shd w:val="clear" w:color="auto" w:fill="FFFFFF"/>
      <w:lang w:val="en-GB"/>
    </w:rPr>
  </w:style>
  <w:style w:type="character" w:customStyle="1" w:styleId="TablicanotkaZnak">
    <w:name w:val="Tablica notka Znak"/>
    <w:basedOn w:val="Domylnaczcionkaakapitu"/>
    <w:link w:val="Tablicanotka"/>
    <w:rsid w:val="00966C9A"/>
    <w:rPr>
      <w:rFonts w:ascii="Fira Sans" w:hAnsi="Fira Sans"/>
      <w:noProof/>
      <w:spacing w:val="-2"/>
      <w:sz w:val="16"/>
      <w:szCs w:val="16"/>
    </w:rPr>
  </w:style>
  <w:style w:type="paragraph" w:customStyle="1" w:styleId="Tekstwypunktowania">
    <w:name w:val="Tekst wypunktowania"/>
    <w:basedOn w:val="Normalny"/>
    <w:link w:val="TekstwypunktowaniaZnak"/>
    <w:qFormat/>
    <w:rsid w:val="00966C9A"/>
    <w:pPr>
      <w:numPr>
        <w:ilvl w:val="1"/>
        <w:numId w:val="4"/>
      </w:numPr>
      <w:spacing w:after="0" w:line="276" w:lineRule="auto"/>
      <w:ind w:left="425" w:hanging="425"/>
    </w:pPr>
    <w:rPr>
      <w:shd w:val="clear" w:color="auto" w:fill="FFFFFF"/>
      <w:lang w:val="en-GB"/>
    </w:rPr>
  </w:style>
  <w:style w:type="character" w:customStyle="1" w:styleId="PrzypisZnak">
    <w:name w:val="Przypis Znak"/>
    <w:basedOn w:val="TekstprzypisudolnegoZnak"/>
    <w:link w:val="Przypis"/>
    <w:rsid w:val="00966C9A"/>
    <w:rPr>
      <w:rFonts w:ascii="Fira Sans" w:hAnsi="Fira Sans"/>
      <w:sz w:val="19"/>
      <w:szCs w:val="19"/>
      <w:lang w:val="en-GB"/>
    </w:rPr>
  </w:style>
  <w:style w:type="paragraph" w:customStyle="1" w:styleId="Tytuwykresu0">
    <w:name w:val="Tytuł wykresu"/>
    <w:basedOn w:val="Nagwek1"/>
    <w:link w:val="TytuwykresuZnak"/>
    <w:qFormat/>
    <w:rsid w:val="00966C9A"/>
    <w:rPr>
      <w:b/>
      <w:noProof/>
      <w:color w:val="auto"/>
    </w:rPr>
  </w:style>
  <w:style w:type="character" w:customStyle="1" w:styleId="TekstwypunktowaniaZnak">
    <w:name w:val="Tekst wypunktowania Znak"/>
    <w:basedOn w:val="Domylnaczcionkaakapitu"/>
    <w:link w:val="Tekstwypunktowania"/>
    <w:rsid w:val="00966C9A"/>
    <w:rPr>
      <w:rFonts w:ascii="Fira Sans" w:hAnsi="Fira Sans"/>
      <w:sz w:val="19"/>
      <w:lang w:val="en-GB"/>
    </w:rPr>
  </w:style>
  <w:style w:type="character" w:customStyle="1" w:styleId="TytuwykresuZnak">
    <w:name w:val="Tytuł wykresu Znak"/>
    <w:basedOn w:val="Nagwek1Znak"/>
    <w:link w:val="Tytuwykresu0"/>
    <w:rsid w:val="00966C9A"/>
    <w:rPr>
      <w:rFonts w:ascii="Fira Sans SemiBold" w:eastAsia="Times New Roman" w:hAnsi="Fira Sans SemiBold" w:cs="Times New Roman"/>
      <w:b/>
      <w:bCs/>
      <w:noProof/>
      <w:color w:val="001D77"/>
      <w:sz w:val="19"/>
      <w:szCs w:val="24"/>
      <w:lang w:eastAsia="pl-PL"/>
    </w:rPr>
  </w:style>
  <w:style w:type="character" w:styleId="UyteHipercze">
    <w:name w:val="FollowedHyperlink"/>
    <w:basedOn w:val="Domylnaczcionkaakapitu"/>
    <w:uiPriority w:val="99"/>
    <w:semiHidden/>
    <w:unhideWhenUsed/>
    <w:rsid w:val="0015087A"/>
    <w:rPr>
      <w:color w:val="954F72" w:themeColor="followedHyperlink"/>
      <w:u w:val="single"/>
    </w:rPr>
  </w:style>
  <w:style w:type="paragraph" w:styleId="NormalnyWeb">
    <w:name w:val="Normal (Web)"/>
    <w:basedOn w:val="Normalny"/>
    <w:uiPriority w:val="99"/>
    <w:unhideWhenUsed/>
    <w:rsid w:val="007576D2"/>
    <w:pPr>
      <w:spacing w:before="100" w:beforeAutospacing="1" w:after="100" w:afterAutospacing="1" w:line="240" w:lineRule="auto"/>
    </w:pPr>
    <w:rPr>
      <w:rFonts w:ascii="Times New Roman" w:eastAsia="Calibri" w:hAnsi="Times New Roman" w:cs="Times New Roman"/>
      <w:sz w:val="24"/>
      <w:szCs w:val="24"/>
      <w:lang w:eastAsia="pl-PL"/>
    </w:rPr>
  </w:style>
  <w:style w:type="character" w:customStyle="1" w:styleId="Nierozpoznanawzmianka2">
    <w:name w:val="Nierozpoznana wzmianka2"/>
    <w:basedOn w:val="Domylnaczcionkaakapitu"/>
    <w:uiPriority w:val="99"/>
    <w:semiHidden/>
    <w:unhideWhenUsed/>
    <w:rsid w:val="003F4A9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60641101">
      <w:bodyDiv w:val="1"/>
      <w:marLeft w:val="0"/>
      <w:marRight w:val="0"/>
      <w:marTop w:val="0"/>
      <w:marBottom w:val="0"/>
      <w:divBdr>
        <w:top w:val="none" w:sz="0" w:space="0" w:color="auto"/>
        <w:left w:val="none" w:sz="0" w:space="0" w:color="auto"/>
        <w:bottom w:val="none" w:sz="0" w:space="0" w:color="auto"/>
        <w:right w:val="none" w:sz="0" w:space="0" w:color="auto"/>
      </w:divBdr>
    </w:div>
    <w:div w:id="370812331">
      <w:bodyDiv w:val="1"/>
      <w:marLeft w:val="0"/>
      <w:marRight w:val="0"/>
      <w:marTop w:val="0"/>
      <w:marBottom w:val="0"/>
      <w:divBdr>
        <w:top w:val="none" w:sz="0" w:space="0" w:color="auto"/>
        <w:left w:val="none" w:sz="0" w:space="0" w:color="auto"/>
        <w:bottom w:val="none" w:sz="0" w:space="0" w:color="auto"/>
        <w:right w:val="none" w:sz="0" w:space="0" w:color="auto"/>
      </w:divBdr>
    </w:div>
    <w:div w:id="498038238">
      <w:bodyDiv w:val="1"/>
      <w:marLeft w:val="0"/>
      <w:marRight w:val="0"/>
      <w:marTop w:val="0"/>
      <w:marBottom w:val="0"/>
      <w:divBdr>
        <w:top w:val="none" w:sz="0" w:space="0" w:color="auto"/>
        <w:left w:val="none" w:sz="0" w:space="0" w:color="auto"/>
        <w:bottom w:val="none" w:sz="0" w:space="0" w:color="auto"/>
        <w:right w:val="none" w:sz="0" w:space="0" w:color="auto"/>
      </w:divBdr>
      <w:divsChild>
        <w:div w:id="1331908608">
          <w:marLeft w:val="0"/>
          <w:marRight w:val="0"/>
          <w:marTop w:val="0"/>
          <w:marBottom w:val="0"/>
          <w:divBdr>
            <w:top w:val="none" w:sz="0" w:space="0" w:color="auto"/>
            <w:left w:val="none" w:sz="0" w:space="0" w:color="auto"/>
            <w:bottom w:val="none" w:sz="0" w:space="0" w:color="auto"/>
            <w:right w:val="none" w:sz="0" w:space="0" w:color="auto"/>
          </w:divBdr>
          <w:divsChild>
            <w:div w:id="13110537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00436768">
      <w:bodyDiv w:val="1"/>
      <w:marLeft w:val="0"/>
      <w:marRight w:val="0"/>
      <w:marTop w:val="0"/>
      <w:marBottom w:val="0"/>
      <w:divBdr>
        <w:top w:val="none" w:sz="0" w:space="0" w:color="auto"/>
        <w:left w:val="none" w:sz="0" w:space="0" w:color="auto"/>
        <w:bottom w:val="none" w:sz="0" w:space="0" w:color="auto"/>
        <w:right w:val="none" w:sz="0" w:space="0" w:color="auto"/>
      </w:divBdr>
    </w:div>
    <w:div w:id="562058934">
      <w:bodyDiv w:val="1"/>
      <w:marLeft w:val="0"/>
      <w:marRight w:val="0"/>
      <w:marTop w:val="0"/>
      <w:marBottom w:val="0"/>
      <w:divBdr>
        <w:top w:val="none" w:sz="0" w:space="0" w:color="auto"/>
        <w:left w:val="none" w:sz="0" w:space="0" w:color="auto"/>
        <w:bottom w:val="none" w:sz="0" w:space="0" w:color="auto"/>
        <w:right w:val="none" w:sz="0" w:space="0" w:color="auto"/>
      </w:divBdr>
    </w:div>
    <w:div w:id="1240558529">
      <w:bodyDiv w:val="1"/>
      <w:marLeft w:val="0"/>
      <w:marRight w:val="0"/>
      <w:marTop w:val="0"/>
      <w:marBottom w:val="0"/>
      <w:divBdr>
        <w:top w:val="none" w:sz="0" w:space="0" w:color="auto"/>
        <w:left w:val="none" w:sz="0" w:space="0" w:color="auto"/>
        <w:bottom w:val="none" w:sz="0" w:space="0" w:color="auto"/>
        <w:right w:val="none" w:sz="0" w:space="0" w:color="auto"/>
      </w:divBdr>
    </w:div>
    <w:div w:id="1411581181">
      <w:bodyDiv w:val="1"/>
      <w:marLeft w:val="0"/>
      <w:marRight w:val="0"/>
      <w:marTop w:val="0"/>
      <w:marBottom w:val="0"/>
      <w:divBdr>
        <w:top w:val="none" w:sz="0" w:space="0" w:color="auto"/>
        <w:left w:val="none" w:sz="0" w:space="0" w:color="auto"/>
        <w:bottom w:val="none" w:sz="0" w:space="0" w:color="auto"/>
        <w:right w:val="none" w:sz="0" w:space="0" w:color="auto"/>
      </w:divBdr>
    </w:div>
    <w:div w:id="1875192588">
      <w:bodyDiv w:val="1"/>
      <w:marLeft w:val="0"/>
      <w:marRight w:val="0"/>
      <w:marTop w:val="0"/>
      <w:marBottom w:val="0"/>
      <w:divBdr>
        <w:top w:val="none" w:sz="0" w:space="0" w:color="auto"/>
        <w:left w:val="none" w:sz="0" w:space="0" w:color="auto"/>
        <w:bottom w:val="none" w:sz="0" w:space="0" w:color="auto"/>
        <w:right w:val="none" w:sz="0" w:space="0" w:color="auto"/>
      </w:divBdr>
    </w:div>
    <w:div w:id="19067175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3.xml"/><Relationship Id="rId18" Type="http://schemas.openxmlformats.org/officeDocument/2006/relationships/header" Target="header2.xml"/><Relationship Id="rId26" Type="http://schemas.openxmlformats.org/officeDocument/2006/relationships/image" Target="media/image11.png"/><Relationship Id="rId21" Type="http://schemas.openxmlformats.org/officeDocument/2006/relationships/image" Target="media/image6.png"/><Relationship Id="rId34" Type="http://schemas.openxmlformats.org/officeDocument/2006/relationships/header" Target="header3.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footer" Target="footer1.xml"/><Relationship Id="rId25" Type="http://schemas.openxmlformats.org/officeDocument/2006/relationships/image" Target="media/image10.png"/><Relationship Id="rId33" Type="http://schemas.openxmlformats.org/officeDocument/2006/relationships/hyperlink" Target="https://stat.gov.pl/statystyki-eksperymentalne/gospodarka-spoleczna/rachunek-satelitarny-gospodarki-spolecznej-dla-polski-za-2018-r-,5,1.html"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mailto:obslugaprasowa@stat.gov.pl" TargetMode="External"/><Relationship Id="rId29" Type="http://schemas.openxmlformats.org/officeDocument/2006/relationships/hyperlink" Target="https://stat.gov.pl/statystyki-eksperymentalne/gospodarka-spoleczna/rozwoj-ekonomii-spolecznej-w-2019-r-wyniki-badan-pilotazowych,1,1.html"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image" Target="media/image9.png"/><Relationship Id="rId32" Type="http://schemas.openxmlformats.org/officeDocument/2006/relationships/hyperlink" Target="https://stat.gov.pl/obszary-tematyczne/gospodarka-spoleczna-wolontariat/gospodarka-spoleczna-trzeci-sektor/zarzadzanie-w-organizacjach-non-profit-w-2019-roku,18,2.html" TargetMode="External"/><Relationship Id="rId37"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image" Target="media/image8.png"/><Relationship Id="rId28" Type="http://schemas.openxmlformats.org/officeDocument/2006/relationships/hyperlink" Target="https://stat.gov.pl/obszary-tematyczne/gospodarka-spoleczna-wolontariat/gospodarka-spoleczna-trzeci-sektor/zaangazowanie-podmiotow-gospodarki-spolecznej-w-pomoc-w-zwiazku-z-dzialaniami-wojennymi-na-terytorium-ukrainy-24-02-31-03-2022-r-,21,1.html" TargetMode="External"/><Relationship Id="rId36"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2.xml"/><Relationship Id="rId31" Type="http://schemas.openxmlformats.org/officeDocument/2006/relationships/hyperlink" Target="https://stat.gov.pl/obszary-tematyczne/gospodarka-spoleczna-wolontariat/gospodarka-spoleczna-trzeci-sektor/sektor-non-profit-w-2020-r-stowarzyszenia-fundacje-spoleczne-podmioty-wyznaniowe-samorzad-gospodarczy-i-zawodowy,1,8.html"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image" Target="media/image7.png"/><Relationship Id="rId27" Type="http://schemas.openxmlformats.org/officeDocument/2006/relationships/hyperlink" Target="https://stat.gov.pl/obszary-tematyczne/gospodarka-spoleczna-wolontariat/gospodarka-spoleczna-trzeci-sektor/organizacje-non-profit-w-czasie-epidemii-covid-19-marzec-sierpien-2020,20,1.html" TargetMode="External"/><Relationship Id="rId30" Type="http://schemas.openxmlformats.org/officeDocument/2006/relationships/hyperlink" Target="https://stat.gov.pl/obszary-tematyczne/gospodarka-spoleczna-wolontariat/gospodarka-spoleczna-trzeci-sektor/wspolpraca-organizacji-non-profit-z-innymi-podmiotami-w-2021-r-,9,5.html" TargetMode="External"/><Relationship Id="rId35" Type="http://schemas.openxmlformats.org/officeDocument/2006/relationships/footer" Target="footer3.xml"/><Relationship Id="rId8" Type="http://schemas.openxmlformats.org/officeDocument/2006/relationships/webSettings" Target="webSettings.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2.xml.rels><?xml version="1.0" encoding="UTF-8" standalone="yes"?>
<Relationships xmlns="http://schemas.openxmlformats.org/package/2006/relationships"><Relationship Id="rId1" Type="http://schemas.openxmlformats.org/officeDocument/2006/relationships/image" Target="media/image5.jpeg"/></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 Id="rId4" Type="http://schemas.openxmlformats.org/officeDocument/2006/relationships/image" Target="media/image4.emf"/></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9837248867506286"/>
          <c:y val="4.6512689743103776E-2"/>
          <c:w val="0.54574552297734813"/>
          <c:h val="0.93984411344096208"/>
        </c:manualLayout>
      </c:layout>
      <c:barChart>
        <c:barDir val="bar"/>
        <c:grouping val="clustered"/>
        <c:varyColors val="0"/>
        <c:ser>
          <c:idx val="0"/>
          <c:order val="0"/>
          <c:tx>
            <c:strRef>
              <c:f>Arkusz1!$B$1</c:f>
              <c:strCache>
                <c:ptCount val="1"/>
                <c:pt idx="0">
                  <c:v>Seria 1</c:v>
                </c:pt>
              </c:strCache>
            </c:strRef>
          </c:tx>
          <c:spPr>
            <a:solidFill>
              <a:srgbClr val="001D77"/>
            </a:solidFill>
            <a:ln>
              <a:noFill/>
            </a:ln>
            <a:effectLst/>
          </c:spPr>
          <c:invertIfNegative val="0"/>
          <c:dPt>
            <c:idx val="0"/>
            <c:invertIfNegative val="0"/>
            <c:bubble3D val="0"/>
            <c:spPr>
              <a:solidFill>
                <a:srgbClr val="001D77"/>
              </a:solidFill>
              <a:ln>
                <a:noFill/>
              </a:ln>
              <a:effectLst/>
            </c:spPr>
            <c:extLst>
              <c:ext xmlns:c16="http://schemas.microsoft.com/office/drawing/2014/chart" uri="{C3380CC4-5D6E-409C-BE32-E72D297353CC}">
                <c16:uniqueId val="{00000001-0832-4F2F-A3F0-3BF02CD3F077}"/>
              </c:ext>
            </c:extLst>
          </c:dPt>
          <c:dPt>
            <c:idx val="1"/>
            <c:invertIfNegative val="0"/>
            <c:bubble3D val="0"/>
            <c:spPr>
              <a:solidFill>
                <a:srgbClr val="001D77"/>
              </a:solidFill>
              <a:ln>
                <a:noFill/>
              </a:ln>
              <a:effectLst/>
            </c:spPr>
            <c:extLst>
              <c:ext xmlns:c16="http://schemas.microsoft.com/office/drawing/2014/chart" uri="{C3380CC4-5D6E-409C-BE32-E72D297353CC}">
                <c16:uniqueId val="{00000001-E467-48CA-B9A8-20A4E4121C65}"/>
              </c:ext>
            </c:extLst>
          </c:dPt>
          <c:dPt>
            <c:idx val="2"/>
            <c:invertIfNegative val="0"/>
            <c:bubble3D val="0"/>
            <c:spPr>
              <a:solidFill>
                <a:srgbClr val="001D77"/>
              </a:solidFill>
              <a:ln>
                <a:noFill/>
              </a:ln>
              <a:effectLst/>
            </c:spPr>
            <c:extLst>
              <c:ext xmlns:c16="http://schemas.microsoft.com/office/drawing/2014/chart" uri="{C3380CC4-5D6E-409C-BE32-E72D297353CC}">
                <c16:uniqueId val="{00000003-E467-48CA-B9A8-20A4E4121C65}"/>
              </c:ext>
            </c:extLst>
          </c:dPt>
          <c:dPt>
            <c:idx val="3"/>
            <c:invertIfNegative val="0"/>
            <c:bubble3D val="0"/>
            <c:spPr>
              <a:solidFill>
                <a:srgbClr val="001D77"/>
              </a:solidFill>
              <a:ln>
                <a:noFill/>
              </a:ln>
              <a:effectLst/>
            </c:spPr>
            <c:extLst>
              <c:ext xmlns:c16="http://schemas.microsoft.com/office/drawing/2014/chart" uri="{C3380CC4-5D6E-409C-BE32-E72D297353CC}">
                <c16:uniqueId val="{00000007-0832-4F2F-A3F0-3BF02CD3F077}"/>
              </c:ext>
            </c:extLst>
          </c:dPt>
          <c:dPt>
            <c:idx val="4"/>
            <c:invertIfNegative val="0"/>
            <c:bubble3D val="0"/>
            <c:spPr>
              <a:solidFill>
                <a:srgbClr val="001D77"/>
              </a:solidFill>
              <a:ln>
                <a:noFill/>
              </a:ln>
              <a:effectLst/>
            </c:spPr>
            <c:extLst>
              <c:ext xmlns:c16="http://schemas.microsoft.com/office/drawing/2014/chart" uri="{C3380CC4-5D6E-409C-BE32-E72D297353CC}">
                <c16:uniqueId val="{00000009-0832-4F2F-A3F0-3BF02CD3F077}"/>
              </c:ext>
            </c:extLst>
          </c:dPt>
          <c:dPt>
            <c:idx val="5"/>
            <c:invertIfNegative val="0"/>
            <c:bubble3D val="0"/>
            <c:spPr>
              <a:solidFill>
                <a:srgbClr val="001D77"/>
              </a:solidFill>
              <a:ln>
                <a:noFill/>
              </a:ln>
              <a:effectLst/>
            </c:spPr>
            <c:extLst>
              <c:ext xmlns:c16="http://schemas.microsoft.com/office/drawing/2014/chart" uri="{C3380CC4-5D6E-409C-BE32-E72D297353CC}">
                <c16:uniqueId val="{00000005-E467-48CA-B9A8-20A4E4121C65}"/>
              </c:ext>
            </c:extLst>
          </c:dPt>
          <c:dPt>
            <c:idx val="6"/>
            <c:invertIfNegative val="0"/>
            <c:bubble3D val="0"/>
            <c:spPr>
              <a:solidFill>
                <a:srgbClr val="001D77"/>
              </a:solidFill>
              <a:ln>
                <a:noFill/>
              </a:ln>
              <a:effectLst/>
            </c:spPr>
            <c:extLst>
              <c:ext xmlns:c16="http://schemas.microsoft.com/office/drawing/2014/chart" uri="{C3380CC4-5D6E-409C-BE32-E72D297353CC}">
                <c16:uniqueId val="{00000007-E467-48CA-B9A8-20A4E4121C65}"/>
              </c:ext>
            </c:extLst>
          </c:dPt>
          <c:dPt>
            <c:idx val="7"/>
            <c:invertIfNegative val="0"/>
            <c:bubble3D val="0"/>
            <c:spPr>
              <a:solidFill>
                <a:srgbClr val="001D77"/>
              </a:solidFill>
              <a:ln>
                <a:noFill/>
              </a:ln>
              <a:effectLst/>
            </c:spPr>
            <c:extLst>
              <c:ext xmlns:c16="http://schemas.microsoft.com/office/drawing/2014/chart" uri="{C3380CC4-5D6E-409C-BE32-E72D297353CC}">
                <c16:uniqueId val="{00000009-E467-48CA-B9A8-20A4E4121C65}"/>
              </c:ext>
            </c:extLst>
          </c:dPt>
          <c:dPt>
            <c:idx val="8"/>
            <c:invertIfNegative val="0"/>
            <c:bubble3D val="0"/>
            <c:spPr>
              <a:solidFill>
                <a:srgbClr val="001D77"/>
              </a:solidFill>
              <a:ln>
                <a:noFill/>
              </a:ln>
              <a:effectLst/>
            </c:spPr>
            <c:extLst>
              <c:ext xmlns:c16="http://schemas.microsoft.com/office/drawing/2014/chart" uri="{C3380CC4-5D6E-409C-BE32-E72D297353CC}">
                <c16:uniqueId val="{0000000B-E467-48CA-B9A8-20A4E4121C65}"/>
              </c:ext>
            </c:extLst>
          </c:dPt>
          <c:dPt>
            <c:idx val="9"/>
            <c:invertIfNegative val="0"/>
            <c:bubble3D val="0"/>
            <c:spPr>
              <a:solidFill>
                <a:srgbClr val="001D77"/>
              </a:solidFill>
              <a:ln>
                <a:noFill/>
              </a:ln>
              <a:effectLst/>
            </c:spPr>
            <c:extLst>
              <c:ext xmlns:c16="http://schemas.microsoft.com/office/drawing/2014/chart" uri="{C3380CC4-5D6E-409C-BE32-E72D297353CC}">
                <c16:uniqueId val="{0000000D-E467-48CA-B9A8-20A4E4121C65}"/>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Arkusz1!$A$2:$A$12</c:f>
              <c:strCache>
                <c:ptCount val="11"/>
                <c:pt idx="0">
                  <c:v>typowe stowarzyszenia i organizacje społeczne</c:v>
                </c:pt>
                <c:pt idx="1">
                  <c:v>stowarzyszenia sportowe</c:v>
                </c:pt>
                <c:pt idx="2">
                  <c:v>ochotnicze straże pożarne</c:v>
                </c:pt>
                <c:pt idx="3">
                  <c:v>koła łowieckie</c:v>
                </c:pt>
                <c:pt idx="4">
                  <c:v>fundacje</c:v>
                </c:pt>
                <c:pt idx="5">
                  <c:v>społeczne podmioty wyznaniowe</c:v>
                </c:pt>
                <c:pt idx="6">
                  <c:v>koła gospodyń wiejskich</c:v>
                </c:pt>
                <c:pt idx="7">
                  <c:v>samorząd gospodarczy, kółka rolnicze</c:v>
                </c:pt>
                <c:pt idx="8">
                  <c:v>spółdzienie socjalne </c:v>
                </c:pt>
                <c:pt idx="9">
                  <c:v>spółdzielnie pracy</c:v>
                </c:pt>
                <c:pt idx="10">
                  <c:v>spółdzielnie inwalidów i niewidomych</c:v>
                </c:pt>
              </c:strCache>
            </c:strRef>
          </c:cat>
          <c:val>
            <c:numRef>
              <c:f>Arkusz1!$B$2:$B$12</c:f>
              <c:numCache>
                <c:formatCode>0.0</c:formatCode>
                <c:ptCount val="11"/>
                <c:pt idx="0">
                  <c:v>31.8</c:v>
                </c:pt>
                <c:pt idx="1">
                  <c:v>18.8</c:v>
                </c:pt>
                <c:pt idx="2">
                  <c:v>14.3</c:v>
                </c:pt>
                <c:pt idx="3">
                  <c:v>2.6</c:v>
                </c:pt>
                <c:pt idx="4">
                  <c:v>16.8</c:v>
                </c:pt>
                <c:pt idx="5">
                  <c:v>2</c:v>
                </c:pt>
                <c:pt idx="6">
                  <c:v>8.5</c:v>
                </c:pt>
                <c:pt idx="7">
                  <c:v>1.3</c:v>
                </c:pt>
                <c:pt idx="8">
                  <c:v>0.9</c:v>
                </c:pt>
                <c:pt idx="9">
                  <c:v>0.3</c:v>
                </c:pt>
                <c:pt idx="10">
                  <c:v>0.1</c:v>
                </c:pt>
              </c:numCache>
            </c:numRef>
          </c:val>
          <c:extLst>
            <c:ext xmlns:c16="http://schemas.microsoft.com/office/drawing/2014/chart" uri="{C3380CC4-5D6E-409C-BE32-E72D297353CC}">
              <c16:uniqueId val="{0000001A-E467-48CA-B9A8-20A4E4121C65}"/>
            </c:ext>
          </c:extLst>
        </c:ser>
        <c:dLbls>
          <c:showLegendKey val="0"/>
          <c:showVal val="0"/>
          <c:showCatName val="0"/>
          <c:showSerName val="0"/>
          <c:showPercent val="0"/>
          <c:showBubbleSize val="0"/>
        </c:dLbls>
        <c:gapWidth val="74"/>
        <c:axId val="-1786988384"/>
        <c:axId val="-1764715824"/>
      </c:barChart>
      <c:catAx>
        <c:axId val="-178698838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64715824"/>
        <c:crosses val="autoZero"/>
        <c:auto val="1"/>
        <c:lblAlgn val="ctr"/>
        <c:lblOffset val="100"/>
        <c:noMultiLvlLbl val="0"/>
      </c:catAx>
      <c:valAx>
        <c:axId val="-1764715824"/>
        <c:scaling>
          <c:orientation val="minMax"/>
        </c:scaling>
        <c:delete val="0"/>
        <c:axPos val="t"/>
        <c:numFmt formatCode="0.0\ &quot;tys.&quot;"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86988384"/>
        <c:crosses val="autoZero"/>
        <c:crossBetween val="between"/>
        <c:majorUnit val="35"/>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50">
          <a:solidFill>
            <a:schemeClr val="tx1"/>
          </a:solidFill>
          <a:latin typeface="Fira Sans" panose="020B0503050000020004" pitchFamily="34" charset="0"/>
          <a:ea typeface="Fira Sans" panose="020B0503050000020004" pitchFamily="34" charset="0"/>
        </a:defRPr>
      </a:pPr>
      <a:endParaRPr lang="pl-PL"/>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9837248867506286"/>
          <c:y val="4.6512689743103776E-2"/>
          <c:w val="0.54574552297734813"/>
          <c:h val="0.89957966932965483"/>
        </c:manualLayout>
      </c:layout>
      <c:barChart>
        <c:barDir val="bar"/>
        <c:grouping val="clustered"/>
        <c:varyColors val="0"/>
        <c:ser>
          <c:idx val="0"/>
          <c:order val="0"/>
          <c:tx>
            <c:strRef>
              <c:f>Arkusz1!$B$1</c:f>
              <c:strCache>
                <c:ptCount val="1"/>
                <c:pt idx="0">
                  <c:v>osoby zatrudnione na umowę o pracę</c:v>
                </c:pt>
              </c:strCache>
            </c:strRef>
          </c:tx>
          <c:spPr>
            <a:solidFill>
              <a:srgbClr val="001D77"/>
            </a:solidFill>
            <a:ln>
              <a:noFill/>
            </a:ln>
            <a:effectLst/>
          </c:spPr>
          <c:invertIfNegative val="0"/>
          <c:dPt>
            <c:idx val="0"/>
            <c:invertIfNegative val="0"/>
            <c:bubble3D val="0"/>
            <c:spPr>
              <a:solidFill>
                <a:srgbClr val="001D77"/>
              </a:solidFill>
              <a:ln>
                <a:noFill/>
              </a:ln>
              <a:effectLst/>
            </c:spPr>
            <c:extLst>
              <c:ext xmlns:c16="http://schemas.microsoft.com/office/drawing/2014/chart" uri="{C3380CC4-5D6E-409C-BE32-E72D297353CC}">
                <c16:uniqueId val="{00000001-7471-4AE2-9D6F-831999676CA2}"/>
              </c:ext>
            </c:extLst>
          </c:dPt>
          <c:dPt>
            <c:idx val="1"/>
            <c:invertIfNegative val="0"/>
            <c:bubble3D val="0"/>
            <c:spPr>
              <a:solidFill>
                <a:srgbClr val="001D77"/>
              </a:solidFill>
              <a:ln>
                <a:noFill/>
              </a:ln>
              <a:effectLst/>
            </c:spPr>
            <c:extLst>
              <c:ext xmlns:c16="http://schemas.microsoft.com/office/drawing/2014/chart" uri="{C3380CC4-5D6E-409C-BE32-E72D297353CC}">
                <c16:uniqueId val="{00000001-AEEF-4182-99F0-CD921414255D}"/>
              </c:ext>
            </c:extLst>
          </c:dPt>
          <c:dPt>
            <c:idx val="2"/>
            <c:invertIfNegative val="0"/>
            <c:bubble3D val="0"/>
            <c:spPr>
              <a:solidFill>
                <a:srgbClr val="001D77"/>
              </a:solidFill>
              <a:ln>
                <a:noFill/>
              </a:ln>
              <a:effectLst/>
            </c:spPr>
            <c:extLst>
              <c:ext xmlns:c16="http://schemas.microsoft.com/office/drawing/2014/chart" uri="{C3380CC4-5D6E-409C-BE32-E72D297353CC}">
                <c16:uniqueId val="{00000003-AEEF-4182-99F0-CD921414255D}"/>
              </c:ext>
            </c:extLst>
          </c:dPt>
          <c:dPt>
            <c:idx val="3"/>
            <c:invertIfNegative val="0"/>
            <c:bubble3D val="0"/>
            <c:spPr>
              <a:solidFill>
                <a:srgbClr val="001D77"/>
              </a:solidFill>
              <a:ln>
                <a:noFill/>
              </a:ln>
              <a:effectLst/>
            </c:spPr>
            <c:extLst>
              <c:ext xmlns:c16="http://schemas.microsoft.com/office/drawing/2014/chart" uri="{C3380CC4-5D6E-409C-BE32-E72D297353CC}">
                <c16:uniqueId val="{00000007-7471-4AE2-9D6F-831999676CA2}"/>
              </c:ext>
            </c:extLst>
          </c:dPt>
          <c:dPt>
            <c:idx val="4"/>
            <c:invertIfNegative val="0"/>
            <c:bubble3D val="0"/>
            <c:spPr>
              <a:solidFill>
                <a:srgbClr val="001D77"/>
              </a:solidFill>
              <a:ln>
                <a:noFill/>
              </a:ln>
              <a:effectLst/>
            </c:spPr>
            <c:extLst>
              <c:ext xmlns:c16="http://schemas.microsoft.com/office/drawing/2014/chart" uri="{C3380CC4-5D6E-409C-BE32-E72D297353CC}">
                <c16:uniqueId val="{00000009-7471-4AE2-9D6F-831999676CA2}"/>
              </c:ext>
            </c:extLst>
          </c:dPt>
          <c:dPt>
            <c:idx val="5"/>
            <c:invertIfNegative val="0"/>
            <c:bubble3D val="0"/>
            <c:spPr>
              <a:solidFill>
                <a:srgbClr val="001D77"/>
              </a:solidFill>
              <a:ln>
                <a:noFill/>
              </a:ln>
              <a:effectLst/>
            </c:spPr>
            <c:extLst>
              <c:ext xmlns:c16="http://schemas.microsoft.com/office/drawing/2014/chart" uri="{C3380CC4-5D6E-409C-BE32-E72D297353CC}">
                <c16:uniqueId val="{00000005-AEEF-4182-99F0-CD921414255D}"/>
              </c:ext>
            </c:extLst>
          </c:dPt>
          <c:dPt>
            <c:idx val="6"/>
            <c:invertIfNegative val="0"/>
            <c:bubble3D val="0"/>
            <c:spPr>
              <a:solidFill>
                <a:srgbClr val="001D77"/>
              </a:solidFill>
              <a:ln>
                <a:noFill/>
              </a:ln>
              <a:effectLst/>
            </c:spPr>
            <c:extLst>
              <c:ext xmlns:c16="http://schemas.microsoft.com/office/drawing/2014/chart" uri="{C3380CC4-5D6E-409C-BE32-E72D297353CC}">
                <c16:uniqueId val="{00000007-AEEF-4182-99F0-CD921414255D}"/>
              </c:ext>
            </c:extLst>
          </c:dPt>
          <c:dPt>
            <c:idx val="7"/>
            <c:invertIfNegative val="0"/>
            <c:bubble3D val="0"/>
            <c:spPr>
              <a:solidFill>
                <a:srgbClr val="001D77"/>
              </a:solidFill>
              <a:ln>
                <a:noFill/>
              </a:ln>
              <a:effectLst/>
            </c:spPr>
            <c:extLst>
              <c:ext xmlns:c16="http://schemas.microsoft.com/office/drawing/2014/chart" uri="{C3380CC4-5D6E-409C-BE32-E72D297353CC}">
                <c16:uniqueId val="{00000009-AEEF-4182-99F0-CD921414255D}"/>
              </c:ext>
            </c:extLst>
          </c:dPt>
          <c:dPt>
            <c:idx val="8"/>
            <c:invertIfNegative val="0"/>
            <c:bubble3D val="0"/>
            <c:spPr>
              <a:solidFill>
                <a:srgbClr val="001D77"/>
              </a:solidFill>
              <a:ln>
                <a:noFill/>
              </a:ln>
              <a:effectLst/>
            </c:spPr>
            <c:extLst>
              <c:ext xmlns:c16="http://schemas.microsoft.com/office/drawing/2014/chart" uri="{C3380CC4-5D6E-409C-BE32-E72D297353CC}">
                <c16:uniqueId val="{0000000B-AEEF-4182-99F0-CD921414255D}"/>
              </c:ext>
            </c:extLst>
          </c:dPt>
          <c:dPt>
            <c:idx val="9"/>
            <c:invertIfNegative val="0"/>
            <c:bubble3D val="0"/>
            <c:spPr>
              <a:solidFill>
                <a:srgbClr val="001D77"/>
              </a:solidFill>
              <a:ln>
                <a:noFill/>
              </a:ln>
              <a:effectLst/>
            </c:spPr>
            <c:extLst>
              <c:ext xmlns:c16="http://schemas.microsoft.com/office/drawing/2014/chart" uri="{C3380CC4-5D6E-409C-BE32-E72D297353CC}">
                <c16:uniqueId val="{0000000D-AEEF-4182-99F0-CD921414255D}"/>
              </c:ext>
            </c:extLst>
          </c:dPt>
          <c:dPt>
            <c:idx val="10"/>
            <c:invertIfNegative val="0"/>
            <c:bubble3D val="0"/>
            <c:spPr>
              <a:solidFill>
                <a:srgbClr val="001D77"/>
              </a:solidFill>
              <a:ln>
                <a:noFill/>
              </a:ln>
              <a:effectLst/>
            </c:spPr>
            <c:extLst>
              <c:ext xmlns:c16="http://schemas.microsoft.com/office/drawing/2014/chart" uri="{C3380CC4-5D6E-409C-BE32-E72D297353CC}">
                <c16:uniqueId val="{0000000F-AEEF-4182-99F0-CD921414255D}"/>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Arkusz1!$A$2:$A$12</c:f>
              <c:strCache>
                <c:ptCount val="11"/>
                <c:pt idx="0">
                  <c:v>typowe stowarzyszenia i organizacje społeczne</c:v>
                </c:pt>
                <c:pt idx="1">
                  <c:v>stowarzyszenia sportowe</c:v>
                </c:pt>
                <c:pt idx="2">
                  <c:v>ochotnicze straże pożarne</c:v>
                </c:pt>
                <c:pt idx="3">
                  <c:v>koła łowieckie</c:v>
                </c:pt>
                <c:pt idx="4">
                  <c:v>fundacje</c:v>
                </c:pt>
                <c:pt idx="5">
                  <c:v>społeczne podmioty wyznaniowe</c:v>
                </c:pt>
                <c:pt idx="6">
                  <c:v>koła gospodyń wiejskich</c:v>
                </c:pt>
                <c:pt idx="7">
                  <c:v>samorząd gospodarczy, kółka rolnicze</c:v>
                </c:pt>
                <c:pt idx="8">
                  <c:v>spółdzienie socjalne </c:v>
                </c:pt>
                <c:pt idx="9">
                  <c:v>spółdzielnie pracy</c:v>
                </c:pt>
                <c:pt idx="10">
                  <c:v>spółdzielnie inwalidów i niewidomych</c:v>
                </c:pt>
              </c:strCache>
            </c:strRef>
          </c:cat>
          <c:val>
            <c:numRef>
              <c:f>Arkusz1!$B$2:$B$12</c:f>
              <c:numCache>
                <c:formatCode>0.0</c:formatCode>
                <c:ptCount val="11"/>
                <c:pt idx="0">
                  <c:v>83.9</c:v>
                </c:pt>
                <c:pt idx="1">
                  <c:v>6.2</c:v>
                </c:pt>
                <c:pt idx="2">
                  <c:v>0.1</c:v>
                </c:pt>
                <c:pt idx="3">
                  <c:v>0.5</c:v>
                </c:pt>
                <c:pt idx="4">
                  <c:v>41.8</c:v>
                </c:pt>
                <c:pt idx="5">
                  <c:v>46.7</c:v>
                </c:pt>
                <c:pt idx="6">
                  <c:v>0</c:v>
                </c:pt>
                <c:pt idx="7">
                  <c:v>3.1</c:v>
                </c:pt>
                <c:pt idx="8">
                  <c:v>6.4</c:v>
                </c:pt>
                <c:pt idx="9">
                  <c:v>9.3000000000000007</c:v>
                </c:pt>
                <c:pt idx="10">
                  <c:v>11.1</c:v>
                </c:pt>
              </c:numCache>
            </c:numRef>
          </c:val>
          <c:extLst>
            <c:ext xmlns:c16="http://schemas.microsoft.com/office/drawing/2014/chart" uri="{C3380CC4-5D6E-409C-BE32-E72D297353CC}">
              <c16:uniqueId val="{0000001A-AEEF-4182-99F0-CD921414255D}"/>
            </c:ext>
          </c:extLst>
        </c:ser>
        <c:dLbls>
          <c:showLegendKey val="0"/>
          <c:showVal val="0"/>
          <c:showCatName val="0"/>
          <c:showSerName val="0"/>
          <c:showPercent val="0"/>
          <c:showBubbleSize val="0"/>
        </c:dLbls>
        <c:gapWidth val="74"/>
        <c:axId val="-1764710384"/>
        <c:axId val="-1764716368"/>
      </c:barChart>
      <c:catAx>
        <c:axId val="-176471038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64716368"/>
        <c:crosses val="autoZero"/>
        <c:auto val="1"/>
        <c:lblAlgn val="ctr"/>
        <c:lblOffset val="100"/>
        <c:noMultiLvlLbl val="0"/>
      </c:catAx>
      <c:valAx>
        <c:axId val="-1764716368"/>
        <c:scaling>
          <c:orientation val="minMax"/>
        </c:scaling>
        <c:delete val="0"/>
        <c:axPos val="t"/>
        <c:numFmt formatCode="0.0\ &quot;tys.&quot;"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64710384"/>
        <c:crosses val="autoZero"/>
        <c:crossBetween val="between"/>
        <c:majorUnit val="9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50">
          <a:solidFill>
            <a:schemeClr val="tx1"/>
          </a:solidFill>
          <a:latin typeface="Fira Sans" panose="020B0503050000020004" pitchFamily="34" charset="0"/>
          <a:ea typeface="Fira Sans" panose="020B0503050000020004" pitchFamily="34" charset="0"/>
        </a:defRPr>
      </a:pPr>
      <a:endParaRPr lang="pl-PL"/>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9837248867506286"/>
          <c:y val="4.6512689743103776E-2"/>
          <c:w val="0.54574552297734813"/>
          <c:h val="0.88984730923233135"/>
        </c:manualLayout>
      </c:layout>
      <c:barChart>
        <c:barDir val="bar"/>
        <c:grouping val="clustered"/>
        <c:varyColors val="0"/>
        <c:ser>
          <c:idx val="0"/>
          <c:order val="0"/>
          <c:tx>
            <c:strRef>
              <c:f>Arkusz1!$B$1</c:f>
              <c:strCache>
                <c:ptCount val="1"/>
                <c:pt idx="0">
                  <c:v>udział osób zatrudnionych ze względu na przynależność do grup zagrożonych wykluczeniem społecznym</c:v>
                </c:pt>
              </c:strCache>
            </c:strRef>
          </c:tx>
          <c:spPr>
            <a:solidFill>
              <a:srgbClr val="001D7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Arkusz1!$A$2:$A$12</c:f>
              <c:strCache>
                <c:ptCount val="11"/>
                <c:pt idx="0">
                  <c:v>typowe stowarzyszenia i organizacje społeczne</c:v>
                </c:pt>
                <c:pt idx="1">
                  <c:v>stowarzyszenia sportowe</c:v>
                </c:pt>
                <c:pt idx="2">
                  <c:v>ochotnicze straże pożarne</c:v>
                </c:pt>
                <c:pt idx="3">
                  <c:v>koła łowieckie</c:v>
                </c:pt>
                <c:pt idx="4">
                  <c:v>fundacje</c:v>
                </c:pt>
                <c:pt idx="5">
                  <c:v>społeczne podmioty wyznaniowe</c:v>
                </c:pt>
                <c:pt idx="6">
                  <c:v>koła gospodyń wiejskich</c:v>
                </c:pt>
                <c:pt idx="7">
                  <c:v>samorząd gospodarczy, kółka rolnicze</c:v>
                </c:pt>
                <c:pt idx="8">
                  <c:v>spółdzienie socjalne </c:v>
                </c:pt>
                <c:pt idx="9">
                  <c:v>spółdzielnie pracy</c:v>
                </c:pt>
                <c:pt idx="10">
                  <c:v>spółdzielnie inwalidów i niewidomych</c:v>
                </c:pt>
              </c:strCache>
            </c:strRef>
          </c:cat>
          <c:val>
            <c:numRef>
              <c:f>Arkusz1!$B$2:$B$12</c:f>
              <c:numCache>
                <c:formatCode>0.0</c:formatCode>
                <c:ptCount val="11"/>
                <c:pt idx="0">
                  <c:v>7.7199046483909424</c:v>
                </c:pt>
                <c:pt idx="1">
                  <c:v>7.5906526994359389</c:v>
                </c:pt>
                <c:pt idx="2">
                  <c:v>5.1282051282051277</c:v>
                </c:pt>
                <c:pt idx="3">
                  <c:v>1.3916500994035785</c:v>
                </c:pt>
                <c:pt idx="4">
                  <c:v>10.389952153110048</c:v>
                </c:pt>
                <c:pt idx="5">
                  <c:v>2.7951374026196385</c:v>
                </c:pt>
                <c:pt idx="6">
                  <c:v>0</c:v>
                </c:pt>
                <c:pt idx="7">
                  <c:v>2.1276595744680851</c:v>
                </c:pt>
                <c:pt idx="8">
                  <c:v>61.055433761352958</c:v>
                </c:pt>
                <c:pt idx="9">
                  <c:v>9.4169440566949429</c:v>
                </c:pt>
                <c:pt idx="10">
                  <c:v>75.691451149425291</c:v>
                </c:pt>
              </c:numCache>
            </c:numRef>
          </c:val>
          <c:extLst>
            <c:ext xmlns:c16="http://schemas.microsoft.com/office/drawing/2014/chart" uri="{C3380CC4-5D6E-409C-BE32-E72D297353CC}">
              <c16:uniqueId val="{0000001A-AEEF-4182-99F0-CD921414255D}"/>
            </c:ext>
          </c:extLst>
        </c:ser>
        <c:dLbls>
          <c:showLegendKey val="0"/>
          <c:showVal val="0"/>
          <c:showCatName val="0"/>
          <c:showSerName val="0"/>
          <c:showPercent val="0"/>
          <c:showBubbleSize val="0"/>
        </c:dLbls>
        <c:gapWidth val="74"/>
        <c:axId val="-1764721808"/>
        <c:axId val="-1764712560"/>
      </c:barChart>
      <c:catAx>
        <c:axId val="-176472180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64712560"/>
        <c:crosses val="autoZero"/>
        <c:auto val="1"/>
        <c:lblAlgn val="ctr"/>
        <c:lblOffset val="100"/>
        <c:noMultiLvlLbl val="0"/>
      </c:catAx>
      <c:valAx>
        <c:axId val="-1764712560"/>
        <c:scaling>
          <c:orientation val="minMax"/>
        </c:scaling>
        <c:delete val="0"/>
        <c:axPos val="t"/>
        <c:numFmt formatCode="0.0&quot;%&quot;"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50" b="0" i="0" u="none" strike="noStrike" kern="1200" baseline="0">
                <a:solidFill>
                  <a:schemeClr val="tx1"/>
                </a:solidFill>
                <a:latin typeface="Fira Sans" panose="020B0503050000020004" pitchFamily="34" charset="0"/>
                <a:ea typeface="Fira Sans" panose="020B0503050000020004" pitchFamily="34" charset="0"/>
                <a:cs typeface="+mn-cs"/>
              </a:defRPr>
            </a:pPr>
            <a:endParaRPr lang="pl-PL"/>
          </a:p>
        </c:txPr>
        <c:crossAx val="-1764721808"/>
        <c:crosses val="autoZero"/>
        <c:crossBetween val="between"/>
        <c:majorUnit val="9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50">
          <a:solidFill>
            <a:schemeClr val="tx1"/>
          </a:solidFill>
          <a:latin typeface="Fira Sans" panose="020B0503050000020004" pitchFamily="34" charset="0"/>
          <a:ea typeface="Fira Sans" panose="020B0503050000020004" pitchFamily="34" charset="0"/>
        </a:defRPr>
      </a:pPr>
      <a:endParaRPr lang="pl-PL"/>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1036048123152788"/>
          <c:y val="9.4019972829510023E-2"/>
          <c:w val="0.42266758611934224"/>
          <c:h val="0.87564284727566943"/>
        </c:manualLayout>
      </c:layout>
      <c:barChart>
        <c:barDir val="bar"/>
        <c:grouping val="clustered"/>
        <c:varyColors val="0"/>
        <c:ser>
          <c:idx val="0"/>
          <c:order val="0"/>
          <c:tx>
            <c:strRef>
              <c:f>Arkusz1!$B$1</c:f>
              <c:strCache>
                <c:ptCount val="1"/>
                <c:pt idx="0">
                  <c:v>Kolumna2</c:v>
                </c:pt>
              </c:strCache>
            </c:strRef>
          </c:tx>
          <c:spPr>
            <a:solidFill>
              <a:srgbClr val="001D77"/>
            </a:solidFill>
            <a:ln>
              <a:solidFill>
                <a:srgbClr val="001D77"/>
              </a:solidFill>
            </a:ln>
            <a:effectLst/>
          </c:spPr>
          <c:invertIfNegative val="0"/>
          <c:dLbls>
            <c:spPr>
              <a:noFill/>
              <a:ln>
                <a:noFill/>
              </a:ln>
              <a:effectLst/>
            </c:spPr>
            <c:txPr>
              <a:bodyPr rot="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Arkusz1!$A$2:$A$12</c:f>
              <c:strCache>
                <c:ptCount val="11"/>
                <c:pt idx="0">
                  <c:v>typowe stowarzyszenia i organizacje społeczne</c:v>
                </c:pt>
                <c:pt idx="1">
                  <c:v>stowarzyszenia sportowe</c:v>
                </c:pt>
                <c:pt idx="2">
                  <c:v>ochotnicze straże pożarne</c:v>
                </c:pt>
                <c:pt idx="3">
                  <c:v>koła łowieckie</c:v>
                </c:pt>
                <c:pt idx="4">
                  <c:v>fundacje</c:v>
                </c:pt>
                <c:pt idx="5">
                  <c:v>społeczne podmioty wyznaniowe</c:v>
                </c:pt>
                <c:pt idx="6">
                  <c:v>koła gospodyń wiejskich</c:v>
                </c:pt>
                <c:pt idx="7">
                  <c:v>samorząd gospodarczy, kółka rolnicze</c:v>
                </c:pt>
                <c:pt idx="8">
                  <c:v>spółdzielnie socjalne</c:v>
                </c:pt>
                <c:pt idx="9">
                  <c:v>spółdzielnie pracy</c:v>
                </c:pt>
                <c:pt idx="10">
                  <c:v>spółdzielnie inwalidów i niewidomych</c:v>
                </c:pt>
              </c:strCache>
            </c:strRef>
          </c:cat>
          <c:val>
            <c:numRef>
              <c:f>Arkusz1!$B$2:$B$12</c:f>
              <c:numCache>
                <c:formatCode>0.0</c:formatCode>
                <c:ptCount val="11"/>
                <c:pt idx="0">
                  <c:v>13.1</c:v>
                </c:pt>
                <c:pt idx="1">
                  <c:v>4.2</c:v>
                </c:pt>
                <c:pt idx="2">
                  <c:v>0.6</c:v>
                </c:pt>
                <c:pt idx="3">
                  <c:v>0.4</c:v>
                </c:pt>
                <c:pt idx="4">
                  <c:v>12.8</c:v>
                </c:pt>
                <c:pt idx="5">
                  <c:v>4.2</c:v>
                </c:pt>
                <c:pt idx="6">
                  <c:v>0.1</c:v>
                </c:pt>
                <c:pt idx="7">
                  <c:v>0.7</c:v>
                </c:pt>
                <c:pt idx="8">
                  <c:v>0.6</c:v>
                </c:pt>
                <c:pt idx="9">
                  <c:v>2</c:v>
                </c:pt>
                <c:pt idx="10">
                  <c:v>1.4</c:v>
                </c:pt>
              </c:numCache>
            </c:numRef>
          </c:val>
          <c:extLst>
            <c:ext xmlns:c16="http://schemas.microsoft.com/office/drawing/2014/chart" uri="{C3380CC4-5D6E-409C-BE32-E72D297353CC}">
              <c16:uniqueId val="{00000000-1F24-4080-8F9D-B9A0412B500A}"/>
            </c:ext>
          </c:extLst>
        </c:ser>
        <c:dLbls>
          <c:dLblPos val="outEnd"/>
          <c:showLegendKey val="0"/>
          <c:showVal val="1"/>
          <c:showCatName val="0"/>
          <c:showSerName val="0"/>
          <c:showPercent val="0"/>
          <c:showBubbleSize val="0"/>
        </c:dLbls>
        <c:gapWidth val="100"/>
        <c:axId val="-1764711472"/>
        <c:axId val="-1764709840"/>
      </c:barChart>
      <c:catAx>
        <c:axId val="-1764711472"/>
        <c:scaling>
          <c:orientation val="maxMin"/>
        </c:scaling>
        <c:delete val="0"/>
        <c:axPos val="l"/>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crossAx val="-1764709840"/>
        <c:crosses val="autoZero"/>
        <c:auto val="1"/>
        <c:lblAlgn val="ctr"/>
        <c:lblOffset val="100"/>
        <c:noMultiLvlLbl val="0"/>
      </c:catAx>
      <c:valAx>
        <c:axId val="-1764709840"/>
        <c:scaling>
          <c:orientation val="minMax"/>
          <c:max val="15"/>
        </c:scaling>
        <c:delete val="0"/>
        <c:axPos val="t"/>
        <c:numFmt formatCode="0.0&quot; mld zł&quot;"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crossAx val="-1764711472"/>
        <c:crosses val="autoZero"/>
        <c:crossBetween val="between"/>
        <c:majorUnit val="15"/>
      </c:valAx>
      <c:spPr>
        <a:noFill/>
        <a:ln>
          <a:noFill/>
        </a:ln>
        <a:effectLst/>
      </c:spPr>
    </c:plotArea>
    <c:plotVisOnly val="1"/>
    <c:dispBlanksAs val="gap"/>
    <c:showDLblsOverMax val="0"/>
  </c:chart>
  <c:spPr>
    <a:noFill/>
    <a:ln w="9525" cap="flat" cmpd="sng" algn="ctr">
      <a:noFill/>
      <a:round/>
    </a:ln>
    <a:effectLst/>
  </c:spPr>
  <c:txPr>
    <a:bodyPr/>
    <a:lstStyle/>
    <a:p>
      <a:pPr>
        <a:defRPr sz="850">
          <a:solidFill>
            <a:sysClr val="windowText" lastClr="000000"/>
          </a:solidFill>
          <a:latin typeface="Fira Sans" panose="020B0503050000020004" pitchFamily="34" charset="0"/>
          <a:ea typeface="Fira Sans" panose="020B0503050000020004" pitchFamily="34" charset="0"/>
        </a:defRPr>
      </a:pPr>
      <a:endParaRPr lang="pl-PL"/>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1036048123152788"/>
          <c:y val="9.4019972829510023E-2"/>
          <c:w val="0.42266758611934224"/>
          <c:h val="0.87564284727566943"/>
        </c:manualLayout>
      </c:layout>
      <c:barChart>
        <c:barDir val="bar"/>
        <c:grouping val="clustered"/>
        <c:varyColors val="0"/>
        <c:ser>
          <c:idx val="0"/>
          <c:order val="0"/>
          <c:tx>
            <c:strRef>
              <c:f>Arkusz1!$B$1</c:f>
              <c:strCache>
                <c:ptCount val="1"/>
                <c:pt idx="0">
                  <c:v>Kolumna2</c:v>
                </c:pt>
              </c:strCache>
            </c:strRef>
          </c:tx>
          <c:spPr>
            <a:solidFill>
              <a:srgbClr val="001D77"/>
            </a:solidFill>
            <a:ln>
              <a:solidFill>
                <a:srgbClr val="001D77"/>
              </a:solidFill>
            </a:ln>
            <a:effectLst/>
          </c:spPr>
          <c:invertIfNegative val="0"/>
          <c:dLbls>
            <c:spPr>
              <a:noFill/>
              <a:ln>
                <a:noFill/>
              </a:ln>
              <a:effectLst/>
            </c:spPr>
            <c:txPr>
              <a:bodyPr rot="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Arkusz1!$A$2:$A$12</c:f>
              <c:strCache>
                <c:ptCount val="11"/>
                <c:pt idx="0">
                  <c:v>typowe stowarzyszenia i organizacje społeczne</c:v>
                </c:pt>
                <c:pt idx="1">
                  <c:v>stowarzyszenia sportowe</c:v>
                </c:pt>
                <c:pt idx="2">
                  <c:v>ochotnicze straże pożarne</c:v>
                </c:pt>
                <c:pt idx="3">
                  <c:v>koła łowieckie</c:v>
                </c:pt>
                <c:pt idx="4">
                  <c:v>fundacje</c:v>
                </c:pt>
                <c:pt idx="5">
                  <c:v>społeczne podmioty wyznaniowe</c:v>
                </c:pt>
                <c:pt idx="6">
                  <c:v>koła gospodyń wiejskich</c:v>
                </c:pt>
                <c:pt idx="7">
                  <c:v>samorząd gospodarczy, kółka rolnicze</c:v>
                </c:pt>
                <c:pt idx="8">
                  <c:v>spółdzielnie socjalne</c:v>
                </c:pt>
                <c:pt idx="9">
                  <c:v>spółdzielnie pracy</c:v>
                </c:pt>
                <c:pt idx="10">
                  <c:v>spółdzielnie inwalidów i niewidomych</c:v>
                </c:pt>
              </c:strCache>
            </c:strRef>
          </c:cat>
          <c:val>
            <c:numRef>
              <c:f>Arkusz1!$B$2:$B$12</c:f>
              <c:numCache>
                <c:formatCode>0.0</c:formatCode>
                <c:ptCount val="11"/>
                <c:pt idx="0">
                  <c:v>12.5</c:v>
                </c:pt>
                <c:pt idx="1">
                  <c:v>4.0999999999999996</c:v>
                </c:pt>
                <c:pt idx="2">
                  <c:v>0.5</c:v>
                </c:pt>
                <c:pt idx="3">
                  <c:v>0.4</c:v>
                </c:pt>
                <c:pt idx="4">
                  <c:v>11.6</c:v>
                </c:pt>
                <c:pt idx="5">
                  <c:v>3.9</c:v>
                </c:pt>
                <c:pt idx="6">
                  <c:v>0.1</c:v>
                </c:pt>
                <c:pt idx="7">
                  <c:v>0.7</c:v>
                </c:pt>
                <c:pt idx="8">
                  <c:v>0.6</c:v>
                </c:pt>
                <c:pt idx="9">
                  <c:v>1.8</c:v>
                </c:pt>
                <c:pt idx="10">
                  <c:v>1.4</c:v>
                </c:pt>
              </c:numCache>
            </c:numRef>
          </c:val>
          <c:extLst>
            <c:ext xmlns:c16="http://schemas.microsoft.com/office/drawing/2014/chart" uri="{C3380CC4-5D6E-409C-BE32-E72D297353CC}">
              <c16:uniqueId val="{00000000-1F24-4080-8F9D-B9A0412B500A}"/>
            </c:ext>
          </c:extLst>
        </c:ser>
        <c:dLbls>
          <c:dLblPos val="outEnd"/>
          <c:showLegendKey val="0"/>
          <c:showVal val="1"/>
          <c:showCatName val="0"/>
          <c:showSerName val="0"/>
          <c:showPercent val="0"/>
          <c:showBubbleSize val="0"/>
        </c:dLbls>
        <c:gapWidth val="100"/>
        <c:axId val="-1764722896"/>
        <c:axId val="-1764721264"/>
      </c:barChart>
      <c:catAx>
        <c:axId val="-1764722896"/>
        <c:scaling>
          <c:orientation val="maxMin"/>
        </c:scaling>
        <c:delete val="0"/>
        <c:axPos val="l"/>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crossAx val="-1764721264"/>
        <c:crosses val="autoZero"/>
        <c:auto val="1"/>
        <c:lblAlgn val="ctr"/>
        <c:lblOffset val="100"/>
        <c:noMultiLvlLbl val="0"/>
      </c:catAx>
      <c:valAx>
        <c:axId val="-1764721264"/>
        <c:scaling>
          <c:orientation val="minMax"/>
          <c:max val="15"/>
        </c:scaling>
        <c:delete val="0"/>
        <c:axPos val="t"/>
        <c:numFmt formatCode="0.0&quot; mld zł&quot;"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50" b="0" i="0" u="none" strike="noStrike" kern="1200" baseline="0">
                <a:solidFill>
                  <a:sysClr val="windowText" lastClr="000000"/>
                </a:solidFill>
                <a:latin typeface="Fira Sans" panose="020B0503050000020004" pitchFamily="34" charset="0"/>
                <a:ea typeface="Fira Sans" panose="020B0503050000020004" pitchFamily="34" charset="0"/>
                <a:cs typeface="+mn-cs"/>
              </a:defRPr>
            </a:pPr>
            <a:endParaRPr lang="pl-PL"/>
          </a:p>
        </c:txPr>
        <c:crossAx val="-1764722896"/>
        <c:crosses val="autoZero"/>
        <c:crossBetween val="between"/>
        <c:majorUnit val="15"/>
      </c:valAx>
      <c:spPr>
        <a:noFill/>
        <a:ln>
          <a:noFill/>
        </a:ln>
        <a:effectLst/>
      </c:spPr>
    </c:plotArea>
    <c:plotVisOnly val="1"/>
    <c:dispBlanksAs val="gap"/>
    <c:showDLblsOverMax val="0"/>
  </c:chart>
  <c:spPr>
    <a:noFill/>
    <a:ln w="9525" cap="flat" cmpd="sng" algn="ctr">
      <a:noFill/>
      <a:round/>
    </a:ln>
    <a:effectLst/>
  </c:spPr>
  <c:txPr>
    <a:bodyPr/>
    <a:lstStyle/>
    <a:p>
      <a:pPr>
        <a:defRPr sz="850">
          <a:solidFill>
            <a:sysClr val="windowText" lastClr="000000"/>
          </a:solidFill>
          <a:latin typeface="Fira Sans" panose="020B0503050000020004" pitchFamily="34" charset="0"/>
          <a:ea typeface="Fira Sans" panose="020B0503050000020004" pitchFamily="34" charset="0"/>
        </a:defRPr>
      </a:pPr>
      <a:endParaRPr lang="pl-PL"/>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emplateUrl xmlns="http://schemas.microsoft.com/sharepoint/v3" xsi:nil="true"/>
    <NazwaPliku xmlns="AD3641B4-23D9-4536-AF9E-7D0EADDEB824">Podmioty_gospodarki_społecznej_w_2021.docx.docx</NazwaPliku>
    <Osoba xmlns="AD3641B4-23D9-4536-AF9E-7D0EADDEB824">STAT\MAKOWSKAE</Osoba>
    <_SourceUrl xmlns="http://schemas.microsoft.com/sharepoint/v3" xsi:nil="true"/>
    <Odbiorcy2 xmlns="AD3641B4-23D9-4536-AF9E-7D0EADDEB824" xsi:nil="true"/>
    <xd_ProgID xmlns="http://schemas.microsoft.com/sharepoint/v3" xsi:nil="true"/>
    <Order xmlns="http://schemas.microsoft.com/sharepoint/v3" xsi:nil="true"/>
    <_SharedFileIndex xmlns="http://schemas.microsoft.com/sharepoint/v3" xsi:nil="true"/>
    <MetaInfo xmlns="http://schemas.microsoft.com/sharepoint/v3" xsi:nil="true"/>
    <ContentTypeId xmlns="http://schemas.microsoft.com/sharepoint/v3">0x00B44136ADD9233645AF9E7D0EADDEB824</ContentTypeId>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44DF1BA9951007438FCA488A6A01397F" ma:contentTypeVersion="2" ma:contentTypeDescription="Utwórz nowy dokument." ma:contentTypeScope="" ma:versionID="61828af194c162a3f8ba12efac41088b">
  <xsd:schema xmlns:xsd="http://www.w3.org/2001/XMLSchema" xmlns:xs="http://www.w3.org/2001/XMLSchema" xmlns:p="http://schemas.microsoft.com/office/2006/metadata/properties" xmlns:ns2="b5698c14-9734-4c2e-b0a6-c0f0e0420a38" xmlns:ns3="30d47203-49ec-4c8c-a442-62231931aabb" targetNamespace="http://schemas.microsoft.com/office/2006/metadata/properties" ma:root="true" ma:fieldsID="496f7d50f109622d7e203c236940c321" ns2:_="" ns3:_="">
    <xsd:import namespace="b5698c14-9734-4c2e-b0a6-c0f0e0420a38"/>
    <xsd:import namespace="30d47203-49ec-4c8c-a442-62231931aabb"/>
    <xsd:element name="properties">
      <xsd:complexType>
        <xsd:sequence>
          <xsd:element name="documentManagement">
            <xsd:complexType>
              <xsd:all>
                <xsd:element ref="ns2:Tematyka" minOccurs="0"/>
                <xsd:element ref="ns3:Kolejno_x015b__x0107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698c14-9734-4c2e-b0a6-c0f0e0420a38" elementFormDefault="qualified">
    <xsd:import namespace="http://schemas.microsoft.com/office/2006/documentManagement/types"/>
    <xsd:import namespace="http://schemas.microsoft.com/office/infopath/2007/PartnerControls"/>
    <xsd:element name="Tematyka" ma:index="2" nillable="true" ma:displayName=":" ma:description="Należy wybrać tematykę pliku" ma:format="Dropdown" ma:internalName="Tematyka">
      <xsd:simpleType>
        <xsd:restriction base="dms:Choice">
          <xsd:enumeration value="00 - Organizacja Systemu Publikacyjnego"/>
          <xsd:enumeration value="00 - Zasady - skład i typografia"/>
          <xsd:enumeration value="01 - Analizy statystyczne"/>
          <xsd:enumeration value="02 - Informacje statystyczne"/>
          <xsd:enumeration value="03 - Roczniki statystyczne"/>
          <xsd:enumeration value="04 - Foldery i publikacje okolicznościowe"/>
          <xsd:enumeration value="05 - Prace eksperymentalne"/>
          <xsd:enumeration value="06 - Metodologia badań statystycznych"/>
          <xsd:enumeration value="07 - Informacje sygnalne"/>
          <xsd:enumeration value="08 - Archiwum"/>
          <xsd:enumeration value="10 - Księga Identyfikacji Wizualnej"/>
        </xsd:restriction>
      </xsd:simpleType>
    </xsd:element>
  </xsd:schema>
  <xsd:schema xmlns:xsd="http://www.w3.org/2001/XMLSchema" xmlns:xs="http://www.w3.org/2001/XMLSchema" xmlns:dms="http://schemas.microsoft.com/office/2006/documentManagement/types" xmlns:pc="http://schemas.microsoft.com/office/infopath/2007/PartnerControls" targetNamespace="30d47203-49ec-4c8c-a442-62231931aabb" elementFormDefault="qualified">
    <xsd:import namespace="http://schemas.microsoft.com/office/2006/documentManagement/types"/>
    <xsd:import namespace="http://schemas.microsoft.com/office/infopath/2007/PartnerControls"/>
    <xsd:element name="Kolejno_x015b__x0107_" ma:index="3" nillable="true" ma:displayName="Kolejność" ma:decimals="0" ma:description="sortowanie plików" ma:internalName="Kolejno_x015b__x0107_">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Typ zawartości"/>
        <xsd:element ref="dc:title" minOccurs="0" maxOccurs="1" ma:index="1"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Pisma" ma:contentTypeID="0x00B44136ADD9233645AF9E7D0EADDEB824" ma:contentTypeVersion="" ma:contentTypeDescription="" ma:contentTypeScope="" ma:versionID="65958521edc9483c46942e9ac2ba341f">
  <xsd:schema xmlns:xsd="http://www.w3.org/2001/XMLSchema" xmlns:xs="http://www.w3.org/2001/XMLSchema" xmlns:p="http://schemas.microsoft.com/office/2006/metadata/properties" xmlns:ns1="http://schemas.microsoft.com/sharepoint/v3" xmlns:ns2="AD3641B4-23D9-4536-AF9E-7D0EADDEB824" targetNamespace="http://schemas.microsoft.com/office/2006/metadata/properties" ma:root="true" ma:fieldsID="34e359ed2fd7077939949e563617625d" ns1:_="" ns2:_="">
    <xsd:import namespace="http://schemas.microsoft.com/sharepoint/v3"/>
    <xsd:import namespace="AD3641B4-23D9-4536-AF9E-7D0EADDEB824"/>
    <xsd:element name="properties">
      <xsd:complexType>
        <xsd:sequence>
          <xsd:element name="documentManagement">
            <xsd:complexType>
              <xsd:all>
                <xsd:element ref="ns1:ID" minOccurs="0"/>
                <xsd:element ref="ns1:ContentTypeId" minOccurs="0"/>
                <xsd:element ref="ns1:Author" minOccurs="0"/>
                <xsd:element ref="ns1:Editor" minOccurs="0"/>
                <xsd:element ref="ns1:_HasCopyDestinations" minOccurs="0"/>
                <xsd:element ref="ns1:_CopySource" minOccurs="0"/>
                <xsd:element ref="ns1:_ModerationStatus" minOccurs="0"/>
                <xsd:element ref="ns1:_ModerationComments" minOccurs="0"/>
                <xsd:element ref="ns1:FileRef" minOccurs="0"/>
                <xsd:element ref="ns1:FileDirRef" minOccurs="0"/>
                <xsd:element ref="ns1:Last_x0020_Modified" minOccurs="0"/>
                <xsd:element ref="ns1:Created_x0020_Date" minOccurs="0"/>
                <xsd:element ref="ns1:File_x0020_Size" minOccurs="0"/>
                <xsd:element ref="ns1:FSObjType" minOccurs="0"/>
                <xsd:element ref="ns1:SortBehavior" minOccurs="0"/>
                <xsd:element ref="ns1:CheckedOutUserId" minOccurs="0"/>
                <xsd:element ref="ns1:IsCheckedoutToLocal" minOccurs="0"/>
                <xsd:element ref="ns1:CheckoutUser" minOccurs="0"/>
                <xsd:element ref="ns1:UniqueId" minOccurs="0"/>
                <xsd:element ref="ns1:SyncClientId" minOccurs="0"/>
                <xsd:element ref="ns1:ProgId" minOccurs="0"/>
                <xsd:element ref="ns1:ScopeId" minOccurs="0"/>
                <xsd:element ref="ns1:VirusStatus" minOccurs="0"/>
                <xsd:element ref="ns1:CheckedOutTitle" minOccurs="0"/>
                <xsd:element ref="ns1:_CheckinComment" minOccurs="0"/>
                <xsd:element ref="ns1:File_x0020_Type" minOccurs="0"/>
                <xsd:element ref="ns1:HTML_x0020_File_x0020_Type" minOccurs="0"/>
                <xsd:element ref="ns1:_SourceUrl" minOccurs="0"/>
                <xsd:element ref="ns1:_SharedFileIndex" minOccurs="0"/>
                <xsd:element ref="ns1:MetaInfo" minOccurs="0"/>
                <xsd:element ref="ns1:_Level" minOccurs="0"/>
                <xsd:element ref="ns1:_IsCurrentVersion" minOccurs="0"/>
                <xsd:element ref="ns1:ItemChildCount" minOccurs="0"/>
                <xsd:element ref="ns1:FolderChildCount" minOccurs="0"/>
                <xsd:element ref="ns1:AppAuthor" minOccurs="0"/>
                <xsd:element ref="ns1:AppEditor" minOccurs="0"/>
                <xsd:element ref="ns1:owshiddenversion" minOccurs="0"/>
                <xsd:element ref="ns1:_UIVersion" minOccurs="0"/>
                <xsd:element ref="ns1:_UIVersionString" minOccurs="0"/>
                <xsd:element ref="ns1:InstanceID" minOccurs="0"/>
                <xsd:element ref="ns1:Order" minOccurs="0"/>
                <xsd:element ref="ns1:GUID" minOccurs="0"/>
                <xsd:element ref="ns1:WorkflowVersion" minOccurs="0"/>
                <xsd:element ref="ns1:WorkflowInstanceID" minOccurs="0"/>
                <xsd:element ref="ns1:ParentVersionString" minOccurs="0"/>
                <xsd:element ref="ns1:ParentLeafName" minOccurs="0"/>
                <xsd:element ref="ns1:DocConcurrencyNumber" minOccurs="0"/>
                <xsd:element ref="ns1:TemplateUrl" minOccurs="0"/>
                <xsd:element ref="ns1:xd_ProgID" minOccurs="0"/>
                <xsd:element ref="ns1:xd_Signature" minOccurs="0"/>
                <xsd:element ref="ns2:Osoba" minOccurs="0"/>
                <xsd:element ref="ns2:NazwaPliku" minOccurs="0"/>
                <xsd:element ref="ns2:Odbiorcy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0" nillable="true" ma:displayName="Identyfikator" ma:internalName="ID" ma:readOnly="true">
      <xsd:simpleType>
        <xsd:restriction base="dms:Unknown"/>
      </xsd:simpleType>
    </xsd:element>
    <xsd:element name="ContentTypeId" ma:index="1" nillable="true" ma:displayName="Identyfikator typu zawartości" ma:hidden="true" ma:internalName="ContentTypeId" ma:readOnly="true">
      <xsd:simpleType>
        <xsd:restriction base="dms:Unknown"/>
      </xsd:simpleType>
    </xsd:element>
    <xsd:element name="Author" ma:index="4" nillable="true" ma:displayName="Utworzony przez"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 ma:index="6" nillable="true" ma:displayName="Zmodyfikowane przez" ma:list="UserInfo" ma:internalName="Edit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HasCopyDestinations" ma:index="7" nillable="true" ma:displayName="Ma miejsca docelowe kopii" ma:hidden="true" ma:internalName="_HasCopyDestinations" ma:readOnly="true">
      <xsd:simpleType>
        <xsd:restriction base="dms:Boolean"/>
      </xsd:simpleType>
    </xsd:element>
    <xsd:element name="_CopySource" ma:index="8" nillable="true" ma:displayName="Źródło kopii" ma:internalName="_CopySource" ma:readOnly="true">
      <xsd:simpleType>
        <xsd:restriction base="dms:Text"/>
      </xsd:simpleType>
    </xsd:element>
    <xsd:element name="_ModerationStatus" ma:index="9" nillable="true" ma:displayName="Stan zatwierdzania" ma:default="0" ma:hidden="true" ma:internalName="_ModerationStatus" ma:readOnly="true">
      <xsd:simpleType>
        <xsd:restriction base="dms:Unknown"/>
      </xsd:simpleType>
    </xsd:element>
    <xsd:element name="_ModerationComments" ma:index="10" nillable="true" ma:displayName="Komentarze osoby zatwierdzającej" ma:hidden="true" ma:internalName="_ModerationComments" ma:readOnly="true">
      <xsd:simpleType>
        <xsd:restriction base="dms:Note"/>
      </xsd:simpleType>
    </xsd:element>
    <xsd:element name="FileRef" ma:index="11" nillable="true" ma:displayName="Ścieżka adresu URL" ma:hidden="true" ma:list="Docs" ma:internalName="FileRef" ma:readOnly="true" ma:showField="FullUrl">
      <xsd:simpleType>
        <xsd:restriction base="dms:Lookup"/>
      </xsd:simpleType>
    </xsd:element>
    <xsd:element name="FileDirRef" ma:index="12" nillable="true" ma:displayName="Ścieżka" ma:hidden="true" ma:list="Docs" ma:internalName="FileDirRef" ma:readOnly="true" ma:showField="DirName">
      <xsd:simpleType>
        <xsd:restriction base="dms:Lookup"/>
      </xsd:simpleType>
    </xsd:element>
    <xsd:element name="Last_x0020_Modified" ma:index="13" nillable="true" ma:displayName="Zmodyfikowane" ma:format="TRUE" ma:hidden="true" ma:list="Docs" ma:internalName="Last_x0020_Modified" ma:readOnly="true" ma:showField="TimeLastModified">
      <xsd:simpleType>
        <xsd:restriction base="dms:Lookup"/>
      </xsd:simpleType>
    </xsd:element>
    <xsd:element name="Created_x0020_Date" ma:index="14" nillable="true" ma:displayName="Utworzony" ma:format="TRUE" ma:hidden="true" ma:list="Docs" ma:internalName="Created_x0020_Date" ma:readOnly="true" ma:showField="TimeCreated">
      <xsd:simpleType>
        <xsd:restriction base="dms:Lookup"/>
      </xsd:simpleType>
    </xsd:element>
    <xsd:element name="File_x0020_Size" ma:index="15" nillable="true" ma:displayName="Rozmiar pliku" ma:format="TRUE" ma:hidden="true" ma:list="Docs" ma:internalName="File_x0020_Size" ma:readOnly="true" ma:showField="SizeInKB">
      <xsd:simpleType>
        <xsd:restriction base="dms:Lookup"/>
      </xsd:simpleType>
    </xsd:element>
    <xsd:element name="FSObjType" ma:index="16" nillable="true" ma:displayName="Typ elementu" ma:hidden="true" ma:list="Docs" ma:internalName="FSObjType" ma:readOnly="true" ma:showField="FSType">
      <xsd:simpleType>
        <xsd:restriction base="dms:Lookup"/>
      </xsd:simpleType>
    </xsd:element>
    <xsd:element name="SortBehavior" ma:index="17" nillable="true" ma:displayName="Typ sortowania" ma:hidden="true" ma:list="Docs" ma:internalName="SortBehavior" ma:readOnly="true" ma:showField="SortBehavior">
      <xsd:simpleType>
        <xsd:restriction base="dms:Lookup"/>
      </xsd:simpleType>
    </xsd:element>
    <xsd:element name="CheckedOutUserId" ma:index="19" nillable="true" ma:displayName="Identyfikator użytkownika, który wyewidencjonował element" ma:hidden="true" ma:list="Docs" ma:internalName="CheckedOutUserId" ma:readOnly="true" ma:showField="CheckoutUserId">
      <xsd:simpleType>
        <xsd:restriction base="dms:Lookup"/>
      </xsd:simpleType>
    </xsd:element>
    <xsd:element name="IsCheckedoutToLocal" ma:index="20" nillable="true" ma:displayName="Wyewidencjonowany lokalnie" ma:hidden="true" ma:list="Docs" ma:internalName="IsCheckedoutToLocal" ma:readOnly="true" ma:showField="IsCheckoutToLocal">
      <xsd:simpleType>
        <xsd:restriction base="dms:Lookup"/>
      </xsd:simpleType>
    </xsd:element>
    <xsd:element name="CheckoutUser" ma:index="21" nillable="true" ma:displayName="Wyewidencjonowane do" ma:list="UserInfo" ma:internalName="CheckoutUse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iqueId" ma:index="23" nillable="true" ma:displayName="Unikatowy identyfikator" ma:hidden="true" ma:list="Docs" ma:internalName="UniqueId" ma:readOnly="true" ma:showField="UniqueId">
      <xsd:simpleType>
        <xsd:restriction base="dms:Lookup"/>
      </xsd:simpleType>
    </xsd:element>
    <xsd:element name="SyncClientId" ma:index="24" nillable="true" ma:displayName="Identyfikator klienta" ma:hidden="true" ma:list="Docs" ma:internalName="SyncClientId" ma:readOnly="true" ma:showField="SyncClientId">
      <xsd:simpleType>
        <xsd:restriction base="dms:Lookup"/>
      </xsd:simpleType>
    </xsd:element>
    <xsd:element name="ProgId" ma:index="25" nillable="true" ma:displayName="ProgId" ma:hidden="true" ma:list="Docs" ma:internalName="ProgId" ma:readOnly="true" ma:showField="ProgId">
      <xsd:simpleType>
        <xsd:restriction base="dms:Lookup"/>
      </xsd:simpleType>
    </xsd:element>
    <xsd:element name="ScopeId" ma:index="26" nillable="true" ma:displayName="ScopeId" ma:hidden="true" ma:list="Docs" ma:internalName="ScopeId" ma:readOnly="true" ma:showField="ScopeId">
      <xsd:simpleType>
        <xsd:restriction base="dms:Lookup"/>
      </xsd:simpleType>
    </xsd:element>
    <xsd:element name="VirusStatus" ma:index="27" nillable="true" ma:displayName="Stan wirusów" ma:format="TRUE" ma:hidden="true" ma:list="Docs" ma:internalName="VirusStatus" ma:readOnly="true" ma:showField="Size">
      <xsd:simpleType>
        <xsd:restriction base="dms:Lookup"/>
      </xsd:simpleType>
    </xsd:element>
    <xsd:element name="CheckedOutTitle" ma:index="28" nillable="true" ma:displayName="Wyewidencjonowane do" ma:format="TRUE" ma:hidden="true" ma:list="Docs" ma:internalName="CheckedOutTitle" ma:readOnly="true" ma:showField="CheckedOutTitle">
      <xsd:simpleType>
        <xsd:restriction base="dms:Lookup"/>
      </xsd:simpleType>
    </xsd:element>
    <xsd:element name="_CheckinComment" ma:index="29" nillable="true" ma:displayName="Komentarz zaewidencjonowania" ma:format="TRUE" ma:list="Docs" ma:internalName="_CheckinComment" ma:readOnly="true" ma:showField="CheckinComment">
      <xsd:simpleType>
        <xsd:restriction base="dms:Lookup"/>
      </xsd:simpleType>
    </xsd:element>
    <xsd:element name="File_x0020_Type" ma:index="33" nillable="true" ma:displayName="Typ plików" ma:hidden="true" ma:internalName="File_x0020_Type" ma:readOnly="true">
      <xsd:simpleType>
        <xsd:restriction base="dms:Text"/>
      </xsd:simpleType>
    </xsd:element>
    <xsd:element name="HTML_x0020_File_x0020_Type" ma:index="34" nillable="true" ma:displayName="Typ pliku HTML" ma:hidden="true" ma:internalName="HTML_x0020_File_x0020_Type" ma:readOnly="true">
      <xsd:simpleType>
        <xsd:restriction base="dms:Text"/>
      </xsd:simpleType>
    </xsd:element>
    <xsd:element name="_SourceUrl" ma:index="35" nillable="true" ma:displayName="Adres URL źródła" ma:hidden="true" ma:internalName="_SourceUrl">
      <xsd:simpleType>
        <xsd:restriction base="dms:Text"/>
      </xsd:simpleType>
    </xsd:element>
    <xsd:element name="_SharedFileIndex" ma:index="36" nillable="true" ma:displayName="Indeks udostępnionych plików" ma:hidden="true" ma:internalName="_SharedFileIndex">
      <xsd:simpleType>
        <xsd:restriction base="dms:Text"/>
      </xsd:simpleType>
    </xsd:element>
    <xsd:element name="MetaInfo" ma:index="48" nillable="true" ma:displayName="Zbiór właściwości" ma:hidden="true" ma:list="Docs" ma:internalName="MetaInfo" ma:showField="MetaInfo">
      <xsd:simpleType>
        <xsd:restriction base="dms:Lookup"/>
      </xsd:simpleType>
    </xsd:element>
    <xsd:element name="_Level" ma:index="49" nillable="true" ma:displayName="Poziom" ma:hidden="true" ma:internalName="_Level" ma:readOnly="true">
      <xsd:simpleType>
        <xsd:restriction base="dms:Unknown"/>
      </xsd:simpleType>
    </xsd:element>
    <xsd:element name="_IsCurrentVersion" ma:index="50" nillable="true" ma:displayName="Jest bieżącą wersją" ma:hidden="true" ma:internalName="_IsCurrentVersion" ma:readOnly="true">
      <xsd:simpleType>
        <xsd:restriction base="dms:Boolean"/>
      </xsd:simpleType>
    </xsd:element>
    <xsd:element name="ItemChildCount" ma:index="51" nillable="true" ma:displayName="Liczba elementów podrzędnych elementu" ma:hidden="true" ma:list="Docs" ma:internalName="ItemChildCount" ma:readOnly="true" ma:showField="ItemChildCount">
      <xsd:simpleType>
        <xsd:restriction base="dms:Lookup"/>
      </xsd:simpleType>
    </xsd:element>
    <xsd:element name="FolderChildCount" ma:index="52" nillable="true" ma:displayName="Liczba elementów podrzędnych folderu" ma:hidden="true" ma:list="Docs" ma:internalName="FolderChildCount" ma:readOnly="true" ma:showField="FolderChildCount">
      <xsd:simpleType>
        <xsd:restriction base="dms:Lookup"/>
      </xsd:simpleType>
    </xsd:element>
    <xsd:element name="AppAuthor" ma:index="53" nillable="true" ma:displayName="Aplikacja utworzona przez" ma:list="AppPrincipals" ma:internalName="AppAuthor" ma:readOnly="true" ma:showField="Title">
      <xsd:simpleType>
        <xsd:restriction base="dms:Lookup"/>
      </xsd:simpleType>
    </xsd:element>
    <xsd:element name="AppEditor" ma:index="54" nillable="true" ma:displayName="Aplikacja zmodyfikowana przez" ma:list="AppPrincipals" ma:internalName="AppEditor" ma:readOnly="true" ma:showField="Title">
      <xsd:simpleType>
        <xsd:restriction base="dms:Lookup"/>
      </xsd:simpleType>
    </xsd:element>
    <xsd:element name="owshiddenversion" ma:index="58" nillable="true" ma:displayName="owshiddenversion" ma:hidden="true" ma:internalName="owshiddenversion" ma:readOnly="true">
      <xsd:simpleType>
        <xsd:restriction base="dms:Unknown"/>
      </xsd:simpleType>
    </xsd:element>
    <xsd:element name="_UIVersion" ma:index="59" nillable="true" ma:displayName="Wersja interfejsu użytkownika" ma:hidden="true" ma:internalName="_UIVersion" ma:readOnly="true">
      <xsd:simpleType>
        <xsd:restriction base="dms:Unknown"/>
      </xsd:simpleType>
    </xsd:element>
    <xsd:element name="_UIVersionString" ma:index="60" nillable="true" ma:displayName="Wersja" ma:internalName="_UIVersionString" ma:readOnly="true">
      <xsd:simpleType>
        <xsd:restriction base="dms:Text"/>
      </xsd:simpleType>
    </xsd:element>
    <xsd:element name="InstanceID" ma:index="61" nillable="true" ma:displayName="Identyfikator wystąpienia" ma:hidden="true" ma:internalName="InstanceID" ma:readOnly="true">
      <xsd:simpleType>
        <xsd:restriction base="dms:Unknown"/>
      </xsd:simpleType>
    </xsd:element>
    <xsd:element name="Order" ma:index="62" nillable="true" ma:displayName="Kolejność" ma:hidden="true" ma:internalName="Order">
      <xsd:simpleType>
        <xsd:restriction base="dms:Number"/>
      </xsd:simpleType>
    </xsd:element>
    <xsd:element name="GUID" ma:index="63" nillable="true" ma:displayName="Identyfikator GUID" ma:hidden="true" ma:internalName="GUID" ma:readOnly="true">
      <xsd:simpleType>
        <xsd:restriction base="dms:Unknown"/>
      </xsd:simpleType>
    </xsd:element>
    <xsd:element name="WorkflowVersion" ma:index="64" nillable="true" ma:displayName="Wersja przepływu pracy" ma:hidden="true" ma:internalName="WorkflowVersion" ma:readOnly="true">
      <xsd:simpleType>
        <xsd:restriction base="dms:Unknown"/>
      </xsd:simpleType>
    </xsd:element>
    <xsd:element name="WorkflowInstanceID" ma:index="65" nillable="true" ma:displayName="Identyfikator wystąpienia przepływu pracy" ma:hidden="true" ma:internalName="WorkflowInstanceID" ma:readOnly="true">
      <xsd:simpleType>
        <xsd:restriction base="dms:Unknown"/>
      </xsd:simpleType>
    </xsd:element>
    <xsd:element name="ParentVersionString" ma:index="66" nillable="true" ma:displayName="Wersja źródła (konwertowany dokument)" ma:hidden="true" ma:list="Docs" ma:internalName="ParentVersionString" ma:readOnly="true" ma:showField="ParentVersionString">
      <xsd:simpleType>
        <xsd:restriction base="dms:Lookup"/>
      </xsd:simpleType>
    </xsd:element>
    <xsd:element name="ParentLeafName" ma:index="67" nillable="true" ma:displayName="Nazwa źródła (konwertowany dokument)" ma:hidden="true" ma:list="Docs" ma:internalName="ParentLeafName" ma:readOnly="true" ma:showField="ParentLeafName">
      <xsd:simpleType>
        <xsd:restriction base="dms:Lookup"/>
      </xsd:simpleType>
    </xsd:element>
    <xsd:element name="DocConcurrencyNumber" ma:index="68" nillable="true" ma:displayName="Numer współbieżności dokumentu" ma:hidden="true" ma:list="Docs" ma:internalName="DocConcurrencyNumber" ma:readOnly="true" ma:showField="DocConcurrencyNumber">
      <xsd:simpleType>
        <xsd:restriction base="dms:Lookup"/>
      </xsd:simpleType>
    </xsd:element>
    <xsd:element name="TemplateUrl" ma:index="70" nillable="true" ma:displayName="Łącze szablonu" ma:hidden="true" ma:internalName="TemplateUrl">
      <xsd:simpleType>
        <xsd:restriction base="dms:Text"/>
      </xsd:simpleType>
    </xsd:element>
    <xsd:element name="xd_ProgID" ma:index="71" nillable="true" ma:displayName="Łącze pliku HTML" ma:hidden="true" ma:internalName="xd_ProgID">
      <xsd:simpleType>
        <xsd:restriction base="dms:Text"/>
      </xsd:simpleType>
    </xsd:element>
    <xsd:element name="xd_Signature" ma:index="72" nillable="true" ma:displayName="Jest podpisane" ma:hidden="true" ma:internalName="xd_Signature"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D3641B4-23D9-4536-AF9E-7D0EADDEB824" elementFormDefault="qualified">
    <xsd:import namespace="http://schemas.microsoft.com/office/2006/documentManagement/types"/>
    <xsd:import namespace="http://schemas.microsoft.com/office/infopath/2007/PartnerControls"/>
    <xsd:element name="Osoba" ma:index="75" nillable="true" ma:displayName="Osoba" ma:description="" ma:internalName="Osoba">
      <xsd:simpleType>
        <xsd:restriction base="dms:Text"/>
      </xsd:simpleType>
    </xsd:element>
    <xsd:element name="NazwaPliku" ma:index="76" nillable="true" ma:displayName="NazwaPliku" ma:description="" ma:internalName="NazwaPliku">
      <xsd:simpleType>
        <xsd:restriction base="dms:Text"/>
      </xsd:simpleType>
    </xsd:element>
    <xsd:element name="Odbiorcy2" ma:index="77" nillable="true" ma:displayName="Odbiorcy2" ma:description="" ma:internalName="Odbiorcy2">
      <xsd:simpleType>
        <xsd:restriction base="dms:Choice">
          <xsd:enumeration value="Wszyscy"/>
          <xsd:enumeration value="GUS"/>
          <xsd:enumeration value="COI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 ma:displayName="Typ zawartości"/>
        <xsd:element ref="dc:title" minOccurs="0" maxOccurs="1" ma:index="69"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3CDB99-82B2-40FE-8785-58097FF30D7F}"/>
</file>

<file path=customXml/itemProps2.xml><?xml version="1.0" encoding="utf-8"?>
<ds:datastoreItem xmlns:ds="http://schemas.openxmlformats.org/officeDocument/2006/customXml" ds:itemID="{037E9C3E-3CC5-40C0-A774-47B8E48CCF08}"/>
</file>

<file path=customXml/itemProps3.xml><?xml version="1.0" encoding="utf-8"?>
<ds:datastoreItem xmlns:ds="http://schemas.openxmlformats.org/officeDocument/2006/customXml" ds:itemID="{A4CE6F47-65A4-4F88-807D-6187E74D70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5698c14-9734-4c2e-b0a6-c0f0e0420a38"/>
    <ds:schemaRef ds:uri="30d47203-49ec-4c8c-a442-62231931aa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7584CF6-1982-4B47-906A-C67A14BD4BE3}"/>
</file>

<file path=docProps/app.xml><?xml version="1.0" encoding="utf-8"?>
<Properties xmlns="http://schemas.openxmlformats.org/officeDocument/2006/extended-properties" xmlns:vt="http://schemas.openxmlformats.org/officeDocument/2006/docPropsVTypes">
  <Template>Normal</Template>
  <TotalTime>983</TotalTime>
  <Pages>7</Pages>
  <Words>2552</Words>
  <Characters>15313</Characters>
  <Application>Microsoft Office Word</Application>
  <DocSecurity>0</DocSecurity>
  <Lines>127</Lines>
  <Paragraphs>35</Paragraphs>
  <ScaleCrop>false</ScaleCrop>
  <HeadingPairs>
    <vt:vector size="2" baseType="variant">
      <vt:variant>
        <vt:lpstr>Tytuł</vt:lpstr>
      </vt:variant>
      <vt:variant>
        <vt:i4>1</vt:i4>
      </vt:variant>
    </vt:vector>
  </HeadingPairs>
  <TitlesOfParts>
    <vt:vector size="1" baseType="lpstr">
      <vt:lpstr/>
    </vt:vector>
  </TitlesOfParts>
  <Company/>
  <LinksUpToDate>false</LinksUpToDate>
  <CharactersWithSpaces>17830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lastPrinted>2019-02-21T09:45:00Z</cp:lastPrinted>
  <dcterms:created xsi:type="dcterms:W3CDTF">2023-01-18T07:08:00Z</dcterms:created>
  <dcterms:modified xsi:type="dcterms:W3CDTF">2023-01-23T10:22:00Z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0x01010044DF1BA9951007438FCA488A6A01397F</vt:lpwstr>
  </property>
</Properties>
</file>