
<file path=[Content_Types].xml><?xml version="1.0" encoding="utf-8"?>
<Types xmlns="http://schemas.openxmlformats.org/package/2006/content-types">
  <Default Extension="emf" ContentType="image/x-emf"/>
  <Default Extension="odttf" ContentType="application/vnd.openxmlformats-officedocument.obfuscatedFont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charts/chart1.xml" ContentType="application/vnd.openxmlformats-officedocument.drawingml.chart+xml"/>
  <Override PartName="/word/charts/style1.xml" ContentType="application/vnd.ms-office.chartstyle+xml"/>
  <Override PartName="/word/charts/colors1.xml" ContentType="application/vnd.ms-office.chartcolorstyle+xml"/>
  <Override PartName="/word/charts/chart2.xml" ContentType="application/vnd.openxmlformats-officedocument.drawingml.chart+xml"/>
  <Override PartName="/word/charts/style2.xml" ContentType="application/vnd.ms-office.chartstyle+xml"/>
  <Override PartName="/word/charts/colors2.xml" ContentType="application/vnd.ms-office.chartcolorstyle+xml"/>
  <Override PartName="/word/charts/chart3.xml" ContentType="application/vnd.openxmlformats-officedocument.drawingml.chart+xml"/>
  <Override PartName="/word/charts/style3.xml" ContentType="application/vnd.ms-office.chartstyle+xml"/>
  <Override PartName="/word/charts/colors3.xml" ContentType="application/vnd.ms-office.chartcolorstyle+xml"/>
  <Override PartName="/word/charts/chart4.xml" ContentType="application/vnd.openxmlformats-officedocument.drawingml.chart+xml"/>
  <Override PartName="/word/charts/style4.xml" ContentType="application/vnd.ms-office.chartstyle+xml"/>
  <Override PartName="/word/charts/colors4.xml" ContentType="application/vnd.ms-office.chartcolorstyle+xml"/>
  <Override PartName="/word/charts/chart5.xml" ContentType="application/vnd.openxmlformats-officedocument.drawingml.chart+xml"/>
  <Override PartName="/word/charts/style5.xml" ContentType="application/vnd.ms-office.chartstyle+xml"/>
  <Override PartName="/word/charts/colors5.xml" ContentType="application/vnd.ms-office.chartcolorstyle+xml"/>
  <Override PartName="/word/charts/chart6.xml" ContentType="application/vnd.openxmlformats-officedocument.drawingml.chart+xml"/>
  <Override PartName="/word/charts/style6.xml" ContentType="application/vnd.ms-office.chartstyle+xml"/>
  <Override PartName="/word/charts/colors6.xml" ContentType="application/vnd.ms-office.chartcolorstyle+xml"/>
  <Override PartName="/word/charts/chart7.xml" ContentType="application/vnd.openxmlformats-officedocument.drawingml.chart+xml"/>
  <Override PartName="/word/charts/style7.xml" ContentType="application/vnd.ms-office.chartstyle+xml"/>
  <Override PartName="/word/charts/colors7.xml" ContentType="application/vnd.ms-office.chartcolorstyle+xml"/>
  <Override PartName="/word/charts/chart8.xml" ContentType="application/vnd.openxmlformats-officedocument.drawingml.chart+xml"/>
  <Override PartName="/word/charts/style8.xml" ContentType="application/vnd.ms-office.chartstyle+xml"/>
  <Override PartName="/word/charts/colors8.xml" ContentType="application/vnd.ms-office.chartcolorstyle+xml"/>
  <Override PartName="/word/charts/chart9.xml" ContentType="application/vnd.openxmlformats-officedocument.drawingml.chart+xml"/>
  <Override PartName="/word/charts/style9.xml" ContentType="application/vnd.ms-office.chartstyle+xml"/>
  <Override PartName="/word/charts/colors9.xml" ContentType="application/vnd.ms-office.chartcolorstyle+xml"/>
  <Override PartName="/word/charts/chart10.xml" ContentType="application/vnd.openxmlformats-officedocument.drawingml.chart+xml"/>
  <Override PartName="/word/charts/chart11.xml" ContentType="application/vnd.openxmlformats-officedocument.drawingml.chart+xml"/>
  <Override PartName="/word/charts/style10.xml" ContentType="application/vnd.ms-office.chartstyle+xml"/>
  <Override PartName="/word/charts/colors10.xml" ContentType="application/vnd.ms-office.chartcolorstyle+xml"/>
  <Override PartName="/word/charts/chart12.xml" ContentType="application/vnd.openxmlformats-officedocument.drawingml.chart+xml"/>
  <Override PartName="/word/charts/style11.xml" ContentType="application/vnd.ms-office.chartstyle+xml"/>
  <Override PartName="/word/charts/colors11.xml" ContentType="application/vnd.ms-office.chartcolorstyle+xml"/>
  <Override PartName="/word/charts/chart13.xml" ContentType="application/vnd.openxmlformats-officedocument.drawingml.chart+xml"/>
  <Override PartName="/word/charts/style12.xml" ContentType="application/vnd.ms-office.chartstyle+xml"/>
  <Override PartName="/word/charts/colors12.xml" ContentType="application/vnd.ms-office.chartcolorstyle+xml"/>
  <Override PartName="/word/charts/chart14.xml" ContentType="application/vnd.openxmlformats-officedocument.drawingml.chart+xml"/>
  <Override PartName="/word/charts/style13.xml" ContentType="application/vnd.ms-office.chartstyle+xml"/>
  <Override PartName="/word/charts/colors13.xml" ContentType="application/vnd.ms-office.chartcolorstyle+xml"/>
  <Override PartName="/word/charts/chart15.xml" ContentType="application/vnd.openxmlformats-officedocument.drawingml.chart+xml"/>
  <Override PartName="/word/charts/style14.xml" ContentType="application/vnd.ms-office.chartstyle+xml"/>
  <Override PartName="/word/charts/colors14.xml" ContentType="application/vnd.ms-office.chartcolorstyle+xml"/>
  <Override PartName="/word/charts/chart16.xml" ContentType="application/vnd.openxmlformats-officedocument.drawingml.chart+xml"/>
  <Override PartName="/word/charts/style15.xml" ContentType="application/vnd.ms-office.chartstyle+xml"/>
  <Override PartName="/word/charts/colors15.xml" ContentType="application/vnd.ms-office.chartcolorstyle+xml"/>
  <Override PartName="/word/footer3.xml" ContentType="application/vnd.openxmlformats-officedocument.wordprocessingml.footer+xml"/>
  <Override PartName="/word/header2.xml" ContentType="application/vnd.openxmlformats-officedocument.wordprocessingml.header+xml"/>
  <Override PartName="/word/footer4.xml" ContentType="application/vnd.openxmlformats-officedocument.wordprocessingml.foot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footer5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B630618" w14:textId="56E5D41B" w:rsidR="0098135C" w:rsidRPr="003A3AA5" w:rsidRDefault="00017973" w:rsidP="00BD6874">
      <w:pPr>
        <w:pStyle w:val="tytuinformacji"/>
        <w:spacing w:after="600"/>
        <w:ind w:right="2892"/>
        <w:rPr>
          <w:shd w:val="clear" w:color="auto" w:fill="FFFFFF"/>
        </w:rPr>
      </w:pPr>
      <w:r w:rsidRPr="003A3AA5">
        <w:rPr>
          <w:shd w:val="clear" w:color="auto" w:fill="FFFFFF"/>
        </w:rPr>
        <w:t>Komunikat o sytuacji społeczno-gospodarcze</w:t>
      </w:r>
      <w:r w:rsidR="00EB1589">
        <w:rPr>
          <w:shd w:val="clear" w:color="auto" w:fill="FFFFFF"/>
        </w:rPr>
        <w:t>j</w:t>
      </w:r>
      <w:r w:rsidR="0063018B">
        <w:rPr>
          <w:shd w:val="clear" w:color="auto" w:fill="FFFFFF"/>
        </w:rPr>
        <w:t xml:space="preserve"> </w:t>
      </w:r>
      <w:r w:rsidRPr="003A3AA5">
        <w:rPr>
          <w:shd w:val="clear" w:color="auto" w:fill="FFFFFF"/>
        </w:rPr>
        <w:t xml:space="preserve">województwa podlaskiego </w:t>
      </w:r>
      <w:r w:rsidR="008B4443">
        <w:rPr>
          <w:shd w:val="clear" w:color="auto" w:fill="FFFFFF"/>
        </w:rPr>
        <w:t>w</w:t>
      </w:r>
      <w:r w:rsidR="00C737A9">
        <w:rPr>
          <w:shd w:val="clear" w:color="auto" w:fill="FFFFFF"/>
        </w:rPr>
        <w:t xml:space="preserve"> </w:t>
      </w:r>
      <w:r w:rsidR="0045762C">
        <w:rPr>
          <w:shd w:val="clear" w:color="auto" w:fill="FFFFFF"/>
        </w:rPr>
        <w:t>listopadzie</w:t>
      </w:r>
      <w:r w:rsidR="008B4443">
        <w:rPr>
          <w:shd w:val="clear" w:color="auto" w:fill="FFFFFF"/>
        </w:rPr>
        <w:t xml:space="preserve"> </w:t>
      </w:r>
      <w:r w:rsidRPr="003A3AA5">
        <w:rPr>
          <w:shd w:val="clear" w:color="auto" w:fill="FFFFFF"/>
        </w:rPr>
        <w:t>20</w:t>
      </w:r>
      <w:r w:rsidR="00823E95">
        <w:rPr>
          <w:shd w:val="clear" w:color="auto" w:fill="FFFFFF"/>
        </w:rPr>
        <w:t>22</w:t>
      </w:r>
      <w:r w:rsidRPr="003A3AA5">
        <w:rPr>
          <w:shd w:val="clear" w:color="auto" w:fill="FFFFFF"/>
        </w:rPr>
        <w:t xml:space="preserve"> r.</w:t>
      </w:r>
      <w:r w:rsidR="00F37D37">
        <w:rPr>
          <w:shd w:val="clear" w:color="auto" w:fill="FFFFFF"/>
        </w:rPr>
        <w:t xml:space="preserve"> </w:t>
      </w:r>
    </w:p>
    <w:tbl>
      <w:tblPr>
        <w:tblStyle w:val="Tabela-Siatka"/>
        <w:tblW w:w="10467" w:type="dxa"/>
        <w:tblBorders>
          <w:top w:val="none" w:sz="0" w:space="0" w:color="auto"/>
          <w:left w:val="single" w:sz="8" w:space="0" w:color="212E79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shd w:val="clear" w:color="auto" w:fill="F2F2F2" w:themeFill="background1" w:themeFillShade="F2"/>
        <w:tblLook w:val="04A0" w:firstRow="1" w:lastRow="0" w:firstColumn="1" w:lastColumn="0" w:noHBand="0" w:noVBand="1"/>
      </w:tblPr>
      <w:tblGrid>
        <w:gridCol w:w="10467"/>
      </w:tblGrid>
      <w:tr w:rsidR="00246FFA" w:rsidRPr="00124DD5" w14:paraId="42F62FB6" w14:textId="77777777" w:rsidTr="001908E0">
        <w:trPr>
          <w:trHeight w:val="7452"/>
        </w:trPr>
        <w:tc>
          <w:tcPr>
            <w:tcW w:w="10467" w:type="dxa"/>
            <w:tcBorders>
              <w:left w:val="single" w:sz="4" w:space="0" w:color="522398"/>
            </w:tcBorders>
            <w:shd w:val="clear" w:color="auto" w:fill="F2F2F2" w:themeFill="background1" w:themeFillShade="F2"/>
          </w:tcPr>
          <w:p w14:paraId="40ED7ACB" w14:textId="1A93E58B" w:rsidR="0022234E" w:rsidRPr="001B4028" w:rsidRDefault="0037063C" w:rsidP="008B4443">
            <w:pPr>
              <w:pStyle w:val="tekstnapierwszejstronie"/>
              <w:spacing w:before="200" w:after="80" w:line="280" w:lineRule="exact"/>
              <w:ind w:left="714" w:right="227" w:hanging="357"/>
              <w:rPr>
                <w:spacing w:val="-1"/>
              </w:rPr>
            </w:pPr>
            <w:r w:rsidRPr="001B4028">
              <w:rPr>
                <w:spacing w:val="-1"/>
              </w:rPr>
              <w:t xml:space="preserve">W </w:t>
            </w:r>
            <w:r w:rsidR="00E96697" w:rsidRPr="001B4028">
              <w:t>listopadzie</w:t>
            </w:r>
            <w:r w:rsidR="00C737A9" w:rsidRPr="001B4028">
              <w:t xml:space="preserve"> 2022 r.</w:t>
            </w:r>
            <w:r w:rsidR="00975F2E" w:rsidRPr="001B4028">
              <w:t>, podobnie jak przed rokie</w:t>
            </w:r>
            <w:r w:rsidR="001B4028" w:rsidRPr="001B4028">
              <w:t>m</w:t>
            </w:r>
            <w:r w:rsidR="00975F2E" w:rsidRPr="001B4028">
              <w:t>,</w:t>
            </w:r>
            <w:r w:rsidR="00C737A9" w:rsidRPr="001B4028">
              <w:t xml:space="preserve"> przeciętne zatrudnienie w sektorze przedsiębiorstw </w:t>
            </w:r>
            <w:r w:rsidR="00A05C9A" w:rsidRPr="001B4028">
              <w:t>wzrosło w ujęciu rocznym (o 2,</w:t>
            </w:r>
            <w:r w:rsidR="001B4028" w:rsidRPr="001B4028">
              <w:t>3</w:t>
            </w:r>
            <w:r w:rsidR="00A05C9A" w:rsidRPr="001B4028">
              <w:t>%).</w:t>
            </w:r>
            <w:r w:rsidR="00374433">
              <w:t xml:space="preserve"> </w:t>
            </w:r>
          </w:p>
          <w:p w14:paraId="718CA0CC" w14:textId="030806D1" w:rsidR="00C07DA7" w:rsidRPr="00E77FA5" w:rsidRDefault="004E2667" w:rsidP="00966796">
            <w:pPr>
              <w:pStyle w:val="tekstnapierwszejstronie"/>
              <w:spacing w:before="200" w:after="80" w:line="280" w:lineRule="exact"/>
              <w:rPr>
                <w:spacing w:val="-1"/>
              </w:rPr>
            </w:pPr>
            <w:r w:rsidRPr="00E77FA5">
              <w:rPr>
                <w:spacing w:val="-1"/>
              </w:rPr>
              <w:t xml:space="preserve">Stopa </w:t>
            </w:r>
            <w:r w:rsidR="00401D7F" w:rsidRPr="00E77FA5">
              <w:rPr>
                <w:spacing w:val="-1"/>
              </w:rPr>
              <w:t xml:space="preserve">bezrobocia rejestrowanego w końcu </w:t>
            </w:r>
            <w:r w:rsidR="001572C8" w:rsidRPr="00E77FA5">
              <w:rPr>
                <w:spacing w:val="-1"/>
              </w:rPr>
              <w:t>listopada</w:t>
            </w:r>
            <w:r w:rsidR="00401D7F" w:rsidRPr="00E77FA5">
              <w:rPr>
                <w:spacing w:val="-1"/>
              </w:rPr>
              <w:t xml:space="preserve"> 202</w:t>
            </w:r>
            <w:r w:rsidR="00A92E82" w:rsidRPr="00E77FA5">
              <w:rPr>
                <w:spacing w:val="-1"/>
              </w:rPr>
              <w:t>2</w:t>
            </w:r>
            <w:r w:rsidR="00401D7F" w:rsidRPr="00E77FA5">
              <w:rPr>
                <w:spacing w:val="-1"/>
              </w:rPr>
              <w:t xml:space="preserve"> r. ukształtowała się na poziomie </w:t>
            </w:r>
            <w:r w:rsidR="00344DCC" w:rsidRPr="00E77FA5">
              <w:rPr>
                <w:spacing w:val="-1"/>
              </w:rPr>
              <w:t>7,</w:t>
            </w:r>
            <w:r w:rsidR="00E77FA5" w:rsidRPr="00E77FA5">
              <w:rPr>
                <w:spacing w:val="-1"/>
              </w:rPr>
              <w:t>2</w:t>
            </w:r>
            <w:r w:rsidR="00401D7F" w:rsidRPr="00E77FA5">
              <w:rPr>
                <w:spacing w:val="-1"/>
              </w:rPr>
              <w:t xml:space="preserve">% i </w:t>
            </w:r>
            <w:r w:rsidR="00E77FA5" w:rsidRPr="00E77FA5">
              <w:rPr>
                <w:spacing w:val="-1"/>
              </w:rPr>
              <w:t>zwiększyła</w:t>
            </w:r>
            <w:r w:rsidR="004F58C3" w:rsidRPr="00E77FA5">
              <w:rPr>
                <w:spacing w:val="-1"/>
              </w:rPr>
              <w:t xml:space="preserve"> się </w:t>
            </w:r>
            <w:r w:rsidR="009163A7" w:rsidRPr="00E77FA5">
              <w:t>o 0,1 p. proc.</w:t>
            </w:r>
            <w:r w:rsidR="009163A7">
              <w:t xml:space="preserve"> </w:t>
            </w:r>
            <w:r w:rsidR="009163A7" w:rsidRPr="00E77FA5">
              <w:t>w</w:t>
            </w:r>
            <w:r w:rsidR="009163A7">
              <w:t xml:space="preserve"> </w:t>
            </w:r>
            <w:r w:rsidR="009163A7" w:rsidRPr="00E77FA5">
              <w:t xml:space="preserve">porównaniu z zanotowaną miesiąc wcześniej, </w:t>
            </w:r>
            <w:r w:rsidR="00E97ECD" w:rsidRPr="00E77FA5">
              <w:t>ale w skali roku zmniejszyła się o 0,</w:t>
            </w:r>
            <w:r w:rsidR="00E97ECD">
              <w:t>7</w:t>
            </w:r>
            <w:r w:rsidR="00E97ECD" w:rsidRPr="00E77FA5">
              <w:t> p. proc.</w:t>
            </w:r>
          </w:p>
          <w:p w14:paraId="5BED32F8" w14:textId="3D46A931" w:rsidR="00416CF2" w:rsidRPr="001B4028" w:rsidRDefault="00416CF2" w:rsidP="00416CF2">
            <w:pPr>
              <w:pStyle w:val="tekstnapierwszejstronie"/>
              <w:spacing w:before="200" w:after="80" w:line="280" w:lineRule="exact"/>
              <w:rPr>
                <w:spacing w:val="-1"/>
              </w:rPr>
            </w:pPr>
            <w:r w:rsidRPr="001B4028">
              <w:rPr>
                <w:spacing w:val="-1"/>
              </w:rPr>
              <w:t xml:space="preserve">W </w:t>
            </w:r>
            <w:r w:rsidRPr="001B4028">
              <w:t>listopadzie br. wzrost przeciętnego miesięcznego wynagrodzenia brutto w sektorze przedsiębiorstw w ujęciu rocznym wyniósł 1</w:t>
            </w:r>
            <w:r w:rsidR="001B4028" w:rsidRPr="001B4028">
              <w:t>1,6</w:t>
            </w:r>
            <w:r w:rsidRPr="001B4028">
              <w:t xml:space="preserve">% i był </w:t>
            </w:r>
            <w:r w:rsidR="00795182">
              <w:t xml:space="preserve">nieco </w:t>
            </w:r>
            <w:r w:rsidR="001B4028" w:rsidRPr="001B4028">
              <w:t>niższy</w:t>
            </w:r>
            <w:r w:rsidRPr="001B4028">
              <w:t xml:space="preserve"> niż przed rokiem.</w:t>
            </w:r>
          </w:p>
          <w:p w14:paraId="7B8D86C2" w14:textId="58690D43" w:rsidR="00416CF2" w:rsidRPr="00816C81" w:rsidRDefault="00416CF2" w:rsidP="00416CF2">
            <w:pPr>
              <w:pStyle w:val="tekstnapierwszejstronie"/>
              <w:spacing w:before="200" w:after="100" w:line="270" w:lineRule="exact"/>
              <w:ind w:left="714" w:hanging="357"/>
              <w:rPr>
                <w:spacing w:val="-1"/>
              </w:rPr>
            </w:pPr>
            <w:r w:rsidRPr="00816C81">
              <w:t xml:space="preserve">W 3 kwartale 2022 r. ceny towarów i usług konsumpcyjnych wzrosły w skali roku o </w:t>
            </w:r>
            <w:r w:rsidR="00816C81" w:rsidRPr="00816C81">
              <w:t>15,9</w:t>
            </w:r>
            <w:r w:rsidRPr="00816C81">
              <w:t xml:space="preserve">% (przed rokiem zwiększyły się o </w:t>
            </w:r>
            <w:r w:rsidR="00816C81" w:rsidRPr="00816C81">
              <w:t>5,5</w:t>
            </w:r>
            <w:r w:rsidRPr="00816C81">
              <w:t xml:space="preserve">%). Najbardziej zdrożały towary i usługi związane z transportem oraz mieszkaniem. </w:t>
            </w:r>
          </w:p>
          <w:p w14:paraId="4BE03046" w14:textId="357A402D" w:rsidR="00260C25" w:rsidRPr="00AE5D6E" w:rsidRDefault="00C6795F" w:rsidP="00966796">
            <w:pPr>
              <w:pStyle w:val="tekstnapierwszejstronie"/>
              <w:spacing w:before="200" w:after="80" w:line="280" w:lineRule="exact"/>
              <w:ind w:left="714" w:hanging="357"/>
              <w:rPr>
                <w:spacing w:val="-1"/>
              </w:rPr>
            </w:pPr>
            <w:r w:rsidRPr="00AE5D6E">
              <w:t xml:space="preserve">W </w:t>
            </w:r>
            <w:r>
              <w:t>listopadzie br.</w:t>
            </w:r>
            <w:r w:rsidRPr="00AE5D6E">
              <w:t xml:space="preserve">, </w:t>
            </w:r>
            <w:r w:rsidRPr="00AE5D6E">
              <w:rPr>
                <w:rFonts w:cs="FiraSans-Regular"/>
                <w:szCs w:val="19"/>
              </w:rPr>
              <w:t xml:space="preserve">w porównaniu z analogicznym </w:t>
            </w:r>
            <w:r>
              <w:rPr>
                <w:rFonts w:cs="FiraSans-Regular"/>
                <w:szCs w:val="19"/>
              </w:rPr>
              <w:t>miesiąc</w:t>
            </w:r>
            <w:r w:rsidRPr="00AE5D6E">
              <w:rPr>
                <w:rFonts w:cs="FiraSans-Regular"/>
                <w:szCs w:val="19"/>
              </w:rPr>
              <w:t xml:space="preserve">em 2021 r., stwierdzono wzrost badanych cen produktów roślinnych i zwierzęcych w skupie. </w:t>
            </w:r>
            <w:r w:rsidRPr="00AE5D6E">
              <w:t>Wzrosły również ceny produktów roślinnych w obrocie wolnorynkowym. Uwarunkowania chowu trzody chlewnej były lepsze niż przed rokiem.</w:t>
            </w:r>
          </w:p>
          <w:p w14:paraId="0C3F1072" w14:textId="684A0814" w:rsidR="0027531D" w:rsidRPr="00C16DBD" w:rsidRDefault="00260C25" w:rsidP="0027531D">
            <w:pPr>
              <w:pStyle w:val="tekstnapierwszejstronie"/>
              <w:spacing w:before="200" w:after="80" w:line="260" w:lineRule="exact"/>
              <w:ind w:left="714" w:hanging="357"/>
              <w:rPr>
                <w:spacing w:val="-1"/>
              </w:rPr>
            </w:pPr>
            <w:r w:rsidRPr="00C16DBD">
              <w:rPr>
                <w:spacing w:val="-2"/>
                <w:szCs w:val="19"/>
              </w:rPr>
              <w:t xml:space="preserve">Produkcja </w:t>
            </w:r>
            <w:r w:rsidR="0027531D" w:rsidRPr="00C16DBD">
              <w:rPr>
                <w:spacing w:val="-2"/>
                <w:szCs w:val="19"/>
              </w:rPr>
              <w:t xml:space="preserve">sprzedana przemysłu </w:t>
            </w:r>
            <w:r w:rsidR="0027531D" w:rsidRPr="00C16DBD">
              <w:rPr>
                <w:szCs w:val="19"/>
              </w:rPr>
              <w:t xml:space="preserve">w </w:t>
            </w:r>
            <w:r w:rsidR="0027531D" w:rsidRPr="00C16DBD">
              <w:t>listopadzie 2022 r</w:t>
            </w:r>
            <w:r w:rsidR="0027531D">
              <w:t xml:space="preserve">. zwiększyła się </w:t>
            </w:r>
            <w:r w:rsidR="0027531D" w:rsidRPr="00C16DBD">
              <w:t>o 5,6%</w:t>
            </w:r>
            <w:r w:rsidR="0027531D">
              <w:t xml:space="preserve"> w ujęciu rocznym,</w:t>
            </w:r>
            <w:r w:rsidR="0027531D" w:rsidRPr="00C16DBD">
              <w:t xml:space="preserve"> </w:t>
            </w:r>
            <w:r w:rsidR="0027531D">
              <w:t xml:space="preserve">ale jej wzrost był niższy od zanotowanego </w:t>
            </w:r>
            <w:r w:rsidR="0027531D" w:rsidRPr="00C16DBD">
              <w:t>rok wcześniej</w:t>
            </w:r>
            <w:r w:rsidR="0027531D">
              <w:t>.</w:t>
            </w:r>
          </w:p>
          <w:p w14:paraId="5D57C949" w14:textId="7E4CB9C5" w:rsidR="00E35F8C" w:rsidRPr="00BE6241" w:rsidRDefault="00581F13" w:rsidP="00966796">
            <w:pPr>
              <w:pStyle w:val="tekstnapierwszejstronie"/>
              <w:spacing w:before="200" w:after="80" w:line="280" w:lineRule="exact"/>
              <w:ind w:left="714" w:hanging="357"/>
              <w:rPr>
                <w:rFonts w:cs="Arial"/>
              </w:rPr>
            </w:pPr>
            <w:r w:rsidRPr="00BE6241">
              <w:rPr>
                <w:szCs w:val="19"/>
              </w:rPr>
              <w:t>W</w:t>
            </w:r>
            <w:r w:rsidRPr="00BE6241">
              <w:t xml:space="preserve">artość </w:t>
            </w:r>
            <w:r w:rsidR="00425ECC" w:rsidRPr="00BE6241">
              <w:rPr>
                <w:szCs w:val="19"/>
              </w:rPr>
              <w:t>produkcji budowlano-montażowej</w:t>
            </w:r>
            <w:r w:rsidR="00E46B60" w:rsidRPr="00BE6241">
              <w:rPr>
                <w:szCs w:val="19"/>
              </w:rPr>
              <w:t>, podobnie jak przed rokiem,</w:t>
            </w:r>
            <w:r w:rsidR="00425ECC" w:rsidRPr="00BE6241">
              <w:rPr>
                <w:szCs w:val="19"/>
              </w:rPr>
              <w:t xml:space="preserve"> </w:t>
            </w:r>
            <w:r w:rsidR="0027531D">
              <w:rPr>
                <w:szCs w:val="19"/>
              </w:rPr>
              <w:t xml:space="preserve">wzrosła </w:t>
            </w:r>
            <w:r w:rsidR="0027531D" w:rsidRPr="00BE6241">
              <w:t>w</w:t>
            </w:r>
            <w:r w:rsidR="0027531D">
              <w:t xml:space="preserve"> odniesieniu do analogicznego miesiąca poprzedniego </w:t>
            </w:r>
            <w:r w:rsidR="0027531D" w:rsidRPr="00BE6241">
              <w:t>roku (o 32,1%).</w:t>
            </w:r>
          </w:p>
          <w:p w14:paraId="2638E8A5" w14:textId="0300923C" w:rsidR="002F3F60" w:rsidRPr="002A3B3A" w:rsidRDefault="002F3F60" w:rsidP="00966796">
            <w:pPr>
              <w:pStyle w:val="tekstnapierwszejstronie"/>
              <w:spacing w:before="200" w:after="80" w:line="280" w:lineRule="exact"/>
              <w:ind w:left="714" w:hanging="357"/>
              <w:rPr>
                <w:rFonts w:cs="Arial"/>
              </w:rPr>
            </w:pPr>
            <w:r w:rsidRPr="002A3B3A">
              <w:rPr>
                <w:spacing w:val="-2"/>
                <w:szCs w:val="19"/>
              </w:rPr>
              <w:t xml:space="preserve">Liczba </w:t>
            </w:r>
            <w:r w:rsidR="0043093E" w:rsidRPr="002A3B3A">
              <w:rPr>
                <w:spacing w:val="-2"/>
                <w:szCs w:val="19"/>
              </w:rPr>
              <w:t xml:space="preserve">mieszkań oddanych do użytkowania </w:t>
            </w:r>
            <w:r w:rsidR="0043093E" w:rsidRPr="002A3B3A">
              <w:rPr>
                <w:spacing w:val="-4"/>
              </w:rPr>
              <w:t xml:space="preserve">w </w:t>
            </w:r>
            <w:r w:rsidR="00331504" w:rsidRPr="002A3B3A">
              <w:t>omawianym miesiącu</w:t>
            </w:r>
            <w:r w:rsidR="002A3B3A" w:rsidRPr="002A3B3A">
              <w:t>, podobnie jak rok wcześniej,</w:t>
            </w:r>
            <w:r w:rsidR="00987A51" w:rsidRPr="002A3B3A">
              <w:t xml:space="preserve"> </w:t>
            </w:r>
            <w:r w:rsidR="0082205A" w:rsidRPr="002A3B3A">
              <w:rPr>
                <w:spacing w:val="-2"/>
                <w:szCs w:val="19"/>
              </w:rPr>
              <w:t>zmniejszyła</w:t>
            </w:r>
            <w:r w:rsidR="0043093E" w:rsidRPr="002A3B3A">
              <w:rPr>
                <w:spacing w:val="-2"/>
                <w:szCs w:val="19"/>
              </w:rPr>
              <w:t xml:space="preserve"> się w</w:t>
            </w:r>
            <w:r w:rsidR="00331504" w:rsidRPr="002A3B3A">
              <w:rPr>
                <w:spacing w:val="-2"/>
                <w:szCs w:val="19"/>
              </w:rPr>
              <w:t> </w:t>
            </w:r>
            <w:r w:rsidR="0043093E" w:rsidRPr="002A3B3A">
              <w:rPr>
                <w:spacing w:val="-2"/>
                <w:szCs w:val="19"/>
              </w:rPr>
              <w:t xml:space="preserve">ujęciu rocznym (o </w:t>
            </w:r>
            <w:r w:rsidR="002A3B3A" w:rsidRPr="002A3B3A">
              <w:rPr>
                <w:spacing w:val="-2"/>
                <w:szCs w:val="19"/>
              </w:rPr>
              <w:t>16,3</w:t>
            </w:r>
            <w:r w:rsidR="0043093E" w:rsidRPr="002A3B3A">
              <w:rPr>
                <w:spacing w:val="-2"/>
                <w:szCs w:val="19"/>
              </w:rPr>
              <w:t>%)</w:t>
            </w:r>
            <w:r w:rsidR="002A3B3A" w:rsidRPr="002A3B3A">
              <w:rPr>
                <w:spacing w:val="-2"/>
                <w:szCs w:val="19"/>
              </w:rPr>
              <w:t>.</w:t>
            </w:r>
            <w:r w:rsidR="00987A51" w:rsidRPr="002A3B3A">
              <w:rPr>
                <w:spacing w:val="-2"/>
                <w:szCs w:val="19"/>
              </w:rPr>
              <w:t xml:space="preserve"> </w:t>
            </w:r>
            <w:r w:rsidR="0043093E" w:rsidRPr="002A3B3A">
              <w:rPr>
                <w:spacing w:val="-2"/>
                <w:szCs w:val="19"/>
              </w:rPr>
              <w:t xml:space="preserve">W analizowanym okresie </w:t>
            </w:r>
            <w:r w:rsidR="008C5D50" w:rsidRPr="002A3B3A">
              <w:rPr>
                <w:spacing w:val="-2"/>
                <w:szCs w:val="19"/>
              </w:rPr>
              <w:t>spadła</w:t>
            </w:r>
            <w:r w:rsidR="0043093E" w:rsidRPr="002A3B3A">
              <w:rPr>
                <w:spacing w:val="-2"/>
                <w:szCs w:val="19"/>
              </w:rPr>
              <w:t xml:space="preserve"> także liczba lokali mieszkalnych, których budowę rozpoczęto (o </w:t>
            </w:r>
            <w:r w:rsidR="002A3B3A" w:rsidRPr="002A3B3A">
              <w:rPr>
                <w:spacing w:val="-2"/>
                <w:szCs w:val="19"/>
              </w:rPr>
              <w:t>77,4</w:t>
            </w:r>
            <w:r w:rsidR="0043093E" w:rsidRPr="002A3B3A">
              <w:rPr>
                <w:spacing w:val="-2"/>
                <w:szCs w:val="19"/>
              </w:rPr>
              <w:t>%) oraz liczba mieszkań, na których realizację wydano pozwolenia lub dokonano zgłoszenia z</w:t>
            </w:r>
            <w:r w:rsidR="002A3B3A" w:rsidRPr="002A3B3A">
              <w:rPr>
                <w:spacing w:val="-2"/>
                <w:szCs w:val="19"/>
              </w:rPr>
              <w:t> </w:t>
            </w:r>
            <w:r w:rsidR="0043093E" w:rsidRPr="002A3B3A">
              <w:rPr>
                <w:spacing w:val="-2"/>
                <w:szCs w:val="19"/>
              </w:rPr>
              <w:t xml:space="preserve">projektem budowlanym (o </w:t>
            </w:r>
            <w:r w:rsidR="002A3B3A" w:rsidRPr="002A3B3A">
              <w:rPr>
                <w:spacing w:val="-2"/>
                <w:szCs w:val="19"/>
              </w:rPr>
              <w:t>23,6</w:t>
            </w:r>
            <w:r w:rsidR="0043093E" w:rsidRPr="002A3B3A">
              <w:rPr>
                <w:spacing w:val="-2"/>
                <w:szCs w:val="19"/>
              </w:rPr>
              <w:t>%).</w:t>
            </w:r>
          </w:p>
          <w:p w14:paraId="1E3E1711" w14:textId="12D368A2" w:rsidR="00EC4881" w:rsidRPr="00C332AC" w:rsidRDefault="00872CC2" w:rsidP="00966796">
            <w:pPr>
              <w:pStyle w:val="tekstnapierwszejstronie"/>
              <w:spacing w:before="200" w:after="80" w:line="280" w:lineRule="exact"/>
              <w:ind w:left="714" w:hanging="357"/>
              <w:rPr>
                <w:rFonts w:cs="FiraSans-Regular"/>
                <w:color w:val="auto"/>
                <w:szCs w:val="19"/>
              </w:rPr>
            </w:pPr>
            <w:r w:rsidRPr="00C332AC">
              <w:rPr>
                <w:color w:val="auto"/>
              </w:rPr>
              <w:t xml:space="preserve">W </w:t>
            </w:r>
            <w:r w:rsidR="00E96697" w:rsidRPr="00C332AC">
              <w:rPr>
                <w:color w:val="auto"/>
              </w:rPr>
              <w:t>listopadzie</w:t>
            </w:r>
            <w:r w:rsidR="00EC4881" w:rsidRPr="00C332AC" w:rsidDel="00B51213">
              <w:rPr>
                <w:color w:val="auto"/>
              </w:rPr>
              <w:t xml:space="preserve"> </w:t>
            </w:r>
            <w:r w:rsidR="00EC4881" w:rsidRPr="00C332AC">
              <w:rPr>
                <w:color w:val="auto"/>
              </w:rPr>
              <w:t>br.</w:t>
            </w:r>
            <w:r w:rsidR="00C332AC" w:rsidRPr="00C332AC">
              <w:rPr>
                <w:color w:val="auto"/>
              </w:rPr>
              <w:t xml:space="preserve"> </w:t>
            </w:r>
            <w:r w:rsidR="00EC4881" w:rsidRPr="00C332AC">
              <w:rPr>
                <w:color w:val="auto"/>
              </w:rPr>
              <w:t xml:space="preserve">zaobserwowano </w:t>
            </w:r>
            <w:r w:rsidR="00C332AC" w:rsidRPr="00C332AC">
              <w:rPr>
                <w:color w:val="auto"/>
              </w:rPr>
              <w:t>spadek</w:t>
            </w:r>
            <w:r w:rsidR="00EC4881" w:rsidRPr="00C332AC">
              <w:rPr>
                <w:color w:val="auto"/>
              </w:rPr>
              <w:t xml:space="preserve"> zarówno sprzedaży detalicznej (o</w:t>
            </w:r>
            <w:r w:rsidR="00EA1E3A" w:rsidRPr="00C332AC">
              <w:rPr>
                <w:color w:val="auto"/>
              </w:rPr>
              <w:t> </w:t>
            </w:r>
            <w:r w:rsidR="00C52893" w:rsidRPr="00C332AC">
              <w:rPr>
                <w:color w:val="auto"/>
              </w:rPr>
              <w:t>3,</w:t>
            </w:r>
            <w:r w:rsidR="00C332AC" w:rsidRPr="00C332AC">
              <w:rPr>
                <w:color w:val="auto"/>
              </w:rPr>
              <w:t>6</w:t>
            </w:r>
            <w:r w:rsidR="00EC4881" w:rsidRPr="00C332AC">
              <w:rPr>
                <w:color w:val="auto"/>
              </w:rPr>
              <w:t xml:space="preserve">%), jak i hurtowej (o </w:t>
            </w:r>
            <w:r w:rsidR="00C332AC" w:rsidRPr="00C332AC">
              <w:rPr>
                <w:color w:val="auto"/>
              </w:rPr>
              <w:t>0,2</w:t>
            </w:r>
            <w:r w:rsidR="00EC4881" w:rsidRPr="00C332AC">
              <w:rPr>
                <w:color w:val="auto"/>
              </w:rPr>
              <w:t>%) w</w:t>
            </w:r>
            <w:r w:rsidR="00C332AC" w:rsidRPr="00C332AC">
              <w:rPr>
                <w:color w:val="auto"/>
              </w:rPr>
              <w:t> skali roku, podczas gdy przed rokiem zanotowano ich wzrost</w:t>
            </w:r>
            <w:r w:rsidR="00EC4881" w:rsidRPr="00C332AC">
              <w:rPr>
                <w:color w:val="auto"/>
              </w:rPr>
              <w:t>.</w:t>
            </w:r>
          </w:p>
          <w:p w14:paraId="7B91F886" w14:textId="376BFFDD" w:rsidR="00C7571D" w:rsidRPr="00AA7B8D" w:rsidRDefault="00027878" w:rsidP="00966796">
            <w:pPr>
              <w:pStyle w:val="tekstnapierwszejstronie"/>
              <w:spacing w:before="200" w:after="80" w:line="280" w:lineRule="exact"/>
              <w:ind w:left="714" w:hanging="357"/>
              <w:rPr>
                <w:rFonts w:cs="FiraSans-Regular"/>
                <w:color w:val="auto"/>
                <w:szCs w:val="19"/>
              </w:rPr>
            </w:pPr>
            <w:r w:rsidRPr="00AA7B8D">
              <w:rPr>
                <w:rFonts w:cs="Arial"/>
                <w:color w:val="auto"/>
              </w:rPr>
              <w:t xml:space="preserve">Liczba </w:t>
            </w:r>
            <w:r w:rsidR="00C7571D" w:rsidRPr="00AA7B8D">
              <w:rPr>
                <w:rFonts w:cs="Arial"/>
                <w:color w:val="auto"/>
              </w:rPr>
              <w:t xml:space="preserve">podmiotów gospodarki narodowej w rejestrze REGON w końcu </w:t>
            </w:r>
            <w:r w:rsidR="001572C8" w:rsidRPr="00AA7B8D">
              <w:rPr>
                <w:rFonts w:cs="Arial"/>
                <w:color w:val="auto"/>
              </w:rPr>
              <w:t>listopada</w:t>
            </w:r>
            <w:r w:rsidR="00C7571D" w:rsidRPr="00AA7B8D">
              <w:rPr>
                <w:rFonts w:cs="Arial"/>
                <w:color w:val="auto"/>
              </w:rPr>
              <w:t xml:space="preserve"> 2022 r. wzrosła w ujęciu miesięcznym</w:t>
            </w:r>
            <w:r w:rsidR="001823DC" w:rsidRPr="00AA7B8D">
              <w:rPr>
                <w:rFonts w:cs="Arial"/>
                <w:color w:val="auto"/>
              </w:rPr>
              <w:t xml:space="preserve"> </w:t>
            </w:r>
            <w:r w:rsidR="00C7571D" w:rsidRPr="00AA7B8D">
              <w:rPr>
                <w:rFonts w:cs="Arial"/>
                <w:color w:val="auto"/>
              </w:rPr>
              <w:t>(o 0,</w:t>
            </w:r>
            <w:r w:rsidR="00AA7B8D" w:rsidRPr="00AA7B8D">
              <w:rPr>
                <w:rFonts w:cs="Arial"/>
                <w:color w:val="auto"/>
              </w:rPr>
              <w:t>2</w:t>
            </w:r>
            <w:r w:rsidR="00C7571D" w:rsidRPr="00AA7B8D">
              <w:rPr>
                <w:rFonts w:cs="Arial"/>
                <w:color w:val="auto"/>
              </w:rPr>
              <w:t>%) oraz rocznym (o 3,</w:t>
            </w:r>
            <w:r w:rsidR="004B544B" w:rsidRPr="00AA7B8D">
              <w:rPr>
                <w:rFonts w:cs="Arial"/>
                <w:color w:val="auto"/>
              </w:rPr>
              <w:t>3</w:t>
            </w:r>
            <w:r w:rsidR="00C7571D" w:rsidRPr="00AA7B8D">
              <w:rPr>
                <w:rFonts w:cs="Arial"/>
                <w:color w:val="auto"/>
              </w:rPr>
              <w:t>%). W ciągu analizowanego miesiąca do rejestru REGON wpisano o</w:t>
            </w:r>
            <w:r w:rsidR="009237E4" w:rsidRPr="00AA7B8D">
              <w:rPr>
                <w:rFonts w:cs="Arial"/>
                <w:color w:val="auto"/>
              </w:rPr>
              <w:t> </w:t>
            </w:r>
            <w:r w:rsidR="00AA7B8D" w:rsidRPr="00AA7B8D">
              <w:rPr>
                <w:rFonts w:cs="Arial"/>
                <w:color w:val="auto"/>
              </w:rPr>
              <w:t>19,9</w:t>
            </w:r>
            <w:r w:rsidR="00C7571D" w:rsidRPr="00AA7B8D">
              <w:rPr>
                <w:rFonts w:cs="Arial"/>
                <w:color w:val="auto"/>
              </w:rPr>
              <w:t xml:space="preserve">% </w:t>
            </w:r>
            <w:r w:rsidR="00AA7B8D" w:rsidRPr="00AA7B8D">
              <w:rPr>
                <w:rFonts w:cs="Arial"/>
                <w:color w:val="auto"/>
              </w:rPr>
              <w:t>mniej</w:t>
            </w:r>
            <w:r w:rsidR="00C7571D" w:rsidRPr="00AA7B8D">
              <w:rPr>
                <w:rFonts w:cs="Arial"/>
                <w:color w:val="auto"/>
              </w:rPr>
              <w:t xml:space="preserve"> nowych jednostek niż </w:t>
            </w:r>
            <w:r w:rsidR="00416CF2" w:rsidRPr="00AA7B8D">
              <w:rPr>
                <w:rFonts w:cs="Arial"/>
                <w:color w:val="auto"/>
              </w:rPr>
              <w:t>w październiku</w:t>
            </w:r>
            <w:r w:rsidR="0032087C" w:rsidRPr="00AA7B8D">
              <w:rPr>
                <w:rFonts w:cs="Arial"/>
                <w:color w:val="auto"/>
              </w:rPr>
              <w:t xml:space="preserve"> </w:t>
            </w:r>
            <w:r w:rsidR="00C6795F">
              <w:rPr>
                <w:rFonts w:cs="Arial"/>
                <w:color w:val="auto"/>
              </w:rPr>
              <w:t>b</w:t>
            </w:r>
            <w:r w:rsidR="00C7571D" w:rsidRPr="00AA7B8D">
              <w:rPr>
                <w:rFonts w:cs="Arial"/>
                <w:color w:val="auto"/>
              </w:rPr>
              <w:t xml:space="preserve">r., a wykreślono z niego o </w:t>
            </w:r>
            <w:r w:rsidR="00AA7B8D" w:rsidRPr="00AA7B8D">
              <w:rPr>
                <w:rFonts w:cs="Arial"/>
                <w:color w:val="auto"/>
              </w:rPr>
              <w:t>11,4</w:t>
            </w:r>
            <w:r w:rsidR="00C7571D" w:rsidRPr="00AA7B8D">
              <w:rPr>
                <w:rFonts w:cs="Arial"/>
                <w:color w:val="auto"/>
              </w:rPr>
              <w:t xml:space="preserve">% </w:t>
            </w:r>
            <w:r w:rsidR="00AA7B8D" w:rsidRPr="00AA7B8D">
              <w:rPr>
                <w:rFonts w:cs="Arial"/>
                <w:color w:val="auto"/>
              </w:rPr>
              <w:t>mniej</w:t>
            </w:r>
            <w:r w:rsidR="00C7571D" w:rsidRPr="00AA7B8D">
              <w:rPr>
                <w:rFonts w:cs="Arial"/>
                <w:color w:val="auto"/>
              </w:rPr>
              <w:t xml:space="preserve"> jednostek. W</w:t>
            </w:r>
            <w:r w:rsidR="00BB354A" w:rsidRPr="00AA7B8D">
              <w:rPr>
                <w:rFonts w:cs="Arial"/>
                <w:color w:val="auto"/>
              </w:rPr>
              <w:t> </w:t>
            </w:r>
            <w:r w:rsidR="00C7571D" w:rsidRPr="00AA7B8D">
              <w:rPr>
                <w:color w:val="auto"/>
              </w:rPr>
              <w:t xml:space="preserve">końcu </w:t>
            </w:r>
            <w:r w:rsidR="001572C8" w:rsidRPr="00AA7B8D">
              <w:rPr>
                <w:color w:val="auto"/>
              </w:rPr>
              <w:t>listopada</w:t>
            </w:r>
            <w:r w:rsidR="00C7571D" w:rsidRPr="00AA7B8D">
              <w:rPr>
                <w:color w:val="auto"/>
              </w:rPr>
              <w:t xml:space="preserve"> 2022</w:t>
            </w:r>
            <w:r w:rsidR="003E67E0" w:rsidRPr="00AA7B8D">
              <w:rPr>
                <w:color w:val="auto"/>
              </w:rPr>
              <w:t> </w:t>
            </w:r>
            <w:r w:rsidR="00C7571D" w:rsidRPr="00AA7B8D">
              <w:rPr>
                <w:color w:val="auto"/>
              </w:rPr>
              <w:t>r</w:t>
            </w:r>
            <w:r w:rsidR="003E67E0" w:rsidRPr="00AA7B8D">
              <w:rPr>
                <w:color w:val="auto"/>
              </w:rPr>
              <w:t>.</w:t>
            </w:r>
            <w:r w:rsidR="00C7571D" w:rsidRPr="00AA7B8D">
              <w:rPr>
                <w:color w:val="auto"/>
              </w:rPr>
              <w:t xml:space="preserve"> </w:t>
            </w:r>
            <w:r w:rsidR="00C7571D" w:rsidRPr="00AA7B8D">
              <w:rPr>
                <w:rFonts w:cs="Arial"/>
                <w:color w:val="auto"/>
              </w:rPr>
              <w:t xml:space="preserve">zawieszoną działalność miało o </w:t>
            </w:r>
            <w:r w:rsidR="00AA7B8D" w:rsidRPr="00AA7B8D">
              <w:rPr>
                <w:rFonts w:cs="Arial"/>
                <w:color w:val="auto"/>
              </w:rPr>
              <w:t>2,3</w:t>
            </w:r>
            <w:r w:rsidR="00C7571D" w:rsidRPr="00AA7B8D">
              <w:rPr>
                <w:rFonts w:cs="Arial"/>
                <w:color w:val="auto"/>
              </w:rPr>
              <w:t xml:space="preserve">% </w:t>
            </w:r>
            <w:r w:rsidR="006F6BB9" w:rsidRPr="00AA7B8D">
              <w:rPr>
                <w:rFonts w:cs="Arial"/>
                <w:color w:val="auto"/>
              </w:rPr>
              <w:t>więcej</w:t>
            </w:r>
            <w:r w:rsidR="00C7571D" w:rsidRPr="00AA7B8D">
              <w:rPr>
                <w:rFonts w:cs="Arial"/>
                <w:color w:val="auto"/>
              </w:rPr>
              <w:t xml:space="preserve"> podmiotów niż miesiąc wcześniej</w:t>
            </w:r>
            <w:r w:rsidR="00C7571D" w:rsidRPr="00AA7B8D">
              <w:rPr>
                <w:color w:val="auto"/>
              </w:rPr>
              <w:t>.</w:t>
            </w:r>
          </w:p>
          <w:p w14:paraId="40060B8E" w14:textId="6C9F86CA" w:rsidR="00DD723B" w:rsidRPr="00DD723B" w:rsidRDefault="00545441" w:rsidP="00CD7E37">
            <w:pPr>
              <w:pStyle w:val="tekstnapierwszejstronie"/>
              <w:spacing w:before="200" w:after="200" w:line="280" w:lineRule="exact"/>
              <w:ind w:left="714" w:hanging="357"/>
              <w:rPr>
                <w:rFonts w:cs="FiraSans-Regular"/>
                <w:szCs w:val="19"/>
              </w:rPr>
            </w:pPr>
            <w:r w:rsidRPr="00F63648">
              <w:rPr>
                <w:rFonts w:cs="FiraSans-Bold"/>
                <w:szCs w:val="19"/>
              </w:rPr>
              <w:t>W</w:t>
            </w:r>
            <w:r w:rsidR="00966796" w:rsidRPr="00F63648">
              <w:rPr>
                <w:rFonts w:cs="FiraSans-Bold"/>
                <w:szCs w:val="19"/>
              </w:rPr>
              <w:t xml:space="preserve"> </w:t>
            </w:r>
            <w:r w:rsidR="00335FAB" w:rsidRPr="00F63648">
              <w:rPr>
                <w:rFonts w:cs="FiraSans-Bold"/>
                <w:szCs w:val="19"/>
              </w:rPr>
              <w:t>grudniu</w:t>
            </w:r>
            <w:r w:rsidR="005F1EE3" w:rsidRPr="00F63648">
              <w:rPr>
                <w:rFonts w:cs="FiraSans-Bold"/>
                <w:szCs w:val="19"/>
              </w:rPr>
              <w:t xml:space="preserve"> </w:t>
            </w:r>
            <w:r w:rsidR="00BF291F" w:rsidRPr="00F63648">
              <w:rPr>
                <w:rFonts w:cs="FiraSans-Bold"/>
                <w:szCs w:val="19"/>
              </w:rPr>
              <w:t xml:space="preserve">2022 r. </w:t>
            </w:r>
            <w:r w:rsidR="00BF291F" w:rsidRPr="00F63648">
              <w:t xml:space="preserve">przedsiębiorcy </w:t>
            </w:r>
            <w:r w:rsidR="002E0FD2" w:rsidRPr="00F63648">
              <w:t>z</w:t>
            </w:r>
            <w:r w:rsidR="00BF291F" w:rsidRPr="00F63648">
              <w:rPr>
                <w:rFonts w:cs="FiraSans-Bold"/>
                <w:szCs w:val="19"/>
              </w:rPr>
              <w:t xml:space="preserve"> </w:t>
            </w:r>
            <w:r w:rsidR="00F63648" w:rsidRPr="00F63648">
              <w:rPr>
                <w:rFonts w:cs="FiraSans-Bold"/>
                <w:szCs w:val="19"/>
              </w:rPr>
              <w:t>większości</w:t>
            </w:r>
            <w:r w:rsidR="002E0FD2" w:rsidRPr="00F63648">
              <w:rPr>
                <w:rFonts w:cs="FiraSans-Bold"/>
                <w:szCs w:val="19"/>
              </w:rPr>
              <w:t xml:space="preserve"> </w:t>
            </w:r>
            <w:r w:rsidR="00BF291F" w:rsidRPr="00F63648">
              <w:rPr>
                <w:rFonts w:cs="FiraSans-Bold"/>
                <w:szCs w:val="19"/>
              </w:rPr>
              <w:t>badanych obszarów oceniali koniunkturę</w:t>
            </w:r>
            <w:r w:rsidR="00BF291F" w:rsidRPr="00F63648">
              <w:rPr>
                <w:szCs w:val="19"/>
              </w:rPr>
              <w:t xml:space="preserve"> </w:t>
            </w:r>
            <w:r w:rsidR="009163A7">
              <w:rPr>
                <w:szCs w:val="19"/>
              </w:rPr>
              <w:t>lepiej</w:t>
            </w:r>
            <w:r w:rsidR="00BF291F" w:rsidRPr="00F63648">
              <w:rPr>
                <w:szCs w:val="19"/>
              </w:rPr>
              <w:t xml:space="preserve"> </w:t>
            </w:r>
            <w:r w:rsidR="002E0FD2" w:rsidRPr="00F63648">
              <w:rPr>
                <w:szCs w:val="19"/>
              </w:rPr>
              <w:t xml:space="preserve">niż </w:t>
            </w:r>
            <w:r w:rsidR="00BF291F" w:rsidRPr="00F63648">
              <w:rPr>
                <w:rFonts w:cs="FiraSans-Bold"/>
                <w:szCs w:val="19"/>
              </w:rPr>
              <w:t>w poprzednim miesiącu.</w:t>
            </w:r>
            <w:r w:rsidR="002E0FD2" w:rsidRPr="00F63648">
              <w:rPr>
                <w:rFonts w:cs="FiraSans-Bold"/>
                <w:szCs w:val="19"/>
              </w:rPr>
              <w:t xml:space="preserve"> </w:t>
            </w:r>
            <w:r w:rsidR="00657586">
              <w:rPr>
                <w:rFonts w:cs="FiraSans-Bold"/>
                <w:szCs w:val="19"/>
              </w:rPr>
              <w:t xml:space="preserve">Największą </w:t>
            </w:r>
            <w:r w:rsidR="00C6795F">
              <w:rPr>
                <w:rFonts w:cs="FiraSans-Bold"/>
                <w:szCs w:val="19"/>
              </w:rPr>
              <w:t>p</w:t>
            </w:r>
            <w:r w:rsidR="00C6795F" w:rsidRPr="00F63648">
              <w:rPr>
                <w:rFonts w:cs="FiraSans-Bold"/>
                <w:szCs w:val="19"/>
              </w:rPr>
              <w:t xml:space="preserve">oprawę </w:t>
            </w:r>
            <w:r w:rsidR="00C6795F">
              <w:rPr>
                <w:rFonts w:cs="FiraSans-Bold"/>
                <w:szCs w:val="19"/>
              </w:rPr>
              <w:t>ocen</w:t>
            </w:r>
            <w:r w:rsidR="00C6795F" w:rsidRPr="00F63648">
              <w:rPr>
                <w:rFonts w:cs="FiraSans-Bold"/>
                <w:szCs w:val="19"/>
              </w:rPr>
              <w:t xml:space="preserve"> </w:t>
            </w:r>
            <w:r w:rsidR="00C6795F">
              <w:rPr>
                <w:rFonts w:cs="FiraSans-Bold"/>
                <w:szCs w:val="19"/>
              </w:rPr>
              <w:t>zaobserwowano</w:t>
            </w:r>
            <w:r w:rsidR="00C6795F" w:rsidRPr="00F63648">
              <w:rPr>
                <w:rFonts w:cs="FiraSans-Bold"/>
                <w:szCs w:val="19"/>
              </w:rPr>
              <w:t xml:space="preserve"> w zakwaterowaniu i gastronomii </w:t>
            </w:r>
            <w:r w:rsidR="00C6795F">
              <w:rPr>
                <w:rFonts w:cs="FiraSans-Bold"/>
                <w:szCs w:val="19"/>
              </w:rPr>
              <w:t xml:space="preserve">oraz </w:t>
            </w:r>
            <w:r w:rsidR="00C6795F" w:rsidRPr="00F63648">
              <w:rPr>
                <w:rFonts w:cs="FiraSans-Bold"/>
                <w:szCs w:val="19"/>
              </w:rPr>
              <w:t xml:space="preserve">budownictwie. </w:t>
            </w:r>
            <w:r w:rsidR="00C6795F">
              <w:rPr>
                <w:rFonts w:cs="FiraSans-Bold"/>
                <w:szCs w:val="19"/>
              </w:rPr>
              <w:t>Tylko</w:t>
            </w:r>
            <w:r w:rsidR="00C6795F" w:rsidRPr="00F63648">
              <w:rPr>
                <w:rFonts w:cs="FiraSans-Bold"/>
                <w:szCs w:val="19"/>
              </w:rPr>
              <w:t xml:space="preserve"> w sekcji informacja i komunikacja </w:t>
            </w:r>
            <w:r w:rsidR="00C6795F">
              <w:rPr>
                <w:rFonts w:cs="FiraSans-Bold"/>
                <w:szCs w:val="19"/>
              </w:rPr>
              <w:t>wartość</w:t>
            </w:r>
            <w:r w:rsidR="00C6795F" w:rsidRPr="00F63648">
              <w:rPr>
                <w:rFonts w:cs="FiraSans-Bold"/>
                <w:szCs w:val="19"/>
              </w:rPr>
              <w:t xml:space="preserve"> </w:t>
            </w:r>
            <w:r w:rsidR="00C6795F">
              <w:rPr>
                <w:rFonts w:cs="FiraSans-Bold"/>
                <w:szCs w:val="19"/>
              </w:rPr>
              <w:t>ogólnego wskaźnika koniunktury  utrzymała się na poziomie zanotowanym w poprzednim miesiącu.</w:t>
            </w:r>
          </w:p>
        </w:tc>
      </w:tr>
    </w:tbl>
    <w:p w14:paraId="725BA2F5" w14:textId="3DC93CC7" w:rsidR="00C574E1" w:rsidRPr="00C574E1" w:rsidRDefault="00C574E1">
      <w:pPr>
        <w:spacing w:before="0" w:after="160" w:line="259" w:lineRule="auto"/>
        <w:rPr>
          <w:sz w:val="32"/>
          <w:szCs w:val="40"/>
          <w:highlight w:val="yellow"/>
          <w:shd w:val="clear" w:color="auto" w:fill="FFFFFF"/>
        </w:rPr>
      </w:pPr>
    </w:p>
    <w:p w14:paraId="79912CE2" w14:textId="7DDE5C57" w:rsidR="00C574E1" w:rsidRPr="00510777" w:rsidRDefault="00C574E1">
      <w:pPr>
        <w:spacing w:before="0" w:after="160" w:line="259" w:lineRule="auto"/>
        <w:rPr>
          <w:sz w:val="32"/>
          <w:szCs w:val="40"/>
          <w:shd w:val="clear" w:color="auto" w:fill="FFFFFF"/>
        </w:rPr>
        <w:sectPr w:rsidR="00C574E1" w:rsidRPr="00510777" w:rsidSect="003240FA">
          <w:footerReference w:type="default" r:id="rId11"/>
          <w:headerReference w:type="first" r:id="rId12"/>
          <w:footerReference w:type="first" r:id="rId13"/>
          <w:pgSz w:w="11906" w:h="16838"/>
          <w:pgMar w:top="720" w:right="720" w:bottom="720" w:left="720" w:header="283" w:footer="283" w:gutter="0"/>
          <w:cols w:space="708"/>
          <w:titlePg/>
          <w:docGrid w:linePitch="360"/>
        </w:sectPr>
      </w:pPr>
    </w:p>
    <w:p w14:paraId="5173DD27" w14:textId="7758BEF8" w:rsidR="00F469A3" w:rsidRPr="003439F1" w:rsidRDefault="00770B00" w:rsidP="00F469A3">
      <w:pPr>
        <w:pStyle w:val="Nagwek1"/>
        <w:rPr>
          <w:color w:val="522398"/>
          <w:szCs w:val="19"/>
        </w:rPr>
      </w:pPr>
      <w:r w:rsidRPr="003439F1">
        <w:rPr>
          <w:color w:val="522398"/>
        </w:rPr>
        <w:lastRenderedPageBreak/>
        <w:t>Spis treści</w:t>
      </w:r>
    </w:p>
    <w:p w14:paraId="64F7EF2B" w14:textId="77777777" w:rsidR="00F469A3" w:rsidRPr="00CD5C27" w:rsidRDefault="006C4502" w:rsidP="009400F1">
      <w:pPr>
        <w:pStyle w:val="Spistreci"/>
        <w:rPr>
          <w:color w:val="000000" w:themeColor="text1"/>
        </w:rPr>
      </w:pPr>
      <w:r w:rsidRPr="00CD5C27">
        <w:rPr>
          <w:color w:val="000000" w:themeColor="text1"/>
        </w:rPr>
        <w:t xml:space="preserve">Rynek pracy </w:t>
      </w:r>
      <w:r w:rsidR="00F469A3" w:rsidRPr="00CD5C27">
        <w:rPr>
          <w:color w:val="000000" w:themeColor="text1"/>
        </w:rPr>
        <w:tab/>
      </w:r>
      <w:r w:rsidR="00DF36A5" w:rsidRPr="00CD5C27">
        <w:rPr>
          <w:color w:val="000000" w:themeColor="text1"/>
        </w:rPr>
        <w:t xml:space="preserve"> </w:t>
      </w:r>
      <w:r w:rsidR="00F469A3" w:rsidRPr="00CD5C27">
        <w:rPr>
          <w:color w:val="000000" w:themeColor="text1"/>
        </w:rPr>
        <w:t>4</w:t>
      </w:r>
    </w:p>
    <w:p w14:paraId="169F21D6" w14:textId="5662B4DA" w:rsidR="00647209" w:rsidRPr="00CD5C27" w:rsidRDefault="00647209" w:rsidP="00647209">
      <w:pPr>
        <w:pStyle w:val="Spistreci"/>
        <w:rPr>
          <w:color w:val="000000" w:themeColor="text1"/>
        </w:rPr>
      </w:pPr>
      <w:r w:rsidRPr="00CD5C27">
        <w:rPr>
          <w:color w:val="000000" w:themeColor="text1"/>
        </w:rPr>
        <w:t xml:space="preserve">Wynagrodzenia </w:t>
      </w:r>
      <w:r w:rsidRPr="00CD5C27">
        <w:rPr>
          <w:color w:val="000000" w:themeColor="text1"/>
        </w:rPr>
        <w:tab/>
        <w:t xml:space="preserve"> </w:t>
      </w:r>
      <w:r w:rsidR="0047200A" w:rsidRPr="00CD5C27">
        <w:rPr>
          <w:color w:val="000000" w:themeColor="text1"/>
        </w:rPr>
        <w:t>7</w:t>
      </w:r>
    </w:p>
    <w:p w14:paraId="2F0188FF" w14:textId="4431AF9A" w:rsidR="00335FAB" w:rsidRPr="00F91661" w:rsidRDefault="00335FAB" w:rsidP="00335FAB">
      <w:pPr>
        <w:pStyle w:val="Spistreci"/>
        <w:rPr>
          <w:color w:val="000000" w:themeColor="text1"/>
        </w:rPr>
      </w:pPr>
      <w:r>
        <w:rPr>
          <w:color w:val="000000" w:themeColor="text1"/>
        </w:rPr>
        <w:t>Ceny</w:t>
      </w:r>
      <w:r w:rsidRPr="00F91661">
        <w:rPr>
          <w:color w:val="000000" w:themeColor="text1"/>
        </w:rPr>
        <w:t xml:space="preserve"> </w:t>
      </w:r>
      <w:r w:rsidRPr="00F91661">
        <w:rPr>
          <w:color w:val="000000" w:themeColor="text1"/>
        </w:rPr>
        <w:tab/>
        <w:t xml:space="preserve"> 9</w:t>
      </w:r>
    </w:p>
    <w:p w14:paraId="532AF40C" w14:textId="2440601E" w:rsidR="00335FAB" w:rsidRPr="00F91661" w:rsidRDefault="00335FAB" w:rsidP="00335FAB">
      <w:pPr>
        <w:pStyle w:val="Spistreci"/>
        <w:rPr>
          <w:color w:val="000000" w:themeColor="text1"/>
        </w:rPr>
      </w:pPr>
      <w:r w:rsidRPr="00F91661">
        <w:rPr>
          <w:color w:val="000000" w:themeColor="text1"/>
        </w:rPr>
        <w:t xml:space="preserve">Rolnictwo </w:t>
      </w:r>
      <w:r w:rsidRPr="00F91661">
        <w:rPr>
          <w:color w:val="000000" w:themeColor="text1"/>
        </w:rPr>
        <w:tab/>
        <w:t xml:space="preserve"> </w:t>
      </w:r>
      <w:r w:rsidR="004D00CA">
        <w:rPr>
          <w:color w:val="000000" w:themeColor="text1"/>
        </w:rPr>
        <w:t>10</w:t>
      </w:r>
    </w:p>
    <w:p w14:paraId="7CAB3299" w14:textId="1C3A32A7" w:rsidR="00F469A3" w:rsidRPr="0077635B" w:rsidRDefault="00BF0D86" w:rsidP="009400F1">
      <w:pPr>
        <w:pStyle w:val="Spistreci"/>
        <w:rPr>
          <w:color w:val="000000" w:themeColor="text1"/>
        </w:rPr>
      </w:pPr>
      <w:r w:rsidRPr="0077635B">
        <w:rPr>
          <w:color w:val="000000" w:themeColor="text1"/>
        </w:rPr>
        <w:t>Przemysł i</w:t>
      </w:r>
      <w:r w:rsidR="006C4502" w:rsidRPr="0077635B">
        <w:rPr>
          <w:color w:val="000000" w:themeColor="text1"/>
        </w:rPr>
        <w:t xml:space="preserve"> budownictwo</w:t>
      </w:r>
      <w:r w:rsidR="00F206A9" w:rsidRPr="0077635B">
        <w:rPr>
          <w:color w:val="000000" w:themeColor="text1"/>
        </w:rPr>
        <w:t xml:space="preserve"> </w:t>
      </w:r>
      <w:r w:rsidR="00906EDE" w:rsidRPr="0077635B">
        <w:rPr>
          <w:color w:val="000000" w:themeColor="text1"/>
        </w:rPr>
        <w:tab/>
      </w:r>
      <w:r w:rsidR="00DF36A5" w:rsidRPr="0077635B">
        <w:rPr>
          <w:color w:val="000000" w:themeColor="text1"/>
        </w:rPr>
        <w:t xml:space="preserve"> </w:t>
      </w:r>
      <w:r w:rsidR="00007295">
        <w:rPr>
          <w:color w:val="000000" w:themeColor="text1"/>
        </w:rPr>
        <w:t>1</w:t>
      </w:r>
      <w:r w:rsidR="004D00CA">
        <w:rPr>
          <w:color w:val="000000" w:themeColor="text1"/>
        </w:rPr>
        <w:t>3</w:t>
      </w:r>
    </w:p>
    <w:p w14:paraId="4EC11D2E" w14:textId="00996A22" w:rsidR="006C4502" w:rsidRPr="001E421E" w:rsidRDefault="006C4502" w:rsidP="006C4502">
      <w:pPr>
        <w:pStyle w:val="Spistreci"/>
        <w:rPr>
          <w:color w:val="000000" w:themeColor="text1"/>
        </w:rPr>
      </w:pPr>
      <w:r w:rsidRPr="001E421E">
        <w:rPr>
          <w:color w:val="000000" w:themeColor="text1"/>
        </w:rPr>
        <w:t>Budownictwo mieszkaniowe</w:t>
      </w:r>
      <w:r w:rsidR="008630B1" w:rsidRPr="001E421E">
        <w:rPr>
          <w:color w:val="000000" w:themeColor="text1"/>
        </w:rPr>
        <w:t xml:space="preserve"> </w:t>
      </w:r>
      <w:r w:rsidR="00906EDE" w:rsidRPr="001E421E">
        <w:rPr>
          <w:color w:val="000000" w:themeColor="text1"/>
        </w:rPr>
        <w:tab/>
      </w:r>
      <w:r w:rsidR="00DF36A5" w:rsidRPr="001E421E">
        <w:rPr>
          <w:color w:val="000000" w:themeColor="text1"/>
        </w:rPr>
        <w:t xml:space="preserve"> </w:t>
      </w:r>
      <w:r w:rsidR="00007295">
        <w:rPr>
          <w:color w:val="000000" w:themeColor="text1"/>
        </w:rPr>
        <w:t>1</w:t>
      </w:r>
      <w:r w:rsidR="004D00CA">
        <w:rPr>
          <w:color w:val="000000" w:themeColor="text1"/>
        </w:rPr>
        <w:t>5</w:t>
      </w:r>
    </w:p>
    <w:p w14:paraId="61894274" w14:textId="77CC225B" w:rsidR="006701E2" w:rsidRPr="0077635B" w:rsidRDefault="009632BE" w:rsidP="006701E2">
      <w:pPr>
        <w:pStyle w:val="Spistreci"/>
        <w:rPr>
          <w:color w:val="000000" w:themeColor="text1"/>
        </w:rPr>
      </w:pPr>
      <w:r w:rsidRPr="0077635B">
        <w:rPr>
          <w:color w:val="000000" w:themeColor="text1"/>
        </w:rPr>
        <w:t xml:space="preserve">Rynek wewnętrzny </w:t>
      </w:r>
      <w:r w:rsidRPr="0077635B">
        <w:rPr>
          <w:color w:val="000000" w:themeColor="text1"/>
        </w:rPr>
        <w:tab/>
        <w:t xml:space="preserve"> </w:t>
      </w:r>
      <w:r w:rsidR="00D63DA1" w:rsidRPr="0077635B">
        <w:rPr>
          <w:color w:val="000000" w:themeColor="text1"/>
        </w:rPr>
        <w:t>17</w:t>
      </w:r>
    </w:p>
    <w:p w14:paraId="1CEFB305" w14:textId="69BCB064" w:rsidR="00A12D1A" w:rsidRPr="00CD5C27" w:rsidRDefault="00A12D1A" w:rsidP="00A12D1A">
      <w:pPr>
        <w:pStyle w:val="Spistreci"/>
        <w:rPr>
          <w:color w:val="000000" w:themeColor="text1"/>
        </w:rPr>
      </w:pPr>
      <w:r w:rsidRPr="00CD5C27">
        <w:rPr>
          <w:color w:val="000000" w:themeColor="text1"/>
        </w:rPr>
        <w:t xml:space="preserve">Podmioty gospodarki narodowej </w:t>
      </w:r>
      <w:r w:rsidRPr="00CD5C27">
        <w:rPr>
          <w:color w:val="000000" w:themeColor="text1"/>
        </w:rPr>
        <w:tab/>
        <w:t xml:space="preserve"> </w:t>
      </w:r>
      <w:r w:rsidR="004D00CA">
        <w:rPr>
          <w:color w:val="000000" w:themeColor="text1"/>
        </w:rPr>
        <w:t>18</w:t>
      </w:r>
    </w:p>
    <w:p w14:paraId="32B37B91" w14:textId="3B77155C" w:rsidR="004263FC" w:rsidRPr="00AE2722" w:rsidRDefault="004263FC" w:rsidP="004263FC">
      <w:pPr>
        <w:pStyle w:val="Spistreci"/>
        <w:rPr>
          <w:color w:val="000000" w:themeColor="text1"/>
        </w:rPr>
      </w:pPr>
      <w:r w:rsidRPr="00AE2722">
        <w:rPr>
          <w:color w:val="000000" w:themeColor="text1"/>
        </w:rPr>
        <w:t>Ko</w:t>
      </w:r>
      <w:r w:rsidR="000D60F9" w:rsidRPr="00AE2722">
        <w:rPr>
          <w:color w:val="000000" w:themeColor="text1"/>
        </w:rPr>
        <w:t>n</w:t>
      </w:r>
      <w:r w:rsidRPr="00AE2722">
        <w:rPr>
          <w:color w:val="000000" w:themeColor="text1"/>
        </w:rPr>
        <w:t>iunktura gospodarcza</w:t>
      </w:r>
      <w:r w:rsidR="007C5CD4" w:rsidRPr="00AE2722">
        <w:rPr>
          <w:color w:val="000000" w:themeColor="text1"/>
        </w:rPr>
        <w:t xml:space="preserve"> </w:t>
      </w:r>
      <w:r w:rsidR="007C5CD4" w:rsidRPr="00AE2722">
        <w:rPr>
          <w:color w:val="000000" w:themeColor="text1"/>
        </w:rPr>
        <w:tab/>
      </w:r>
      <w:r w:rsidR="009F7754" w:rsidRPr="00AE2722">
        <w:rPr>
          <w:color w:val="000000" w:themeColor="text1"/>
        </w:rPr>
        <w:t xml:space="preserve"> </w:t>
      </w:r>
      <w:r w:rsidR="00007295" w:rsidRPr="00AE2722">
        <w:rPr>
          <w:color w:val="000000" w:themeColor="text1"/>
        </w:rPr>
        <w:t>2</w:t>
      </w:r>
      <w:r w:rsidR="004D00CA">
        <w:rPr>
          <w:color w:val="000000" w:themeColor="text1"/>
        </w:rPr>
        <w:t>0</w:t>
      </w:r>
    </w:p>
    <w:p w14:paraId="2A983EB9" w14:textId="2CBA5E3D" w:rsidR="00BF28B6" w:rsidRPr="00F129E4" w:rsidRDefault="00BF28B6" w:rsidP="00BF28B6">
      <w:pPr>
        <w:pStyle w:val="Spistreci"/>
        <w:rPr>
          <w:color w:val="000000" w:themeColor="text1"/>
        </w:rPr>
      </w:pPr>
      <w:r w:rsidRPr="00F129E4">
        <w:rPr>
          <w:color w:val="000000" w:themeColor="text1"/>
        </w:rPr>
        <w:t>Wybrane da</w:t>
      </w:r>
      <w:r w:rsidR="00EE1E74" w:rsidRPr="00F129E4">
        <w:rPr>
          <w:color w:val="000000" w:themeColor="text1"/>
        </w:rPr>
        <w:t xml:space="preserve">ne o województwie podlaskim </w:t>
      </w:r>
      <w:r w:rsidR="00EE1E74" w:rsidRPr="00F129E4">
        <w:rPr>
          <w:color w:val="000000" w:themeColor="text1"/>
        </w:rPr>
        <w:tab/>
        <w:t xml:space="preserve"> </w:t>
      </w:r>
      <w:r w:rsidR="00007295">
        <w:rPr>
          <w:color w:val="000000" w:themeColor="text1"/>
        </w:rPr>
        <w:t>2</w:t>
      </w:r>
      <w:r w:rsidR="004D00CA">
        <w:rPr>
          <w:color w:val="000000" w:themeColor="text1"/>
        </w:rPr>
        <w:t>5</w:t>
      </w:r>
    </w:p>
    <w:p w14:paraId="229DA034" w14:textId="77777777" w:rsidR="00A07A25" w:rsidRPr="00E3373B" w:rsidRDefault="00A07A25" w:rsidP="00C63FDB">
      <w:pPr>
        <w:spacing w:before="0" w:after="0" w:line="240" w:lineRule="auto"/>
        <w:rPr>
          <w:sz w:val="28"/>
          <w:lang w:eastAsia="pl-PL"/>
        </w:rPr>
      </w:pPr>
    </w:p>
    <w:p w14:paraId="1417B1DA" w14:textId="77777777" w:rsidR="00FC015D" w:rsidRPr="003439F1" w:rsidRDefault="00770B00" w:rsidP="00FC015D">
      <w:pPr>
        <w:pStyle w:val="Nagwek1"/>
        <w:rPr>
          <w:color w:val="522398"/>
          <w:shd w:val="clear" w:color="auto" w:fill="FFFFFF"/>
        </w:rPr>
      </w:pPr>
      <w:r w:rsidRPr="003439F1">
        <w:rPr>
          <w:color w:val="522398"/>
          <w:shd w:val="clear" w:color="auto" w:fill="FFFFFF"/>
        </w:rPr>
        <w:t>Uwagi ogólne</w:t>
      </w:r>
    </w:p>
    <w:p w14:paraId="6C0EAC31" w14:textId="0D0DB443" w:rsidR="00FC015D" w:rsidRPr="00EA72A5" w:rsidRDefault="00515A1D" w:rsidP="006B2A42">
      <w:pPr>
        <w:spacing w:after="240"/>
        <w:rPr>
          <w:shd w:val="clear" w:color="auto" w:fill="FFFFFF"/>
        </w:rPr>
      </w:pPr>
      <w:r w:rsidRPr="00EA72A5">
        <w:rPr>
          <w:shd w:val="clear" w:color="auto" w:fill="FFFFFF"/>
        </w:rPr>
        <w:t>Prezentowane w Komunikacie dane:</w:t>
      </w:r>
      <w:r w:rsidR="00314CDD">
        <w:rPr>
          <w:shd w:val="clear" w:color="auto" w:fill="FFFFFF"/>
        </w:rPr>
        <w:t xml:space="preserve"> </w:t>
      </w:r>
    </w:p>
    <w:p w14:paraId="09F0D641" w14:textId="35E01CB1" w:rsidR="00515A1D" w:rsidRPr="00515A1D" w:rsidRDefault="00515A1D" w:rsidP="004E5D70">
      <w:pPr>
        <w:pStyle w:val="Tekstwypunktowany"/>
      </w:pPr>
      <w:r w:rsidRPr="00515A1D">
        <w:t>o zatrudnieniu, wynagrodzeniach oraz produkcji sprzedanej przemysłu i budownictwa, produkcji budowlano-</w:t>
      </w:r>
      <w:r w:rsidR="00E93CA7">
        <w:t>-</w:t>
      </w:r>
      <w:r w:rsidR="00BD6874" w:rsidRPr="00BD6874">
        <w:rPr>
          <w:sz w:val="2"/>
          <w:szCs w:val="2"/>
        </w:rPr>
        <w:t> </w:t>
      </w:r>
      <w:r w:rsidRPr="00515A1D">
        <w:t>montażowej, a także o sprzedaży detalicznej i hurtowej towarów dotyczą podmiotów gospodarczych, w których liczba pracujących przekracza 9 osób,</w:t>
      </w:r>
    </w:p>
    <w:p w14:paraId="7758383A" w14:textId="37B95DC4" w:rsidR="00515A1D" w:rsidRPr="00515A1D" w:rsidRDefault="00515A1D" w:rsidP="004E5D70">
      <w:pPr>
        <w:pStyle w:val="Tekstwypunktowany"/>
      </w:pPr>
      <w:r w:rsidRPr="00515A1D">
        <w:t>o sektorze przedsiębiorstw dotyczą podmiotów prowadzących działalność gospodarczą w zakresie: leśnictwa i</w:t>
      </w:r>
      <w:r w:rsidR="00BD6874">
        <w:t> </w:t>
      </w:r>
      <w:r w:rsidRPr="00515A1D">
        <w:t xml:space="preserve"> pozyskiwania drewna; rybołówstwa w wodach morskich; górnictwa i wydobywania; przetwórstwa przemysłowego; wytwarzania i zaopatrywania w energię elektryczną, gaz, parę wodną, gorącą wodę i powietrze do układów klimatyzacyjnych; dostawy wody; gospodarowania ściekami i odpadami oraz działalności związanej z rekultywacją; budownictwa; handlu hurtowego i detalicznego; naprawy pojazdów samochodowych, włączając motocykle; transportu i gospodarki magazynowej; działalności związanej z zakwaterowaniem i usługami gastronomicznymi; informacji i komunikacji; działalności związanej z obsługą rynku nieruchomości; dzia</w:t>
      </w:r>
      <w:r w:rsidR="004E5D70">
        <w:t>łalności prawniczej, rachunkowo</w:t>
      </w:r>
      <w:r w:rsidR="009947C0">
        <w:t>-</w:t>
      </w:r>
      <w:r w:rsidRPr="00515A1D">
        <w:t>księgowej i doradztwa podatkowego, działalności firm centralnych (</w:t>
      </w:r>
      <w:proofErr w:type="spellStart"/>
      <w:r w:rsidRPr="00515A1D">
        <w:t>head</w:t>
      </w:r>
      <w:proofErr w:type="spellEnd"/>
      <w:r w:rsidRPr="00515A1D">
        <w:t xml:space="preserve"> </w:t>
      </w:r>
      <w:proofErr w:type="spellStart"/>
      <w:r w:rsidRPr="00515A1D">
        <w:t>offices</w:t>
      </w:r>
      <w:proofErr w:type="spellEnd"/>
      <w:r w:rsidRPr="00515A1D">
        <w:t>); doradztwa związanego z</w:t>
      </w:r>
      <w:r w:rsidR="00BD6874">
        <w:t> </w:t>
      </w:r>
      <w:r w:rsidRPr="00515A1D">
        <w:t xml:space="preserve"> zarządzaniem; działalności w zakresie architektury i inżynierii; badań i analiz technicznych; reklamy, badania rynku i opinii publicznej; pozostałej działalności profesjonalnej, naukowej i technicznej</w:t>
      </w:r>
      <w:r w:rsidR="00771D2B">
        <w:t>; działalności w zakresie usług</w:t>
      </w:r>
      <w:r w:rsidR="002A4260">
        <w:t xml:space="preserve"> </w:t>
      </w:r>
      <w:r w:rsidRPr="00515A1D">
        <w:t>administrowania i działalności wspierającej; działalności związanej z kulturą,</w:t>
      </w:r>
      <w:r w:rsidR="00530364">
        <w:t xml:space="preserve"> rozrywką i rekreacją; naprawy </w:t>
      </w:r>
      <w:r w:rsidRPr="00515A1D">
        <w:t>i konserwacji komputerów i artykułów użytku osobistego i domowego; pozostałej indywidualnej działalności usługowej,</w:t>
      </w:r>
    </w:p>
    <w:p w14:paraId="0E720741" w14:textId="77777777" w:rsidR="00515A1D" w:rsidRPr="001F4768" w:rsidRDefault="00515A1D" w:rsidP="004E5D70">
      <w:pPr>
        <w:pStyle w:val="Tekstwypunktowany"/>
        <w:rPr>
          <w:spacing w:val="-2"/>
        </w:rPr>
      </w:pPr>
      <w:r w:rsidRPr="001F4768">
        <w:rPr>
          <w:spacing w:val="-2"/>
        </w:rPr>
        <w:t>o skupie produktów rolnych obejmują skup od producentów z terenu województwa; ceny podano bez podatku VAT,</w:t>
      </w:r>
    </w:p>
    <w:p w14:paraId="478CF798" w14:textId="24B068BF" w:rsidR="00515A1D" w:rsidRDefault="00515A1D" w:rsidP="004E5D70">
      <w:pPr>
        <w:pStyle w:val="Tekstwypunktowany"/>
      </w:pPr>
      <w:r w:rsidRPr="00515A1D">
        <w:t>o wynikach finansowych przedsiębiorstw oraz nakładach inwestycyjnych dotyczą podmiotów gospodarczych prowadzących</w:t>
      </w:r>
      <w:r w:rsidR="009B1725">
        <w:t xml:space="preserve"> </w:t>
      </w:r>
      <w:r w:rsidRPr="00515A1D">
        <w:t>księgi rachunkowe (z wyjątkiem przedsiębiorstw rolnictwa, leśnictwa, łowiectwa i rybactwa,</w:t>
      </w:r>
      <w:r w:rsidR="009B1725">
        <w:t xml:space="preserve"> </w:t>
      </w:r>
      <w:r w:rsidRPr="00515A1D">
        <w:t>działalności finansowej i ubezpieczeniowej oraz szkół wyższych), w których liczba pracujących przekracza 49 osób.</w:t>
      </w:r>
    </w:p>
    <w:p w14:paraId="060357CA" w14:textId="77777777" w:rsidR="00515A1D" w:rsidRPr="002E4EAC" w:rsidRDefault="00515A1D" w:rsidP="004E5D70">
      <w:pPr>
        <w:pStyle w:val="Tekstwypunktowany"/>
        <w:numPr>
          <w:ilvl w:val="0"/>
          <w:numId w:val="0"/>
        </w:numPr>
      </w:pPr>
      <w:r w:rsidRPr="00515A1D">
        <w:t xml:space="preserve">Dane w ujęciu wartościowym wyrażone są w cenach bieżących i stanowią podstawę dla obliczenia wskaźników struktury. </w:t>
      </w:r>
      <w:r w:rsidRPr="002E4EAC">
        <w:t>Wskaźniki dynamiki zaprezentowano na podstawie wartości w cenach bieżących, z wyjątkiem przemysłu, dla którego wskaźniki dynamiki podano na podstawie wartości w cenach stałych (średnie ceny bieżące 201</w:t>
      </w:r>
      <w:r w:rsidR="0034250F">
        <w:t>5</w:t>
      </w:r>
      <w:r w:rsidRPr="002E4EAC">
        <w:t xml:space="preserve"> r.).</w:t>
      </w:r>
    </w:p>
    <w:p w14:paraId="494BA47E" w14:textId="77777777" w:rsidR="00515A1D" w:rsidRPr="00515A1D" w:rsidRDefault="00515A1D" w:rsidP="004E5D70">
      <w:pPr>
        <w:pStyle w:val="Tekstwypunktowany"/>
        <w:numPr>
          <w:ilvl w:val="0"/>
          <w:numId w:val="0"/>
        </w:numPr>
      </w:pPr>
      <w:r w:rsidRPr="00515A1D">
        <w:t>Liczby względne (wskaźniki, odsetki) wyliczono na podstawie danych bezwzględnych, wyrażonych z więk</w:t>
      </w:r>
      <w:r w:rsidR="002E4EAC">
        <w:t>szą dokładno</w:t>
      </w:r>
      <w:r w:rsidRPr="00515A1D">
        <w:t xml:space="preserve">ścią niż podane w tekście i tablicach. </w:t>
      </w:r>
    </w:p>
    <w:p w14:paraId="75F253E1" w14:textId="77777777" w:rsidR="00515A1D" w:rsidRDefault="00515A1D" w:rsidP="004E5D70">
      <w:pPr>
        <w:pStyle w:val="Tekstwypunktowany"/>
        <w:numPr>
          <w:ilvl w:val="0"/>
          <w:numId w:val="0"/>
        </w:numPr>
      </w:pPr>
      <w:r w:rsidRPr="00515A1D">
        <w:t>Dane prezentuje się w układzie Polskiej Klasyfikacji Działalności – PKD 2007.</w:t>
      </w:r>
    </w:p>
    <w:p w14:paraId="71F7E8A3" w14:textId="77777777" w:rsidR="000D6243" w:rsidRPr="003439F1" w:rsidRDefault="000D6243" w:rsidP="000D6243">
      <w:pPr>
        <w:pStyle w:val="Nagwek1"/>
        <w:spacing w:before="0" w:after="260"/>
        <w:rPr>
          <w:color w:val="522398"/>
        </w:rPr>
      </w:pPr>
      <w:r>
        <w:rPr>
          <w:color w:val="522398"/>
        </w:rPr>
        <w:lastRenderedPageBreak/>
        <w:t>Polska Klasyfikacja Działalności – PKD 2007</w:t>
      </w:r>
    </w:p>
    <w:tbl>
      <w:tblPr>
        <w:tblStyle w:val="Siatkatabelijasna"/>
        <w:tblW w:w="10467" w:type="dxa"/>
        <w:tblBorders>
          <w:top w:val="single" w:sz="12" w:space="0" w:color="001D77"/>
          <w:left w:val="none" w:sz="0" w:space="0" w:color="auto"/>
          <w:bottom w:val="single" w:sz="4" w:space="0" w:color="001D77"/>
          <w:right w:val="none" w:sz="0" w:space="0" w:color="auto"/>
          <w:insideH w:val="single" w:sz="4" w:space="0" w:color="001D77"/>
          <w:insideV w:val="single" w:sz="4" w:space="0" w:color="001D77"/>
        </w:tblBorders>
        <w:tblCellMar>
          <w:top w:w="57" w:type="dxa"/>
          <w:bottom w:w="57" w:type="dxa"/>
        </w:tblCellMar>
        <w:tblLook w:val="0020" w:firstRow="1" w:lastRow="0" w:firstColumn="0" w:lastColumn="0" w:noHBand="0" w:noVBand="0"/>
        <w:tblDescription w:val="Polska Klasyfikacja Działalności – PKD 2007. "/>
      </w:tblPr>
      <w:tblGrid>
        <w:gridCol w:w="4255"/>
        <w:gridCol w:w="6212"/>
      </w:tblGrid>
      <w:tr w:rsidR="000D6243" w:rsidRPr="00FA5128" w14:paraId="354725B3" w14:textId="77777777" w:rsidTr="006D2F42">
        <w:trPr>
          <w:trHeight w:val="57"/>
          <w:tblHeader/>
        </w:trPr>
        <w:tc>
          <w:tcPr>
            <w:tcW w:w="4255" w:type="dxa"/>
            <w:tcBorders>
              <w:top w:val="single" w:sz="12" w:space="0" w:color="522398"/>
              <w:bottom w:val="single" w:sz="4" w:space="0" w:color="522398"/>
              <w:right w:val="single" w:sz="4" w:space="0" w:color="522398"/>
            </w:tcBorders>
            <w:vAlign w:val="center"/>
          </w:tcPr>
          <w:p w14:paraId="4EA49AD1" w14:textId="77777777" w:rsidR="000D6243" w:rsidRPr="008E6E02" w:rsidRDefault="000D6243" w:rsidP="009B05AC">
            <w:pPr>
              <w:pStyle w:val="Nagwek2"/>
              <w:tabs>
                <w:tab w:val="right" w:leader="dot" w:pos="4156"/>
              </w:tabs>
              <w:spacing w:before="120" w:after="120"/>
              <w:contextualSpacing/>
              <w:jc w:val="center"/>
              <w:outlineLvl w:val="1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8E6E02">
              <w:rPr>
                <w:rFonts w:ascii="Fira Sans" w:hAnsi="Fira Sans"/>
                <w:color w:val="000000" w:themeColor="text1"/>
                <w:sz w:val="19"/>
                <w:szCs w:val="19"/>
              </w:rPr>
              <w:t>Skrót</w:t>
            </w:r>
          </w:p>
        </w:tc>
        <w:tc>
          <w:tcPr>
            <w:tcW w:w="6212" w:type="dxa"/>
            <w:tcBorders>
              <w:top w:val="single" w:sz="12" w:space="0" w:color="522398"/>
              <w:left w:val="single" w:sz="4" w:space="0" w:color="522398"/>
              <w:bottom w:val="single" w:sz="4" w:space="0" w:color="522398"/>
            </w:tcBorders>
          </w:tcPr>
          <w:p w14:paraId="1BD42975" w14:textId="77777777" w:rsidR="000D6243" w:rsidRPr="00FA5128" w:rsidRDefault="000D6243" w:rsidP="009B05AC">
            <w:pPr>
              <w:pStyle w:val="NagwekPKD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t>Pełna nazwa</w:t>
            </w:r>
          </w:p>
        </w:tc>
      </w:tr>
      <w:tr w:rsidR="000D6243" w:rsidRPr="00FA5128" w14:paraId="539FD00F" w14:textId="77777777" w:rsidTr="006D2F42">
        <w:trPr>
          <w:trHeight w:val="57"/>
        </w:trPr>
        <w:tc>
          <w:tcPr>
            <w:tcW w:w="10467" w:type="dxa"/>
            <w:gridSpan w:val="2"/>
            <w:tcBorders>
              <w:top w:val="single" w:sz="12" w:space="0" w:color="522398"/>
              <w:bottom w:val="single" w:sz="4" w:space="0" w:color="522398"/>
            </w:tcBorders>
            <w:vAlign w:val="center"/>
          </w:tcPr>
          <w:p w14:paraId="057E26B6" w14:textId="77777777" w:rsidR="000D6243" w:rsidRPr="00FA5128" w:rsidRDefault="000D6243" w:rsidP="00667C42">
            <w:pPr>
              <w:pStyle w:val="Nagwek2"/>
              <w:tabs>
                <w:tab w:val="right" w:leader="dot" w:pos="4156"/>
              </w:tabs>
              <w:spacing w:before="0"/>
              <w:contextualSpacing/>
              <w:jc w:val="center"/>
              <w:outlineLvl w:val="1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9"/>
                <w:szCs w:val="19"/>
              </w:rPr>
              <w:t>Sekcje</w:t>
            </w:r>
          </w:p>
        </w:tc>
      </w:tr>
      <w:tr w:rsidR="000D6243" w:rsidRPr="00515A1D" w14:paraId="6332487B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34FDB547" w14:textId="77777777" w:rsidR="000D6243" w:rsidRPr="00515A1D" w:rsidRDefault="000D6243" w:rsidP="00667C42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wytwarzanie i zaopatrywanie w energię elektryczną, gaz, parę wodną i gorącą wodę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042038DE" w14:textId="77777777" w:rsidR="000D6243" w:rsidRPr="00515A1D" w:rsidRDefault="000D6243" w:rsidP="00667C42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wytwarzanie i zaopatrywanie w energię elektryczną, gaz, parę wodną, gorącą wodę i powietrze do układów klimatyzacyjnych</w:t>
            </w:r>
          </w:p>
        </w:tc>
      </w:tr>
      <w:tr w:rsidR="000D6243" w:rsidRPr="00515A1D" w14:paraId="4EB9D78B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1B137A7E" w14:textId="77777777" w:rsidR="000D6243" w:rsidRPr="00515A1D" w:rsidRDefault="000D6243" w:rsidP="00667C42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dostawa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wody; gospodarowanie ściekami </w:t>
            </w: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i odpadami; rekultywacja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554EE526" w14:textId="7B8777B1" w:rsidR="000D6243" w:rsidRPr="00515A1D" w:rsidRDefault="000D6243" w:rsidP="00667C42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dostawa wody; gospodarowanie ściekami i odpadami oraz działalność związana z</w:t>
            </w:r>
            <w:r>
              <w:t> </w:t>
            </w: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rekultywacją</w:t>
            </w:r>
          </w:p>
        </w:tc>
      </w:tr>
      <w:tr w:rsidR="000D6243" w:rsidRPr="00515A1D" w14:paraId="53324B9D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4A8EC92F" w14:textId="77777777" w:rsidR="000D6243" w:rsidRPr="00760338" w:rsidRDefault="000D6243" w:rsidP="00667C42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handel; naprawa pojazdów samochodowych 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62C8FA2C" w14:textId="77777777" w:rsidR="000D6243" w:rsidRPr="00515A1D" w:rsidRDefault="000D6243" w:rsidP="00667C42">
            <w:pPr>
              <w:spacing w:before="70" w:after="70" w:line="190" w:lineRule="exact"/>
              <w:ind w:right="284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handel hurtowy i detaliczny; naprawa pojazdów samochodowych, włączając motocykle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 </w:t>
            </w:r>
          </w:p>
        </w:tc>
      </w:tr>
      <w:tr w:rsidR="000D6243" w:rsidRPr="00515A1D" w14:paraId="5D0EFBCF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4B8BB9E0" w14:textId="77777777" w:rsidR="000D6243" w:rsidRPr="00760338" w:rsidRDefault="000D6243" w:rsidP="00667C42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zakwaterowanie i gastronomia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4A66992C" w14:textId="77777777" w:rsidR="000D6243" w:rsidRPr="00515A1D" w:rsidRDefault="000D6243" w:rsidP="00667C42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działalność związana z zakwaterowaniem i usługami gastronomicznymi</w:t>
            </w:r>
          </w:p>
        </w:tc>
      </w:tr>
      <w:tr w:rsidR="000D6243" w:rsidRPr="00515A1D" w14:paraId="03E427EB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22DF1156" w14:textId="77777777" w:rsidR="000D6243" w:rsidRPr="00760338" w:rsidRDefault="000D6243" w:rsidP="00667C42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obsługa rynku nieruchomości 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62A8E19D" w14:textId="77777777" w:rsidR="000D6243" w:rsidRPr="00515A1D" w:rsidRDefault="000D6243" w:rsidP="00667C42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działalność związana z obsługą rynku nieruchomości </w:t>
            </w:r>
          </w:p>
        </w:tc>
      </w:tr>
      <w:tr w:rsidR="000D6243" w:rsidRPr="00515A1D" w14:paraId="7A8ACC25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62DC1AB7" w14:textId="77777777" w:rsidR="000D6243" w:rsidRPr="00760338" w:rsidRDefault="000D6243" w:rsidP="00667C42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administrowanie i działalność wspierająca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30F9CF19" w14:textId="77777777" w:rsidR="000D6243" w:rsidRPr="00515A1D" w:rsidRDefault="000D6243" w:rsidP="00667C42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działalność w zakresie usług administrowania i działalność wspierająca</w:t>
            </w:r>
          </w:p>
        </w:tc>
      </w:tr>
      <w:tr w:rsidR="000D6243" w:rsidRPr="00FA5128" w14:paraId="114322EC" w14:textId="77777777" w:rsidTr="006D2F42">
        <w:trPr>
          <w:trHeight w:val="57"/>
        </w:trPr>
        <w:tc>
          <w:tcPr>
            <w:tcW w:w="10467" w:type="dxa"/>
            <w:gridSpan w:val="2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39C68E05" w14:textId="77777777" w:rsidR="000D6243" w:rsidRPr="00FA5128" w:rsidRDefault="000D6243" w:rsidP="00667C42">
            <w:pPr>
              <w:pStyle w:val="Nagwek2"/>
              <w:tabs>
                <w:tab w:val="right" w:leader="dot" w:pos="4156"/>
              </w:tabs>
              <w:spacing w:before="0"/>
              <w:contextualSpacing/>
              <w:jc w:val="center"/>
              <w:outlineLvl w:val="1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9"/>
                <w:szCs w:val="19"/>
              </w:rPr>
              <w:t>Działy</w:t>
            </w:r>
          </w:p>
        </w:tc>
      </w:tr>
      <w:tr w:rsidR="000D6243" w:rsidRPr="00515A1D" w14:paraId="2083276A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579F67B0" w14:textId="77777777" w:rsidR="000D6243" w:rsidRPr="00B35CE6" w:rsidRDefault="000D6243" w:rsidP="00667C42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wyrobów z drewna, korka, słomy i wikliny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1959AE5F" w14:textId="77777777" w:rsidR="000D6243" w:rsidRPr="00B35CE6" w:rsidRDefault="000D6243" w:rsidP="00667C42">
            <w:pPr>
              <w:spacing w:before="70" w:after="70" w:line="196" w:lineRule="exact"/>
              <w:ind w:right="39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wyrobów z drewna</w:t>
            </w: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oraz korka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,</w:t>
            </w: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z wyłączeniem mebli; produkcja wyrobów ze słomy i materiałów używanych do wyplatania</w:t>
            </w:r>
          </w:p>
        </w:tc>
      </w:tr>
      <w:tr w:rsidR="000D6243" w:rsidRPr="00515A1D" w14:paraId="589B9565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628BCA1F" w14:textId="77777777" w:rsidR="000D6243" w:rsidRPr="00760338" w:rsidRDefault="000D6243" w:rsidP="00667C42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wyrobów z metali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27D60571" w14:textId="77777777" w:rsidR="000D6243" w:rsidRPr="00B35CE6" w:rsidRDefault="000D6243" w:rsidP="00667C42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metalowych wyrobów gotowych, z wyłączeniem maszyn i urządzeń</w:t>
            </w:r>
          </w:p>
        </w:tc>
      </w:tr>
      <w:tr w:rsidR="000D6243" w:rsidRPr="00515A1D" w14:paraId="627A90E3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63BF1942" w14:textId="77777777" w:rsidR="000D6243" w:rsidRPr="00760338" w:rsidRDefault="000D6243" w:rsidP="00667C42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maszyn i urządzeń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3538E373" w14:textId="77777777" w:rsidR="000D6243" w:rsidRPr="00B35CE6" w:rsidRDefault="000D6243" w:rsidP="00667C42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maszyn i urządzeń, gdzie indziej niesklasyfikowana</w:t>
            </w:r>
          </w:p>
        </w:tc>
      </w:tr>
      <w:tr w:rsidR="000D6243" w:rsidRPr="00515A1D" w14:paraId="0AA5463F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131533B4" w14:textId="77777777" w:rsidR="000D6243" w:rsidRPr="00760338" w:rsidRDefault="000D6243" w:rsidP="00667C42">
            <w:pPr>
              <w:spacing w:before="70" w:after="70" w:line="196" w:lineRule="exact"/>
              <w:ind w:right="-5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pojazdów samochodowych, przyczep i naczep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2F6D2EB3" w14:textId="77777777" w:rsidR="000D6243" w:rsidRPr="00B35CE6" w:rsidRDefault="000D6243" w:rsidP="00667C42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pojazdów samochodowych, przyczep i naczep, z wyłączeniem motocykli</w:t>
            </w:r>
          </w:p>
        </w:tc>
      </w:tr>
      <w:tr w:rsidR="000D6243" w:rsidRPr="00515A1D" w14:paraId="39BFEC7B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0184A1BA" w14:textId="77777777" w:rsidR="000D6243" w:rsidRPr="00760338" w:rsidRDefault="000D6243" w:rsidP="00667C42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budowa budynków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583D10F2" w14:textId="77777777" w:rsidR="000D6243" w:rsidRPr="00B35CE6" w:rsidRDefault="000D6243" w:rsidP="00667C42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roboty budowlane związane ze wznoszeniem budynków</w:t>
            </w:r>
          </w:p>
        </w:tc>
      </w:tr>
      <w:tr w:rsidR="000D6243" w:rsidRPr="00515A1D" w14:paraId="1AC29E32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12E00473" w14:textId="77777777" w:rsidR="000D6243" w:rsidRPr="00B35CE6" w:rsidRDefault="000D6243" w:rsidP="00667C42">
            <w:pPr>
              <w:spacing w:before="70" w:after="70"/>
              <w:ind w:right="-5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budowa obiektów inżynierii lądowej i wodnej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37177A7B" w14:textId="77777777" w:rsidR="000D6243" w:rsidRPr="00B35CE6" w:rsidRDefault="000D6243" w:rsidP="00667C42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roboty związane z budową obiektów inżynierii lądowej i wodnej</w:t>
            </w:r>
          </w:p>
        </w:tc>
      </w:tr>
    </w:tbl>
    <w:p w14:paraId="373BB204" w14:textId="77777777" w:rsidR="000D6243" w:rsidRPr="003439F1" w:rsidRDefault="000D6243" w:rsidP="000D6243">
      <w:pPr>
        <w:pStyle w:val="Nagwek1"/>
        <w:spacing w:after="260"/>
        <w:rPr>
          <w:color w:val="522398"/>
        </w:rPr>
      </w:pPr>
      <w:r w:rsidRPr="003439F1">
        <w:rPr>
          <w:color w:val="522398"/>
        </w:rPr>
        <w:t>Objaśnienia znaków umownych</w:t>
      </w:r>
    </w:p>
    <w:tbl>
      <w:tblPr>
        <w:tblStyle w:val="Siatkatabelijasna"/>
        <w:tblW w:w="10467" w:type="dxa"/>
        <w:tblBorders>
          <w:top w:val="single" w:sz="12" w:space="0" w:color="001D77"/>
          <w:left w:val="none" w:sz="0" w:space="0" w:color="auto"/>
          <w:bottom w:val="single" w:sz="4" w:space="0" w:color="001D77"/>
          <w:right w:val="none" w:sz="0" w:space="0" w:color="auto"/>
          <w:insideH w:val="single" w:sz="4" w:space="0" w:color="001D77"/>
          <w:insideV w:val="single" w:sz="4" w:space="0" w:color="001D77"/>
        </w:tblBorders>
        <w:tblCellMar>
          <w:top w:w="57" w:type="dxa"/>
          <w:bottom w:w="57" w:type="dxa"/>
        </w:tblCellMar>
        <w:tblLook w:val="0020" w:firstRow="1" w:lastRow="0" w:firstColumn="0" w:lastColumn="0" w:noHBand="0" w:noVBand="0"/>
        <w:tblDescription w:val="Objaśnienia znaków umownych"/>
      </w:tblPr>
      <w:tblGrid>
        <w:gridCol w:w="4255"/>
        <w:gridCol w:w="6212"/>
      </w:tblGrid>
      <w:tr w:rsidR="000D6243" w:rsidRPr="000575B0" w14:paraId="2DE9992E" w14:textId="77777777" w:rsidTr="006D2F42">
        <w:trPr>
          <w:trHeight w:val="57"/>
        </w:trPr>
        <w:tc>
          <w:tcPr>
            <w:tcW w:w="4255" w:type="dxa"/>
            <w:tcBorders>
              <w:top w:val="single" w:sz="12" w:space="0" w:color="522398"/>
              <w:bottom w:val="single" w:sz="4" w:space="0" w:color="522398"/>
              <w:right w:val="single" w:sz="4" w:space="0" w:color="522398"/>
            </w:tcBorders>
            <w:vAlign w:val="center"/>
          </w:tcPr>
          <w:p w14:paraId="082912BB" w14:textId="77777777" w:rsidR="000D6243" w:rsidRPr="000575B0" w:rsidRDefault="000D6243" w:rsidP="009B05AC">
            <w:pPr>
              <w:pStyle w:val="Nagwek2"/>
              <w:tabs>
                <w:tab w:val="right" w:leader="dot" w:pos="4156"/>
              </w:tabs>
              <w:spacing w:before="100" w:after="100"/>
              <w:contextualSpacing/>
              <w:jc w:val="center"/>
              <w:outlineLvl w:val="1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0575B0">
              <w:rPr>
                <w:rFonts w:ascii="Fira Sans" w:hAnsi="Fira Sans"/>
                <w:color w:val="000000" w:themeColor="text1"/>
                <w:sz w:val="19"/>
                <w:szCs w:val="19"/>
              </w:rPr>
              <w:t>Symbol</w:t>
            </w:r>
          </w:p>
        </w:tc>
        <w:tc>
          <w:tcPr>
            <w:tcW w:w="6212" w:type="dxa"/>
            <w:tcBorders>
              <w:top w:val="single" w:sz="12" w:space="0" w:color="522398"/>
              <w:left w:val="single" w:sz="4" w:space="0" w:color="522398"/>
              <w:bottom w:val="single" w:sz="4" w:space="0" w:color="522398"/>
            </w:tcBorders>
          </w:tcPr>
          <w:p w14:paraId="2AC04A28" w14:textId="77777777" w:rsidR="000D6243" w:rsidRPr="000575B0" w:rsidRDefault="000D6243" w:rsidP="009B05AC">
            <w:pPr>
              <w:pStyle w:val="NagwekPKD"/>
              <w:spacing w:before="100" w:after="100"/>
              <w:rPr>
                <w:rFonts w:cs="Arial"/>
                <w:color w:val="000000" w:themeColor="text1"/>
                <w:sz w:val="16"/>
                <w:szCs w:val="16"/>
              </w:rPr>
            </w:pPr>
            <w:r w:rsidRPr="000575B0">
              <w:t>Opis</w:t>
            </w:r>
          </w:p>
        </w:tc>
      </w:tr>
      <w:tr w:rsidR="000D6243" w:rsidRPr="00FA5128" w14:paraId="30964DC8" w14:textId="77777777" w:rsidTr="006D2F42">
        <w:trPr>
          <w:trHeight w:val="57"/>
        </w:trPr>
        <w:tc>
          <w:tcPr>
            <w:tcW w:w="4255" w:type="dxa"/>
            <w:tcBorders>
              <w:top w:val="single" w:sz="12" w:space="0" w:color="522398"/>
              <w:bottom w:val="single" w:sz="4" w:space="0" w:color="522398"/>
              <w:right w:val="single" w:sz="4" w:space="0" w:color="522398"/>
            </w:tcBorders>
          </w:tcPr>
          <w:p w14:paraId="75A63979" w14:textId="77777777" w:rsidR="000D6243" w:rsidRPr="00E317A0" w:rsidRDefault="000D6243" w:rsidP="00667C42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Kreska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 xml:space="preserve">        (–)</w:t>
            </w:r>
          </w:p>
        </w:tc>
        <w:tc>
          <w:tcPr>
            <w:tcW w:w="6212" w:type="dxa"/>
            <w:tcBorders>
              <w:top w:val="single" w:sz="12" w:space="0" w:color="522398"/>
              <w:left w:val="single" w:sz="4" w:space="0" w:color="522398"/>
              <w:bottom w:val="single" w:sz="4" w:space="0" w:color="522398"/>
            </w:tcBorders>
          </w:tcPr>
          <w:p w14:paraId="04F7C6E7" w14:textId="77777777" w:rsidR="000D6243" w:rsidRPr="00456CA6" w:rsidRDefault="000D6243" w:rsidP="00667C42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456CA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—    </w:t>
            </w: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oznacza, że zjawisko nie wystąpiło</w:t>
            </w:r>
          </w:p>
        </w:tc>
      </w:tr>
      <w:tr w:rsidR="000D6243" w:rsidRPr="00515A1D" w14:paraId="201E8782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nil"/>
              <w:right w:val="single" w:sz="4" w:space="0" w:color="522398"/>
            </w:tcBorders>
          </w:tcPr>
          <w:p w14:paraId="1132BE89" w14:textId="77777777" w:rsidR="000D6243" w:rsidRPr="00E317A0" w:rsidRDefault="000D6243" w:rsidP="00667C42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</w:pP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Zero: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 xml:space="preserve">           (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>0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>)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nil"/>
            </w:tcBorders>
          </w:tcPr>
          <w:p w14:paraId="62C44F2E" w14:textId="77777777" w:rsidR="000D6243" w:rsidRPr="00515A1D" w:rsidRDefault="000D6243" w:rsidP="00667C42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—    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zjawisko istniało w wielkości mniejszej od 0,5</w:t>
            </w:r>
          </w:p>
        </w:tc>
      </w:tr>
      <w:tr w:rsidR="000D6243" w:rsidRPr="00515A1D" w14:paraId="390A66C4" w14:textId="77777777" w:rsidTr="006D2F42">
        <w:trPr>
          <w:trHeight w:val="57"/>
        </w:trPr>
        <w:tc>
          <w:tcPr>
            <w:tcW w:w="4255" w:type="dxa"/>
            <w:tcBorders>
              <w:top w:val="nil"/>
              <w:bottom w:val="single" w:sz="4" w:space="0" w:color="522398"/>
              <w:right w:val="single" w:sz="4" w:space="0" w:color="522398"/>
            </w:tcBorders>
          </w:tcPr>
          <w:p w14:paraId="4E413A00" w14:textId="77777777" w:rsidR="000D6243" w:rsidRPr="00E317A0" w:rsidRDefault="000D6243" w:rsidP="00667C42">
            <w:pPr>
              <w:spacing w:before="0" w:after="70"/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</w:pPr>
            <w:r w:rsidRPr="00456CA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               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>(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>0,0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>)</w:t>
            </w:r>
          </w:p>
        </w:tc>
        <w:tc>
          <w:tcPr>
            <w:tcW w:w="6212" w:type="dxa"/>
            <w:tcBorders>
              <w:top w:val="nil"/>
              <w:left w:val="single" w:sz="4" w:space="0" w:color="522398"/>
              <w:bottom w:val="single" w:sz="4" w:space="0" w:color="522398"/>
            </w:tcBorders>
          </w:tcPr>
          <w:p w14:paraId="375AFF8C" w14:textId="77777777" w:rsidR="000D6243" w:rsidRPr="00515A1D" w:rsidRDefault="000D6243" w:rsidP="00667C42">
            <w:pPr>
              <w:spacing w:before="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—    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zjawisko istniało w wielkości mniejszej od 0,05</w:t>
            </w:r>
          </w:p>
        </w:tc>
      </w:tr>
      <w:tr w:rsidR="000D6243" w:rsidRPr="00515A1D" w14:paraId="440F9C45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5F153CED" w14:textId="77777777" w:rsidR="000D6243" w:rsidRPr="00E317A0" w:rsidRDefault="000D6243" w:rsidP="00667C42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Kropka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 xml:space="preserve">        (.)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4CCF3420" w14:textId="77777777" w:rsidR="000D6243" w:rsidRPr="00515A1D" w:rsidRDefault="000D6243" w:rsidP="00667C42">
            <w:pPr>
              <w:spacing w:before="70" w:after="70" w:line="196" w:lineRule="exact"/>
              <w:ind w:left="340" w:hanging="34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—    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oznacza: brak informacji, konieczność zachowania tajemnicy statystycznej lub</w:t>
            </w:r>
            <w:r>
              <w:t> 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że wypełnienie pozycji jest niemożliwe albo niecelowe</w:t>
            </w:r>
          </w:p>
        </w:tc>
      </w:tr>
      <w:tr w:rsidR="000D6243" w:rsidRPr="00515A1D" w14:paraId="6AC785D1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25EAEB72" w14:textId="77777777" w:rsidR="000D6243" w:rsidRPr="00E317A0" w:rsidRDefault="000D6243" w:rsidP="00667C42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Znak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 xml:space="preserve">           (*)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405728DD" w14:textId="77777777" w:rsidR="000D6243" w:rsidRPr="00515A1D" w:rsidRDefault="000D6243" w:rsidP="00667C42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—     oznacza, że dane zostały zmienione w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stosunku do już opublikowanych</w:t>
            </w:r>
          </w:p>
        </w:tc>
      </w:tr>
      <w:tr w:rsidR="000D6243" w:rsidRPr="00515A1D" w14:paraId="5D394B60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03659379" w14:textId="77777777" w:rsidR="000D6243" w:rsidRPr="00E317A0" w:rsidRDefault="000D6243" w:rsidP="00667C42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Znak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 xml:space="preserve">           (∆)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6AD735D6" w14:textId="77777777" w:rsidR="000D6243" w:rsidRPr="00515A1D" w:rsidRDefault="000D6243" w:rsidP="00667C42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—     oznacza, że nazwy zostały skrócone w stosunku do obowiązującej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klasyfikacji</w:t>
            </w:r>
          </w:p>
        </w:tc>
      </w:tr>
      <w:tr w:rsidR="000D6243" w:rsidRPr="00515A1D" w14:paraId="360019C8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7A0D8CCB" w14:textId="77777777" w:rsidR="000D6243" w:rsidRPr="00760338" w:rsidRDefault="000D6243" w:rsidP="00667C42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„W tym”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74DF4FAA" w14:textId="77777777" w:rsidR="000D6243" w:rsidRPr="00515A1D" w:rsidRDefault="000D6243" w:rsidP="00667C42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—     oznacza, że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nie podaje się wszystkich składników sumy</w:t>
            </w:r>
          </w:p>
        </w:tc>
      </w:tr>
    </w:tbl>
    <w:p w14:paraId="3CE9CC39" w14:textId="77777777" w:rsidR="000D6243" w:rsidRPr="000575B0" w:rsidRDefault="000D6243" w:rsidP="000D6243">
      <w:pPr>
        <w:spacing w:before="0" w:after="0" w:line="240" w:lineRule="auto"/>
        <w:rPr>
          <w:sz w:val="18"/>
          <w:lang w:eastAsia="pl-PL"/>
        </w:rPr>
      </w:pPr>
    </w:p>
    <w:p w14:paraId="704C73E1" w14:textId="77777777" w:rsidR="000D6243" w:rsidRPr="00515A1D" w:rsidRDefault="000D6243" w:rsidP="000D6243">
      <w:pPr>
        <w:spacing w:before="0" w:after="100"/>
        <w:rPr>
          <w:shd w:val="clear" w:color="auto" w:fill="FFFFFF"/>
        </w:rPr>
      </w:pPr>
      <w:r w:rsidRPr="00515A1D">
        <w:rPr>
          <w:shd w:val="clear" w:color="auto" w:fill="FFFFFF"/>
        </w:rPr>
        <w:t>Dane charakteryzujące województwo podlaskie można również znaleźć w publikacjach statystycznych</w:t>
      </w:r>
      <w:r w:rsidRPr="00B11087">
        <w:rPr>
          <w:rFonts w:ascii="Arial" w:hAnsi="Arial" w:cs="Arial"/>
          <w:b/>
          <w:i/>
          <w:color w:val="000000"/>
          <w:spacing w:val="-2"/>
        </w:rPr>
        <w:t xml:space="preserve"> </w:t>
      </w:r>
      <w:r w:rsidRPr="00515A1D">
        <w:rPr>
          <w:shd w:val="clear" w:color="auto" w:fill="FFFFFF"/>
        </w:rPr>
        <w:t>wydawanych przez Urząd Statystyczny w Białymstoku oraz w publikacjach ogólnopolskich GUS.</w:t>
      </w:r>
    </w:p>
    <w:p w14:paraId="40068263" w14:textId="7621809E" w:rsidR="000D6243" w:rsidRPr="00D21155" w:rsidRDefault="000D6243" w:rsidP="000D6243">
      <w:pPr>
        <w:rPr>
          <w:shd w:val="clear" w:color="auto" w:fill="FFFFFF"/>
        </w:rPr>
      </w:pPr>
      <w:r w:rsidRPr="00515A1D">
        <w:rPr>
          <w:shd w:val="clear" w:color="auto" w:fill="FFFFFF"/>
        </w:rPr>
        <w:t>Raport „Koniunktura gospodarcza w województwie podlaskim w</w:t>
      </w:r>
      <w:r w:rsidR="008B4443">
        <w:rPr>
          <w:shd w:val="clear" w:color="auto" w:fill="FFFFFF"/>
        </w:rPr>
        <w:t xml:space="preserve"> </w:t>
      </w:r>
      <w:r w:rsidR="00A42F3E">
        <w:rPr>
          <w:shd w:val="clear" w:color="auto" w:fill="FFFFFF"/>
        </w:rPr>
        <w:t>grudniu</w:t>
      </w:r>
      <w:r w:rsidR="008B4443">
        <w:rPr>
          <w:shd w:val="clear" w:color="auto" w:fill="FFFFFF"/>
        </w:rPr>
        <w:t xml:space="preserve"> 2</w:t>
      </w:r>
      <w:r>
        <w:rPr>
          <w:shd w:val="clear" w:color="auto" w:fill="FFFFFF"/>
        </w:rPr>
        <w:t>022</w:t>
      </w:r>
      <w:r w:rsidRPr="00515A1D">
        <w:rPr>
          <w:shd w:val="clear" w:color="auto" w:fill="FFFFFF"/>
        </w:rPr>
        <w:t xml:space="preserve"> r.” </w:t>
      </w:r>
      <w:r>
        <w:rPr>
          <w:shd w:val="clear" w:color="auto" w:fill="FFFFFF"/>
        </w:rPr>
        <w:t>ukaże</w:t>
      </w:r>
      <w:r w:rsidRPr="00303736">
        <w:rPr>
          <w:shd w:val="clear" w:color="auto" w:fill="FFFFFF"/>
        </w:rPr>
        <w:t xml:space="preserve"> </w:t>
      </w:r>
      <w:r w:rsidRPr="00515A1D">
        <w:rPr>
          <w:shd w:val="clear" w:color="auto" w:fill="FFFFFF"/>
        </w:rPr>
        <w:t xml:space="preserve">się na stronie głównej Urzędu Statystycznego w Białymstoku: </w:t>
      </w:r>
      <w:hyperlink r:id="rId14" w:history="1">
        <w:r w:rsidRPr="000B4762">
          <w:rPr>
            <w:rStyle w:val="Hipercze"/>
            <w:rFonts w:cstheme="minorBidi"/>
            <w:shd w:val="clear" w:color="auto" w:fill="FFFFFF"/>
          </w:rPr>
          <w:t>bialystok.stat.gov.pl</w:t>
        </w:r>
      </w:hyperlink>
      <w:r>
        <w:rPr>
          <w:shd w:val="clear" w:color="auto" w:fill="FFFFFF"/>
        </w:rPr>
        <w:t xml:space="preserve"> w dniu </w:t>
      </w:r>
      <w:r w:rsidR="001A77C8">
        <w:rPr>
          <w:shd w:val="clear" w:color="auto" w:fill="FFFFFF"/>
        </w:rPr>
        <w:t>3</w:t>
      </w:r>
      <w:r w:rsidR="00C737A9">
        <w:rPr>
          <w:shd w:val="clear" w:color="auto" w:fill="FFFFFF"/>
        </w:rPr>
        <w:t xml:space="preserve">0 </w:t>
      </w:r>
      <w:r w:rsidR="00A42F3E">
        <w:rPr>
          <w:shd w:val="clear" w:color="auto" w:fill="FFFFFF"/>
        </w:rPr>
        <w:t>grudnia</w:t>
      </w:r>
      <w:r w:rsidRPr="00D21155">
        <w:rPr>
          <w:shd w:val="clear" w:color="auto" w:fill="FFFFFF"/>
        </w:rPr>
        <w:t xml:space="preserve"> 2022 r.</w:t>
      </w:r>
    </w:p>
    <w:p w14:paraId="54C4EF59" w14:textId="77777777" w:rsidR="000D6243" w:rsidRPr="00515A1D" w:rsidRDefault="000D6243" w:rsidP="000D6243">
      <w:pPr>
        <w:rPr>
          <w:shd w:val="clear" w:color="auto" w:fill="FFFFFF"/>
        </w:rPr>
      </w:pPr>
      <w:r w:rsidRPr="00515A1D">
        <w:rPr>
          <w:shd w:val="clear" w:color="auto" w:fill="FFFFFF"/>
        </w:rPr>
        <w:t>Przy publikowaniu danych US prosimy o podanie źródła.</w:t>
      </w:r>
    </w:p>
    <w:p w14:paraId="333AEC69" w14:textId="7D89C428" w:rsidR="002E4EAC" w:rsidRPr="00EA72A5" w:rsidRDefault="003F3FFC" w:rsidP="0090771F">
      <w:pPr>
        <w:pStyle w:val="Nagwek1"/>
        <w:spacing w:before="600" w:after="240"/>
        <w:rPr>
          <w:color w:val="522398"/>
        </w:rPr>
      </w:pPr>
      <w:r>
        <w:rPr>
          <w:color w:val="522398"/>
        </w:rPr>
        <w:lastRenderedPageBreak/>
        <w:t>Rynek pracy</w:t>
      </w:r>
      <w:r w:rsidR="00B04438">
        <w:rPr>
          <w:color w:val="522398"/>
        </w:rPr>
        <w:t xml:space="preserve"> </w:t>
      </w:r>
    </w:p>
    <w:p w14:paraId="768C4D56" w14:textId="0D61D4F8" w:rsidR="00050F4F" w:rsidRPr="006411D2" w:rsidRDefault="00AA43BF" w:rsidP="004A5CB9">
      <w:pPr>
        <w:pStyle w:val="Tekstpodstawowywcity"/>
        <w:spacing w:before="120" w:after="120" w:line="230" w:lineRule="exact"/>
        <w:ind w:firstLine="0"/>
        <w:jc w:val="left"/>
        <w:rPr>
          <w:rFonts w:ascii="Fira Sans" w:hAnsi="Fira Sans" w:cs="Arial"/>
          <w:color w:val="000000" w:themeColor="text1"/>
          <w:sz w:val="19"/>
          <w:szCs w:val="19"/>
        </w:rPr>
      </w:pPr>
      <w:r w:rsidRPr="006411D2">
        <w:rPr>
          <w:rFonts w:ascii="Fira Sans" w:hAnsi="Fira Sans" w:cs="Arial"/>
          <w:b/>
          <w:color w:val="000000" w:themeColor="text1"/>
          <w:sz w:val="19"/>
          <w:szCs w:val="19"/>
        </w:rPr>
        <w:t xml:space="preserve">Przeciętne </w:t>
      </w:r>
      <w:r w:rsidR="00050F4F" w:rsidRPr="006411D2">
        <w:rPr>
          <w:rFonts w:ascii="Fira Sans" w:hAnsi="Fira Sans" w:cs="Arial"/>
          <w:b/>
          <w:color w:val="000000" w:themeColor="text1"/>
          <w:sz w:val="19"/>
          <w:szCs w:val="19"/>
        </w:rPr>
        <w:t xml:space="preserve">zatrudnienie w sektorze przedsiębiorstw </w:t>
      </w:r>
      <w:r w:rsidR="00495626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w </w:t>
      </w:r>
      <w:r w:rsidR="00E96697" w:rsidRPr="006411D2">
        <w:rPr>
          <w:rFonts w:ascii="Fira Sans" w:hAnsi="Fira Sans" w:cs="Arial"/>
          <w:color w:val="000000" w:themeColor="text1"/>
          <w:sz w:val="19"/>
          <w:szCs w:val="19"/>
        </w:rPr>
        <w:t>listopadzie</w:t>
      </w:r>
      <w:r w:rsidR="00050F4F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  <w:r w:rsidR="00D638EB" w:rsidRPr="006411D2">
        <w:rPr>
          <w:rFonts w:ascii="Fira Sans" w:hAnsi="Fira Sans" w:cs="Arial"/>
          <w:color w:val="000000" w:themeColor="text1"/>
          <w:sz w:val="19"/>
          <w:szCs w:val="19"/>
        </w:rPr>
        <w:t>2022</w:t>
      </w:r>
      <w:r w:rsidR="00E13770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r.</w:t>
      </w:r>
      <w:r w:rsidR="00050F4F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  <w:r w:rsidR="00587753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ukształtowało się na poziomie </w:t>
      </w:r>
      <w:r w:rsidR="006411D2" w:rsidRPr="006411D2">
        <w:rPr>
          <w:rFonts w:ascii="Fira Sans" w:hAnsi="Fira Sans" w:cs="Arial"/>
          <w:color w:val="000000" w:themeColor="text1"/>
          <w:sz w:val="19"/>
          <w:szCs w:val="19"/>
        </w:rPr>
        <w:t>123,2</w:t>
      </w:r>
      <w:r w:rsidR="00587753" w:rsidRPr="006411D2">
        <w:rPr>
          <w:rFonts w:ascii="Fira Sans" w:hAnsi="Fira Sans" w:cs="Arial"/>
          <w:color w:val="000000" w:themeColor="text1"/>
          <w:sz w:val="19"/>
          <w:szCs w:val="19"/>
        </w:rPr>
        <w:t> tys. osób, tj.</w:t>
      </w:r>
      <w:r w:rsidR="00C357FC" w:rsidRPr="006411D2">
        <w:rPr>
          <w:rFonts w:ascii="Fira Sans" w:hAnsi="Fira Sans" w:cs="Arial"/>
          <w:color w:val="000000" w:themeColor="text1"/>
          <w:sz w:val="19"/>
          <w:szCs w:val="19"/>
        </w:rPr>
        <w:t> </w:t>
      </w:r>
      <w:r w:rsidR="00C63733" w:rsidRPr="006411D2">
        <w:rPr>
          <w:rFonts w:ascii="Fira Sans" w:hAnsi="Fira Sans" w:cs="Arial"/>
          <w:color w:val="000000" w:themeColor="text1"/>
          <w:sz w:val="19"/>
          <w:szCs w:val="19"/>
        </w:rPr>
        <w:t>o</w:t>
      </w:r>
      <w:r w:rsidR="00FF30DA" w:rsidRPr="006411D2">
        <w:rPr>
          <w:rFonts w:ascii="Fira Sans" w:hAnsi="Fira Sans" w:cs="Arial"/>
          <w:color w:val="000000" w:themeColor="text1"/>
          <w:sz w:val="19"/>
          <w:szCs w:val="19"/>
        </w:rPr>
        <w:t> </w:t>
      </w:r>
      <w:r w:rsidR="00262B04" w:rsidRPr="006411D2">
        <w:rPr>
          <w:rFonts w:ascii="Fira Sans" w:hAnsi="Fira Sans" w:cs="Arial"/>
          <w:color w:val="000000" w:themeColor="text1"/>
          <w:sz w:val="19"/>
          <w:szCs w:val="19"/>
        </w:rPr>
        <w:t>2,</w:t>
      </w:r>
      <w:r w:rsidR="006411D2" w:rsidRPr="006411D2">
        <w:rPr>
          <w:rFonts w:ascii="Fira Sans" w:hAnsi="Fira Sans" w:cs="Arial"/>
          <w:color w:val="000000" w:themeColor="text1"/>
          <w:sz w:val="19"/>
          <w:szCs w:val="19"/>
        </w:rPr>
        <w:t>3</w:t>
      </w:r>
      <w:r w:rsidR="00C63733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% </w:t>
      </w:r>
      <w:r w:rsidR="00262B04" w:rsidRPr="006411D2">
        <w:rPr>
          <w:rFonts w:ascii="Fira Sans" w:hAnsi="Fira Sans" w:cs="Arial"/>
          <w:color w:val="000000" w:themeColor="text1"/>
          <w:sz w:val="19"/>
          <w:szCs w:val="19"/>
        </w:rPr>
        <w:t>wyższym</w:t>
      </w:r>
      <w:r w:rsidR="00587753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od zanotowanego </w:t>
      </w:r>
      <w:r w:rsidR="00262B04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rok wcześniej </w:t>
      </w:r>
      <w:r w:rsidR="00FF30DA" w:rsidRPr="006411D2">
        <w:rPr>
          <w:rFonts w:ascii="Fira Sans" w:hAnsi="Fira Sans" w:cs="Arial"/>
          <w:color w:val="000000" w:themeColor="text1"/>
          <w:sz w:val="19"/>
          <w:szCs w:val="19"/>
        </w:rPr>
        <w:t>(</w:t>
      </w:r>
      <w:r w:rsidR="00495626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w </w:t>
      </w:r>
      <w:r w:rsidR="00E96697" w:rsidRPr="006411D2">
        <w:rPr>
          <w:rFonts w:ascii="Fira Sans" w:hAnsi="Fira Sans" w:cs="Arial"/>
          <w:color w:val="000000" w:themeColor="text1"/>
          <w:sz w:val="19"/>
          <w:szCs w:val="19"/>
        </w:rPr>
        <w:t>listopadzie</w:t>
      </w:r>
      <w:r w:rsidR="00FF30DA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ubiegłego roku wzrosło o </w:t>
      </w:r>
      <w:r w:rsidR="00262B04" w:rsidRPr="006411D2">
        <w:rPr>
          <w:rFonts w:ascii="Fira Sans" w:hAnsi="Fira Sans" w:cs="Arial"/>
          <w:color w:val="000000" w:themeColor="text1"/>
          <w:sz w:val="19"/>
          <w:szCs w:val="19"/>
        </w:rPr>
        <w:t>1,</w:t>
      </w:r>
      <w:r w:rsidR="006411D2" w:rsidRPr="006411D2">
        <w:rPr>
          <w:rFonts w:ascii="Fira Sans" w:hAnsi="Fira Sans" w:cs="Arial"/>
          <w:color w:val="000000" w:themeColor="text1"/>
          <w:sz w:val="19"/>
          <w:szCs w:val="19"/>
        </w:rPr>
        <w:t>2</w:t>
      </w:r>
      <w:r w:rsidR="00FF30DA" w:rsidRPr="006411D2">
        <w:rPr>
          <w:rFonts w:ascii="Fira Sans" w:hAnsi="Fira Sans" w:cs="Arial"/>
          <w:color w:val="000000" w:themeColor="text1"/>
          <w:sz w:val="19"/>
          <w:szCs w:val="19"/>
        </w:rPr>
        <w:t>%</w:t>
      </w:r>
      <w:r w:rsidR="00587753" w:rsidRPr="006411D2">
        <w:rPr>
          <w:rFonts w:ascii="Fira Sans" w:hAnsi="Fira Sans" w:cs="Arial"/>
          <w:color w:val="000000" w:themeColor="text1"/>
          <w:sz w:val="19"/>
          <w:szCs w:val="19"/>
        </w:rPr>
        <w:t>).</w:t>
      </w:r>
      <w:r w:rsidR="00050F4F" w:rsidRPr="006411D2">
        <w:rPr>
          <w:rFonts w:ascii="Fira Sans" w:hAnsi="Fira Sans" w:cs="Arial"/>
          <w:b/>
          <w:color w:val="000000" w:themeColor="text1"/>
          <w:sz w:val="19"/>
          <w:szCs w:val="19"/>
        </w:rPr>
        <w:t xml:space="preserve"> Stopa bezrobocia</w:t>
      </w:r>
      <w:r w:rsidR="00050F4F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  <w:r w:rsidR="00050F4F" w:rsidRPr="006411D2">
        <w:rPr>
          <w:rFonts w:ascii="Fira Sans" w:hAnsi="Fira Sans" w:cs="Arial"/>
          <w:b/>
          <w:color w:val="000000" w:themeColor="text1"/>
          <w:sz w:val="19"/>
          <w:szCs w:val="19"/>
        </w:rPr>
        <w:t>rejestrowanego</w:t>
      </w:r>
      <w:r w:rsidR="00050F4F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  <w:r w:rsidR="002A75F7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w końcu </w:t>
      </w:r>
      <w:r w:rsidR="001572C8" w:rsidRPr="006411D2">
        <w:rPr>
          <w:rFonts w:ascii="Fira Sans" w:hAnsi="Fira Sans" w:cs="Arial"/>
          <w:color w:val="000000" w:themeColor="text1"/>
          <w:sz w:val="19"/>
          <w:szCs w:val="19"/>
        </w:rPr>
        <w:t>listopada</w:t>
      </w:r>
      <w:r w:rsidR="002A75F7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br. </w:t>
      </w:r>
      <w:r w:rsidR="00C72E3C" w:rsidRPr="006411D2">
        <w:rPr>
          <w:rFonts w:ascii="Fira Sans" w:hAnsi="Fira Sans" w:cs="Arial"/>
          <w:color w:val="000000" w:themeColor="text1"/>
          <w:sz w:val="19"/>
          <w:szCs w:val="19"/>
        </w:rPr>
        <w:t>była niższ</w:t>
      </w:r>
      <w:r w:rsidR="00C202EA" w:rsidRPr="006411D2">
        <w:rPr>
          <w:rFonts w:ascii="Fira Sans" w:hAnsi="Fira Sans" w:cs="Arial"/>
          <w:color w:val="000000" w:themeColor="text1"/>
          <w:sz w:val="19"/>
          <w:szCs w:val="19"/>
        </w:rPr>
        <w:t>a</w:t>
      </w:r>
      <w:r w:rsidR="00C72E3C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niż przed rokiem </w:t>
      </w:r>
      <w:r w:rsidR="00100F3B" w:rsidRPr="006411D2">
        <w:rPr>
          <w:rFonts w:ascii="Fira Sans" w:hAnsi="Fira Sans" w:cs="Arial"/>
          <w:color w:val="000000" w:themeColor="text1"/>
          <w:sz w:val="19"/>
          <w:szCs w:val="19"/>
        </w:rPr>
        <w:t>(</w:t>
      </w:r>
      <w:r w:rsidR="009B0D2B" w:rsidRPr="006411D2">
        <w:rPr>
          <w:rFonts w:ascii="Fira Sans" w:hAnsi="Fira Sans" w:cs="Arial"/>
          <w:color w:val="000000" w:themeColor="text1"/>
          <w:sz w:val="19"/>
          <w:szCs w:val="19"/>
        </w:rPr>
        <w:t>7</w:t>
      </w:r>
      <w:r w:rsidR="00893707" w:rsidRPr="006411D2">
        <w:rPr>
          <w:rFonts w:ascii="Fira Sans" w:hAnsi="Fira Sans" w:cs="Arial"/>
          <w:color w:val="000000" w:themeColor="text1"/>
          <w:sz w:val="19"/>
          <w:szCs w:val="19"/>
        </w:rPr>
        <w:t>,</w:t>
      </w:r>
      <w:r w:rsidR="00E77FA5" w:rsidRPr="006411D2">
        <w:rPr>
          <w:rFonts w:ascii="Fira Sans" w:hAnsi="Fira Sans" w:cs="Arial"/>
          <w:color w:val="000000" w:themeColor="text1"/>
          <w:sz w:val="19"/>
          <w:szCs w:val="19"/>
        </w:rPr>
        <w:t>2</w:t>
      </w:r>
      <w:r w:rsidR="001D38C0">
        <w:rPr>
          <w:rFonts w:ascii="Fira Sans" w:hAnsi="Fira Sans" w:cs="Arial"/>
          <w:color w:val="000000" w:themeColor="text1"/>
          <w:sz w:val="19"/>
          <w:szCs w:val="19"/>
        </w:rPr>
        <w:t>%</w:t>
      </w:r>
      <w:r w:rsidR="00C72E3C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wobec </w:t>
      </w:r>
      <w:r w:rsidR="00E77FA5" w:rsidRPr="006411D2">
        <w:rPr>
          <w:rFonts w:ascii="Fira Sans" w:hAnsi="Fira Sans" w:cs="Arial"/>
          <w:color w:val="000000" w:themeColor="text1"/>
          <w:sz w:val="19"/>
          <w:szCs w:val="19"/>
        </w:rPr>
        <w:t>7,9</w:t>
      </w:r>
      <w:r w:rsidR="00100F3B" w:rsidRPr="006411D2">
        <w:rPr>
          <w:rFonts w:ascii="Fira Sans" w:hAnsi="Fira Sans" w:cs="Arial"/>
          <w:color w:val="000000" w:themeColor="text1"/>
          <w:sz w:val="19"/>
          <w:szCs w:val="19"/>
        </w:rPr>
        <w:t>%)</w:t>
      </w:r>
      <w:r w:rsidR="00050F4F" w:rsidRPr="006411D2">
        <w:rPr>
          <w:rFonts w:ascii="Fira Sans" w:hAnsi="Fira Sans" w:cs="Arial"/>
          <w:color w:val="000000" w:themeColor="text1"/>
          <w:sz w:val="19"/>
          <w:szCs w:val="19"/>
        </w:rPr>
        <w:t>.</w:t>
      </w:r>
    </w:p>
    <w:p w14:paraId="2E272457" w14:textId="2FFBF80D" w:rsidR="00495626" w:rsidRPr="006411D2" w:rsidRDefault="00A04D54" w:rsidP="00495626">
      <w:pPr>
        <w:pStyle w:val="Tekstpodstawowywcity"/>
        <w:spacing w:before="120" w:after="120" w:line="230" w:lineRule="exact"/>
        <w:ind w:firstLine="0"/>
        <w:jc w:val="left"/>
        <w:rPr>
          <w:rFonts w:ascii="Fira Sans" w:hAnsi="Fira Sans" w:cs="Arial"/>
          <w:color w:val="000000" w:themeColor="text1"/>
          <w:sz w:val="19"/>
          <w:szCs w:val="19"/>
        </w:rPr>
      </w:pPr>
      <w:r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W </w:t>
      </w:r>
      <w:r w:rsidR="00495626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odniesieniu do </w:t>
      </w:r>
      <w:r w:rsidR="001572C8" w:rsidRPr="006411D2">
        <w:rPr>
          <w:rFonts w:ascii="Fira Sans" w:hAnsi="Fira Sans" w:cs="Arial"/>
          <w:color w:val="000000" w:themeColor="text1"/>
          <w:sz w:val="19"/>
          <w:szCs w:val="19"/>
        </w:rPr>
        <w:t>listopada</w:t>
      </w:r>
      <w:r w:rsidR="00495626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2021 r. wzrost </w:t>
      </w:r>
      <w:r w:rsidR="00495626" w:rsidRPr="006411D2">
        <w:rPr>
          <w:rFonts w:ascii="Fira Sans" w:hAnsi="Fira Sans" w:cs="Arial"/>
          <w:b/>
          <w:color w:val="000000" w:themeColor="text1"/>
          <w:sz w:val="19"/>
          <w:szCs w:val="19"/>
        </w:rPr>
        <w:t>przeciętnego zatrudnienia</w:t>
      </w:r>
      <w:r w:rsidR="00495626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miał miejsce m.in. w sekcjach: transport i </w:t>
      </w:r>
      <w:r w:rsidR="00495626" w:rsidRPr="006411D2">
        <w:rPr>
          <w:rFonts w:ascii="Fira Sans" w:hAnsi="Fira Sans" w:cs="Arial"/>
          <w:color w:val="000000" w:themeColor="text1"/>
          <w:spacing w:val="-1"/>
          <w:sz w:val="19"/>
          <w:szCs w:val="19"/>
        </w:rPr>
        <w:t xml:space="preserve">gospodarka magazynowa (o </w:t>
      </w:r>
      <w:r w:rsidR="00D26ABC" w:rsidRPr="006411D2">
        <w:rPr>
          <w:rFonts w:ascii="Fira Sans" w:hAnsi="Fira Sans" w:cs="Arial"/>
          <w:color w:val="000000" w:themeColor="text1"/>
          <w:spacing w:val="-1"/>
          <w:sz w:val="19"/>
          <w:szCs w:val="19"/>
        </w:rPr>
        <w:t>3</w:t>
      </w:r>
      <w:r w:rsidR="006411D2" w:rsidRPr="006411D2">
        <w:rPr>
          <w:rFonts w:ascii="Fira Sans" w:hAnsi="Fira Sans" w:cs="Arial"/>
          <w:color w:val="000000" w:themeColor="text1"/>
          <w:spacing w:val="-1"/>
          <w:sz w:val="19"/>
          <w:szCs w:val="19"/>
        </w:rPr>
        <w:t>3,6</w:t>
      </w:r>
      <w:r w:rsidR="00495626" w:rsidRPr="006411D2">
        <w:rPr>
          <w:rFonts w:ascii="Fira Sans" w:hAnsi="Fira Sans" w:cs="Arial"/>
          <w:color w:val="000000" w:themeColor="text1"/>
          <w:spacing w:val="-1"/>
          <w:sz w:val="19"/>
          <w:szCs w:val="19"/>
        </w:rPr>
        <w:t xml:space="preserve">%), działalność profesjonalna, naukowa i techniczna (o </w:t>
      </w:r>
      <w:r w:rsidR="006411D2" w:rsidRPr="006411D2">
        <w:rPr>
          <w:rFonts w:ascii="Fira Sans" w:hAnsi="Fira Sans" w:cs="Arial"/>
          <w:color w:val="000000" w:themeColor="text1"/>
          <w:spacing w:val="-1"/>
          <w:sz w:val="19"/>
          <w:szCs w:val="19"/>
        </w:rPr>
        <w:t>9,0</w:t>
      </w:r>
      <w:r w:rsidR="00495626" w:rsidRPr="006411D2">
        <w:rPr>
          <w:rFonts w:ascii="Fira Sans" w:hAnsi="Fira Sans" w:cs="Arial"/>
          <w:color w:val="000000" w:themeColor="text1"/>
          <w:spacing w:val="-1"/>
          <w:sz w:val="19"/>
          <w:szCs w:val="19"/>
        </w:rPr>
        <w:t xml:space="preserve">%), </w:t>
      </w:r>
      <w:r w:rsidR="001D7B58" w:rsidRPr="006411D2">
        <w:rPr>
          <w:rFonts w:ascii="Fira Sans" w:hAnsi="Fira Sans" w:cs="Arial"/>
          <w:color w:val="000000" w:themeColor="text1"/>
          <w:spacing w:val="-1"/>
          <w:sz w:val="19"/>
          <w:szCs w:val="19"/>
        </w:rPr>
        <w:t>informacja i komunikacja</w:t>
      </w:r>
      <w:r w:rsidR="00C202EA" w:rsidRPr="006411D2">
        <w:rPr>
          <w:rFonts w:ascii="Fira Sans" w:hAnsi="Fira Sans" w:cs="Arial"/>
          <w:color w:val="000000" w:themeColor="text1"/>
          <w:spacing w:val="-1"/>
          <w:sz w:val="19"/>
          <w:szCs w:val="19"/>
        </w:rPr>
        <w:t xml:space="preserve"> </w:t>
      </w:r>
      <w:r w:rsidR="001D7B58" w:rsidRPr="006411D2">
        <w:rPr>
          <w:rFonts w:ascii="Fira Sans" w:hAnsi="Fira Sans" w:cs="Arial"/>
          <w:color w:val="000000" w:themeColor="text1"/>
          <w:spacing w:val="-1"/>
          <w:sz w:val="19"/>
          <w:szCs w:val="19"/>
        </w:rPr>
        <w:t>(o 6,</w:t>
      </w:r>
      <w:r w:rsidR="006411D2" w:rsidRPr="006411D2">
        <w:rPr>
          <w:rFonts w:ascii="Fira Sans" w:hAnsi="Fira Sans" w:cs="Arial"/>
          <w:color w:val="000000" w:themeColor="text1"/>
          <w:spacing w:val="-1"/>
          <w:sz w:val="19"/>
          <w:szCs w:val="19"/>
        </w:rPr>
        <w:t>3</w:t>
      </w:r>
      <w:r w:rsidR="001D7B58" w:rsidRPr="006411D2">
        <w:rPr>
          <w:rFonts w:ascii="Fira Sans" w:hAnsi="Fira Sans" w:cs="Arial"/>
          <w:color w:val="000000" w:themeColor="text1"/>
          <w:spacing w:val="-1"/>
          <w:sz w:val="19"/>
          <w:szCs w:val="19"/>
        </w:rPr>
        <w:t>%),</w:t>
      </w:r>
      <w:r w:rsidR="001D7B58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  <w:r w:rsidR="00495626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górnictwo i wydobywanie (o </w:t>
      </w:r>
      <w:r w:rsidR="003564F4" w:rsidRPr="006411D2">
        <w:rPr>
          <w:rFonts w:ascii="Fira Sans" w:hAnsi="Fira Sans" w:cs="Arial"/>
          <w:color w:val="000000" w:themeColor="text1"/>
          <w:sz w:val="19"/>
          <w:szCs w:val="19"/>
        </w:rPr>
        <w:t>5</w:t>
      </w:r>
      <w:r w:rsidR="006411D2" w:rsidRPr="006411D2">
        <w:rPr>
          <w:rFonts w:ascii="Fira Sans" w:hAnsi="Fira Sans" w:cs="Arial"/>
          <w:color w:val="000000" w:themeColor="text1"/>
          <w:sz w:val="19"/>
          <w:szCs w:val="19"/>
        </w:rPr>
        <w:t>,3</w:t>
      </w:r>
      <w:r w:rsidR="00495626" w:rsidRPr="006411D2">
        <w:rPr>
          <w:rFonts w:ascii="Fira Sans" w:hAnsi="Fira Sans" w:cs="Arial"/>
          <w:color w:val="000000" w:themeColor="text1"/>
          <w:sz w:val="19"/>
          <w:szCs w:val="19"/>
        </w:rPr>
        <w:t>%)</w:t>
      </w:r>
      <w:r w:rsidR="003564F4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 oraz zakwaterowanie i gastronomia (o </w:t>
      </w:r>
      <w:r w:rsidR="006411D2" w:rsidRPr="006411D2">
        <w:rPr>
          <w:rFonts w:ascii="Fira Sans" w:hAnsi="Fira Sans" w:cs="Arial"/>
          <w:color w:val="000000" w:themeColor="text1"/>
          <w:sz w:val="19"/>
          <w:szCs w:val="19"/>
        </w:rPr>
        <w:t>3,6</w:t>
      </w:r>
      <w:r w:rsidR="003564F4" w:rsidRPr="006411D2">
        <w:rPr>
          <w:rFonts w:ascii="Fira Sans" w:hAnsi="Fira Sans" w:cs="Arial"/>
          <w:color w:val="000000" w:themeColor="text1"/>
          <w:sz w:val="19"/>
          <w:szCs w:val="19"/>
        </w:rPr>
        <w:t xml:space="preserve">%), natomiast największy spadek odnotowano w obsłudze rynku nieruchomości (o </w:t>
      </w:r>
      <w:r w:rsidR="006411D2" w:rsidRPr="006411D2">
        <w:rPr>
          <w:rFonts w:ascii="Fira Sans" w:hAnsi="Fira Sans" w:cs="Arial"/>
          <w:color w:val="000000" w:themeColor="text1"/>
          <w:sz w:val="19"/>
          <w:szCs w:val="19"/>
        </w:rPr>
        <w:t>4,0</w:t>
      </w:r>
      <w:r w:rsidR="003564F4" w:rsidRPr="006411D2">
        <w:rPr>
          <w:rFonts w:ascii="Fira Sans" w:hAnsi="Fira Sans" w:cs="Arial"/>
          <w:color w:val="000000" w:themeColor="text1"/>
          <w:sz w:val="19"/>
          <w:szCs w:val="19"/>
        </w:rPr>
        <w:t>%).</w:t>
      </w:r>
    </w:p>
    <w:p w14:paraId="2EA9F413" w14:textId="2AC9C73D" w:rsidR="00495626" w:rsidRPr="00766B74" w:rsidRDefault="00495626" w:rsidP="00C202EA">
      <w:pPr>
        <w:pStyle w:val="Tekstpodstawowywcity"/>
        <w:spacing w:before="120" w:after="120" w:line="240" w:lineRule="exact"/>
        <w:ind w:firstLine="0"/>
        <w:jc w:val="left"/>
        <w:rPr>
          <w:rFonts w:ascii="Fira Sans" w:hAnsi="Fira Sans" w:cs="Arial"/>
          <w:color w:val="000000" w:themeColor="text1"/>
          <w:sz w:val="19"/>
          <w:szCs w:val="19"/>
        </w:rPr>
      </w:pPr>
      <w:r w:rsidRPr="00F47CA3">
        <w:rPr>
          <w:rFonts w:ascii="Fira Sans" w:hAnsi="Fira Sans" w:cs="Arial"/>
          <w:color w:val="000000" w:themeColor="text1"/>
          <w:sz w:val="19"/>
          <w:szCs w:val="19"/>
        </w:rPr>
        <w:t xml:space="preserve">Wśród działów o znaczącym udziale w zatrudnieniu, w stosunku do analogicznego okresu ubiegłego roku największy jego wzrost nastąpił w jednostkach zajmujących się </w:t>
      </w:r>
      <w:r w:rsidR="007B5AE8" w:rsidRPr="00F47CA3">
        <w:rPr>
          <w:rFonts w:ascii="Fira Sans" w:hAnsi="Fira Sans" w:cs="Arial"/>
          <w:color w:val="000000" w:themeColor="text1"/>
          <w:sz w:val="19"/>
          <w:szCs w:val="19"/>
        </w:rPr>
        <w:t>transportem lądowym i rurociągowym (o 3</w:t>
      </w:r>
      <w:r w:rsidR="00F47CA3" w:rsidRPr="00F47CA3">
        <w:rPr>
          <w:rFonts w:ascii="Fira Sans" w:hAnsi="Fira Sans" w:cs="Arial"/>
          <w:color w:val="000000" w:themeColor="text1"/>
          <w:sz w:val="19"/>
          <w:szCs w:val="19"/>
        </w:rPr>
        <w:t>6,3</w:t>
      </w:r>
      <w:r w:rsidR="007B5AE8" w:rsidRPr="00F47CA3">
        <w:rPr>
          <w:rFonts w:ascii="Fira Sans" w:hAnsi="Fira Sans" w:cs="Arial"/>
          <w:color w:val="000000" w:themeColor="text1"/>
          <w:sz w:val="19"/>
          <w:szCs w:val="19"/>
        </w:rPr>
        <w:t xml:space="preserve">%), </w:t>
      </w:r>
      <w:r w:rsidRPr="00F47CA3">
        <w:rPr>
          <w:rFonts w:ascii="Fira Sans" w:hAnsi="Fira Sans" w:cs="Arial"/>
          <w:color w:val="000000" w:themeColor="text1"/>
          <w:sz w:val="19"/>
          <w:szCs w:val="19"/>
        </w:rPr>
        <w:t xml:space="preserve">produkcją pozostałego sprzętu transportowego (o </w:t>
      </w:r>
      <w:r w:rsidR="00F47CA3" w:rsidRPr="00F47CA3">
        <w:rPr>
          <w:rFonts w:ascii="Fira Sans" w:hAnsi="Fira Sans" w:cs="Arial"/>
          <w:color w:val="000000" w:themeColor="text1"/>
          <w:sz w:val="19"/>
          <w:szCs w:val="19"/>
        </w:rPr>
        <w:t>5,2</w:t>
      </w:r>
      <w:r w:rsidRPr="00F47CA3">
        <w:rPr>
          <w:rFonts w:ascii="Fira Sans" w:hAnsi="Fira Sans" w:cs="Arial"/>
          <w:color w:val="000000" w:themeColor="text1"/>
          <w:sz w:val="19"/>
          <w:szCs w:val="19"/>
        </w:rPr>
        <w:t xml:space="preserve">%), </w:t>
      </w:r>
      <w:r w:rsidR="007B5AE8" w:rsidRPr="00F47CA3">
        <w:rPr>
          <w:rFonts w:ascii="Fira Sans" w:hAnsi="Fira Sans" w:cs="Arial"/>
          <w:color w:val="000000" w:themeColor="text1"/>
          <w:sz w:val="19"/>
          <w:szCs w:val="19"/>
        </w:rPr>
        <w:t>gospodarką odpadami; odzyskiem surowców (o </w:t>
      </w:r>
      <w:r w:rsidR="00F47CA3" w:rsidRPr="00F47CA3">
        <w:rPr>
          <w:rFonts w:ascii="Fira Sans" w:hAnsi="Fira Sans" w:cs="Arial"/>
          <w:color w:val="000000" w:themeColor="text1"/>
          <w:sz w:val="19"/>
          <w:szCs w:val="19"/>
        </w:rPr>
        <w:t>4,1</w:t>
      </w:r>
      <w:r w:rsidR="007B5AE8" w:rsidRPr="00F47CA3">
        <w:rPr>
          <w:rFonts w:ascii="Fira Sans" w:hAnsi="Fira Sans" w:cs="Arial"/>
          <w:color w:val="000000" w:themeColor="text1"/>
          <w:sz w:val="19"/>
          <w:szCs w:val="19"/>
        </w:rPr>
        <w:t xml:space="preserve">%), budową budynków </w:t>
      </w:r>
      <w:r w:rsidR="00F47CA3" w:rsidRPr="00F47CA3">
        <w:rPr>
          <w:rFonts w:ascii="Fira Sans" w:hAnsi="Fira Sans" w:cs="Arial"/>
          <w:color w:val="000000" w:themeColor="text1"/>
          <w:sz w:val="19"/>
          <w:szCs w:val="19"/>
        </w:rPr>
        <w:t xml:space="preserve">(o 3,0%) </w:t>
      </w:r>
      <w:r w:rsidR="007B5AE8" w:rsidRPr="00F47CA3">
        <w:rPr>
          <w:rFonts w:ascii="Fira Sans" w:hAnsi="Fira Sans" w:cs="Arial"/>
          <w:color w:val="000000" w:themeColor="text1"/>
          <w:sz w:val="19"/>
          <w:szCs w:val="19"/>
        </w:rPr>
        <w:t xml:space="preserve">oraz handlem detalicznym (o </w:t>
      </w:r>
      <w:r w:rsidR="00F47CA3" w:rsidRPr="00F47CA3">
        <w:rPr>
          <w:rFonts w:ascii="Fira Sans" w:hAnsi="Fira Sans" w:cs="Arial"/>
          <w:color w:val="000000" w:themeColor="text1"/>
          <w:sz w:val="19"/>
          <w:szCs w:val="19"/>
        </w:rPr>
        <w:t>2,4</w:t>
      </w:r>
      <w:r w:rsidR="007B5AE8" w:rsidRPr="00F47CA3">
        <w:rPr>
          <w:rFonts w:ascii="Fira Sans" w:hAnsi="Fira Sans" w:cs="Arial"/>
          <w:color w:val="000000" w:themeColor="text1"/>
          <w:sz w:val="19"/>
          <w:szCs w:val="19"/>
        </w:rPr>
        <w:t xml:space="preserve">%). Zatrudnienie znacznie niższe niż przed rokiem zanotowano przede wszystkim w produkcji wyrobów z metali (o </w:t>
      </w:r>
      <w:r w:rsidR="00F47CA3" w:rsidRPr="00F47CA3">
        <w:rPr>
          <w:rFonts w:ascii="Fira Sans" w:hAnsi="Fira Sans" w:cs="Arial"/>
          <w:color w:val="000000" w:themeColor="text1"/>
          <w:sz w:val="19"/>
          <w:szCs w:val="19"/>
        </w:rPr>
        <w:t>7,8</w:t>
      </w:r>
      <w:r w:rsidR="007B5AE8" w:rsidRPr="00F47CA3">
        <w:rPr>
          <w:rFonts w:ascii="Fira Sans" w:hAnsi="Fira Sans" w:cs="Arial"/>
          <w:color w:val="000000" w:themeColor="text1"/>
          <w:sz w:val="19"/>
          <w:szCs w:val="19"/>
        </w:rPr>
        <w:t xml:space="preserve">%) oraz w produkcji </w:t>
      </w:r>
      <w:r w:rsidR="00F47CA3" w:rsidRPr="00F47CA3">
        <w:rPr>
          <w:rFonts w:ascii="Fira Sans" w:hAnsi="Fira Sans" w:cs="Arial"/>
          <w:color w:val="000000" w:themeColor="text1"/>
          <w:sz w:val="19"/>
          <w:szCs w:val="19"/>
        </w:rPr>
        <w:t>mebli</w:t>
      </w:r>
      <w:r w:rsidR="007B5AE8" w:rsidRPr="00F47CA3">
        <w:rPr>
          <w:rFonts w:ascii="Fira Sans" w:hAnsi="Fira Sans" w:cs="Arial"/>
          <w:color w:val="000000" w:themeColor="text1"/>
          <w:sz w:val="19"/>
          <w:szCs w:val="19"/>
        </w:rPr>
        <w:t xml:space="preserve"> (o </w:t>
      </w:r>
      <w:r w:rsidR="00F47CA3" w:rsidRPr="00F47CA3">
        <w:rPr>
          <w:rFonts w:ascii="Fira Sans" w:hAnsi="Fira Sans" w:cs="Arial"/>
          <w:color w:val="000000" w:themeColor="text1"/>
          <w:sz w:val="19"/>
          <w:szCs w:val="19"/>
        </w:rPr>
        <w:t>6,3</w:t>
      </w:r>
      <w:r w:rsidR="007B5AE8" w:rsidRPr="00F47CA3">
        <w:rPr>
          <w:rFonts w:ascii="Fira Sans" w:hAnsi="Fira Sans" w:cs="Arial"/>
          <w:color w:val="000000" w:themeColor="text1"/>
          <w:sz w:val="19"/>
          <w:szCs w:val="19"/>
        </w:rPr>
        <w:t>%).</w:t>
      </w:r>
    </w:p>
    <w:p w14:paraId="5D304906" w14:textId="3E318CA5" w:rsidR="00050F4F" w:rsidRDefault="00050F4F" w:rsidP="00050F4F">
      <w:pPr>
        <w:pStyle w:val="tytuwykresu"/>
        <w:spacing w:before="360" w:after="120"/>
        <w:rPr>
          <w:shd w:val="clear" w:color="auto" w:fill="FFFFFF"/>
        </w:rPr>
      </w:pPr>
      <w:r w:rsidRPr="00BF55FB">
        <w:rPr>
          <w:shd w:val="clear" w:color="auto" w:fill="FFFFFF"/>
        </w:rPr>
        <w:t xml:space="preserve">Tablica 1. </w:t>
      </w:r>
      <w:r w:rsidRPr="00EA72A5">
        <w:rPr>
          <w:shd w:val="clear" w:color="auto" w:fill="FFFFFF"/>
        </w:rPr>
        <w:t>Przeciętne zatrudnienie</w:t>
      </w:r>
      <w:r>
        <w:rPr>
          <w:shd w:val="clear" w:color="auto" w:fill="FFFFFF"/>
        </w:rPr>
        <w:t xml:space="preserve"> w sektorze przedsiębiorstw</w:t>
      </w:r>
      <w:r w:rsidR="00DE2D02">
        <w:rPr>
          <w:shd w:val="clear" w:color="auto" w:fill="FFFFFF"/>
        </w:rPr>
        <w:t xml:space="preserve"> 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1. Przeciętne zatrudnienie w sektorze przedsiębiorstw "/>
        <w:tblDescription w:val="Dane do tablicy dostępne w załączonym pliku excel."/>
      </w:tblPr>
      <w:tblGrid>
        <w:gridCol w:w="5387"/>
        <w:gridCol w:w="1267"/>
        <w:gridCol w:w="1268"/>
        <w:gridCol w:w="1268"/>
        <w:gridCol w:w="1269"/>
      </w:tblGrid>
      <w:tr w:rsidR="00677DF8" w14:paraId="359A1D22" w14:textId="77777777" w:rsidTr="00C4588D">
        <w:trPr>
          <w:trHeight w:val="437"/>
        </w:trPr>
        <w:tc>
          <w:tcPr>
            <w:tcW w:w="5387" w:type="dxa"/>
            <w:vMerge w:val="restart"/>
            <w:tcBorders>
              <w:left w:val="nil"/>
            </w:tcBorders>
            <w:vAlign w:val="center"/>
          </w:tcPr>
          <w:p w14:paraId="0298C250" w14:textId="77777777" w:rsidR="00677DF8" w:rsidRPr="00F67EC6" w:rsidRDefault="00677DF8" w:rsidP="00667C42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2535" w:type="dxa"/>
            <w:gridSpan w:val="2"/>
            <w:tcBorders>
              <w:bottom w:val="single" w:sz="4" w:space="0" w:color="522398"/>
            </w:tcBorders>
            <w:vAlign w:val="center"/>
          </w:tcPr>
          <w:p w14:paraId="396321B3" w14:textId="41EEB511" w:rsidR="00677DF8" w:rsidRPr="00C826D7" w:rsidRDefault="00495626" w:rsidP="00667C4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6317EF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677DF8"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2537" w:type="dxa"/>
            <w:gridSpan w:val="2"/>
            <w:tcBorders>
              <w:bottom w:val="single" w:sz="4" w:space="0" w:color="522398"/>
              <w:right w:val="nil"/>
            </w:tcBorders>
            <w:vAlign w:val="center"/>
          </w:tcPr>
          <w:p w14:paraId="2B109112" w14:textId="0C507D2B" w:rsidR="00677DF8" w:rsidRPr="00C826D7" w:rsidRDefault="00677DF8" w:rsidP="00667C4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Pr="00C826D7">
              <w:rPr>
                <w:rFonts w:ascii="Fira Sans" w:hAnsi="Fira Sans" w:cs="Arial"/>
                <w:color w:val="000000" w:themeColor="text1"/>
                <w:sz w:val="16"/>
                <w:szCs w:val="16"/>
              </w:rPr>
              <w:t>–</w:t>
            </w:r>
            <w:r w:rsidR="00495626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6317EF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677DF8" w14:paraId="1057787E" w14:textId="77777777" w:rsidTr="00667C42">
        <w:trPr>
          <w:trHeight w:val="437"/>
        </w:trPr>
        <w:tc>
          <w:tcPr>
            <w:tcW w:w="5387" w:type="dxa"/>
            <w:vMerge/>
            <w:tcBorders>
              <w:left w:val="nil"/>
            </w:tcBorders>
            <w:vAlign w:val="center"/>
          </w:tcPr>
          <w:p w14:paraId="745C60AA" w14:textId="77777777" w:rsidR="00677DF8" w:rsidRPr="00F67EC6" w:rsidRDefault="00677DF8" w:rsidP="00667C42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1267" w:type="dxa"/>
            <w:tcBorders>
              <w:bottom w:val="single" w:sz="4" w:space="0" w:color="522398"/>
            </w:tcBorders>
            <w:vAlign w:val="center"/>
          </w:tcPr>
          <w:p w14:paraId="16F54642" w14:textId="77777777" w:rsidR="00677DF8" w:rsidRPr="00FA5128" w:rsidRDefault="00677DF8" w:rsidP="00667C4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 tysiącach</w:t>
            </w:r>
          </w:p>
        </w:tc>
        <w:tc>
          <w:tcPr>
            <w:tcW w:w="1268" w:type="dxa"/>
            <w:tcBorders>
              <w:bottom w:val="single" w:sz="4" w:space="0" w:color="522398"/>
            </w:tcBorders>
            <w:vAlign w:val="center"/>
          </w:tcPr>
          <w:p w14:paraId="5A95060D" w14:textId="41FF2B56" w:rsidR="00677DF8" w:rsidRPr="00C826D7" w:rsidRDefault="00495626" w:rsidP="00667C4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6317EF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677DF8"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2021=100</w:t>
            </w:r>
          </w:p>
        </w:tc>
        <w:tc>
          <w:tcPr>
            <w:tcW w:w="1268" w:type="dxa"/>
            <w:tcBorders>
              <w:bottom w:val="single" w:sz="8" w:space="0" w:color="522398"/>
              <w:right w:val="nil"/>
            </w:tcBorders>
            <w:vAlign w:val="center"/>
          </w:tcPr>
          <w:p w14:paraId="221603C8" w14:textId="77777777" w:rsidR="00677DF8" w:rsidRPr="00C826D7" w:rsidRDefault="00677DF8" w:rsidP="00667C4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>w tysiącach</w:t>
            </w:r>
          </w:p>
        </w:tc>
        <w:tc>
          <w:tcPr>
            <w:tcW w:w="1269" w:type="dxa"/>
            <w:tcBorders>
              <w:bottom w:val="single" w:sz="8" w:space="0" w:color="522398"/>
              <w:right w:val="nil"/>
            </w:tcBorders>
            <w:vAlign w:val="center"/>
          </w:tcPr>
          <w:p w14:paraId="419BC814" w14:textId="25BB8733" w:rsidR="00677DF8" w:rsidRPr="00C826D7" w:rsidRDefault="00677DF8" w:rsidP="00677DF8">
            <w:pPr>
              <w:pStyle w:val="Nagwek3"/>
              <w:spacing w:before="120" w:after="12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Pr="00C826D7">
              <w:rPr>
                <w:rFonts w:ascii="Fira Sans" w:hAnsi="Fira Sans" w:cs="Arial"/>
                <w:color w:val="000000" w:themeColor="text1"/>
                <w:sz w:val="16"/>
                <w:szCs w:val="16"/>
              </w:rPr>
              <w:t>–</w:t>
            </w:r>
            <w:r w:rsidR="00495626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6317EF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2021=100</w:t>
            </w:r>
          </w:p>
        </w:tc>
      </w:tr>
      <w:tr w:rsidR="008C7895" w:rsidRPr="00A50714" w14:paraId="29F94232" w14:textId="77777777" w:rsidTr="00624426">
        <w:trPr>
          <w:trHeight w:val="510"/>
        </w:trPr>
        <w:tc>
          <w:tcPr>
            <w:tcW w:w="5387" w:type="dxa"/>
            <w:tcBorders>
              <w:top w:val="single" w:sz="8" w:space="0" w:color="522398"/>
              <w:left w:val="nil"/>
              <w:right w:val="single" w:sz="4" w:space="0" w:color="522398"/>
            </w:tcBorders>
          </w:tcPr>
          <w:p w14:paraId="06B6295B" w14:textId="77777777" w:rsidR="008C7895" w:rsidRPr="00F67EC6" w:rsidRDefault="008C7895" w:rsidP="008C7895">
            <w:pPr>
              <w:pStyle w:val="tytuwykresu"/>
              <w:spacing w:before="120" w:after="120"/>
              <w:rPr>
                <w:shd w:val="clear" w:color="auto" w:fill="FFFFFF"/>
              </w:rPr>
            </w:pPr>
            <w:r w:rsidRPr="00F67EC6">
              <w:rPr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267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55D48A6" w14:textId="27649102" w:rsidR="008C7895" w:rsidRPr="00A66E10" w:rsidRDefault="008C7895" w:rsidP="008C7895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bCs/>
                <w:color w:val="000000"/>
                <w:sz w:val="16"/>
                <w:szCs w:val="16"/>
              </w:rPr>
              <w:t>123,2</w:t>
            </w:r>
          </w:p>
        </w:tc>
        <w:tc>
          <w:tcPr>
            <w:tcW w:w="1268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6B8D1CF" w14:textId="581BD104" w:rsidR="008C7895" w:rsidRPr="00A66E10" w:rsidRDefault="008C7895" w:rsidP="008C7895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bCs/>
                <w:color w:val="000000"/>
                <w:sz w:val="16"/>
                <w:szCs w:val="16"/>
              </w:rPr>
              <w:t>102,3</w:t>
            </w:r>
          </w:p>
        </w:tc>
        <w:tc>
          <w:tcPr>
            <w:tcW w:w="1268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6B55D34E" w14:textId="3E2E77BF" w:rsidR="008C7895" w:rsidRPr="00A66E10" w:rsidRDefault="008C7895" w:rsidP="008C7895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bCs/>
                <w:color w:val="000000"/>
                <w:sz w:val="16"/>
                <w:szCs w:val="16"/>
              </w:rPr>
              <w:t>123,5</w:t>
            </w:r>
          </w:p>
        </w:tc>
        <w:tc>
          <w:tcPr>
            <w:tcW w:w="12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569840C2" w14:textId="17B4A671" w:rsidR="008C7895" w:rsidRPr="00A66E10" w:rsidRDefault="008C7895" w:rsidP="008C7895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bCs/>
                <w:color w:val="000000"/>
                <w:sz w:val="16"/>
                <w:szCs w:val="16"/>
              </w:rPr>
              <w:t>103,4</w:t>
            </w:r>
          </w:p>
        </w:tc>
      </w:tr>
      <w:tr w:rsidR="008C7895" w:rsidRPr="00A50714" w14:paraId="2EEA5969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</w:tcPr>
          <w:p w14:paraId="5A6D4B55" w14:textId="77777777" w:rsidR="008C7895" w:rsidRPr="00F67EC6" w:rsidRDefault="008C7895" w:rsidP="008C7895">
            <w:pPr>
              <w:pStyle w:val="tytuwykresu"/>
              <w:spacing w:before="96" w:after="96"/>
              <w:ind w:firstLine="176"/>
              <w:rPr>
                <w:b w:val="0"/>
                <w:shd w:val="clear" w:color="auto" w:fill="FFFFFF"/>
              </w:rPr>
            </w:pPr>
            <w:r w:rsidRPr="00F67EC6">
              <w:rPr>
                <w:b w:val="0"/>
                <w:color w:val="000000" w:themeColor="text1"/>
                <w:sz w:val="16"/>
                <w:szCs w:val="16"/>
                <w:lang w:val="en-GB"/>
              </w:rPr>
              <w:t xml:space="preserve">w </w:t>
            </w:r>
            <w:proofErr w:type="spellStart"/>
            <w:r w:rsidRPr="00F67EC6">
              <w:rPr>
                <w:b w:val="0"/>
                <w:color w:val="000000" w:themeColor="text1"/>
                <w:sz w:val="16"/>
                <w:szCs w:val="16"/>
                <w:lang w:val="en-GB"/>
              </w:rPr>
              <w:t>tym</w:t>
            </w:r>
            <w:proofErr w:type="spellEnd"/>
            <w:r w:rsidRPr="00F67EC6">
              <w:rPr>
                <w:b w:val="0"/>
                <w:color w:val="000000" w:themeColor="text1"/>
                <w:sz w:val="16"/>
                <w:szCs w:val="16"/>
                <w:lang w:val="en-GB"/>
              </w:rPr>
              <w:t>:</w:t>
            </w:r>
          </w:p>
        </w:tc>
        <w:tc>
          <w:tcPr>
            <w:tcW w:w="1267" w:type="dxa"/>
            <w:tcBorders>
              <w:top w:val="single" w:sz="4" w:space="0" w:color="522398"/>
            </w:tcBorders>
          </w:tcPr>
          <w:p w14:paraId="2DEFED8C" w14:textId="77777777" w:rsidR="008C7895" w:rsidRPr="00A66E10" w:rsidRDefault="008C7895" w:rsidP="008C7895">
            <w:pPr>
              <w:pStyle w:val="tytuwykresu"/>
              <w:spacing w:before="96" w:after="96"/>
              <w:rPr>
                <w:color w:val="000000" w:themeColor="text1"/>
                <w:shd w:val="clear" w:color="auto" w:fill="FFFFFF"/>
              </w:rPr>
            </w:pPr>
          </w:p>
        </w:tc>
        <w:tc>
          <w:tcPr>
            <w:tcW w:w="1268" w:type="dxa"/>
            <w:tcBorders>
              <w:top w:val="single" w:sz="4" w:space="0" w:color="522398"/>
            </w:tcBorders>
          </w:tcPr>
          <w:p w14:paraId="6878DC63" w14:textId="77777777" w:rsidR="008C7895" w:rsidRPr="00A66E10" w:rsidRDefault="008C7895" w:rsidP="008C7895">
            <w:pPr>
              <w:pStyle w:val="tytuwykresu"/>
              <w:spacing w:before="96" w:after="96"/>
              <w:rPr>
                <w:color w:val="000000" w:themeColor="text1"/>
                <w:shd w:val="clear" w:color="auto" w:fill="FFFFFF"/>
              </w:rPr>
            </w:pPr>
          </w:p>
        </w:tc>
        <w:tc>
          <w:tcPr>
            <w:tcW w:w="1268" w:type="dxa"/>
            <w:tcBorders>
              <w:top w:val="single" w:sz="4" w:space="0" w:color="522398"/>
              <w:right w:val="nil"/>
            </w:tcBorders>
          </w:tcPr>
          <w:p w14:paraId="7FABBB92" w14:textId="77777777" w:rsidR="008C7895" w:rsidRPr="00A66E10" w:rsidRDefault="008C7895" w:rsidP="008C7895">
            <w:pPr>
              <w:pStyle w:val="tytuwykresu"/>
              <w:spacing w:before="96" w:after="96"/>
              <w:rPr>
                <w:color w:val="000000" w:themeColor="text1"/>
                <w:shd w:val="clear" w:color="auto" w:fill="FFFFFF"/>
              </w:rPr>
            </w:pPr>
          </w:p>
        </w:tc>
        <w:tc>
          <w:tcPr>
            <w:tcW w:w="1269" w:type="dxa"/>
            <w:tcBorders>
              <w:top w:val="single" w:sz="4" w:space="0" w:color="522398"/>
              <w:right w:val="nil"/>
            </w:tcBorders>
          </w:tcPr>
          <w:p w14:paraId="7A47C8AC" w14:textId="77777777" w:rsidR="008C7895" w:rsidRPr="00A66E10" w:rsidRDefault="008C7895" w:rsidP="008C7895">
            <w:pPr>
              <w:pStyle w:val="tytuwykresu"/>
              <w:spacing w:before="96" w:after="96"/>
              <w:rPr>
                <w:color w:val="000000" w:themeColor="text1"/>
                <w:shd w:val="clear" w:color="auto" w:fill="FFFFFF"/>
              </w:rPr>
            </w:pPr>
          </w:p>
        </w:tc>
      </w:tr>
      <w:tr w:rsidR="008C7895" w:rsidRPr="00A50714" w14:paraId="2E56F8C5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6F74CC69" w14:textId="77777777" w:rsidR="008C7895" w:rsidRPr="003439F1" w:rsidRDefault="008C7895" w:rsidP="008C7895">
            <w:pPr>
              <w:pStyle w:val="Nagwek8"/>
              <w:tabs>
                <w:tab w:val="right" w:leader="dot" w:pos="4156"/>
              </w:tabs>
              <w:spacing w:before="80" w:after="8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</w:pPr>
            <w:proofErr w:type="spellStart"/>
            <w:r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>Przemysł</w:t>
            </w:r>
            <w:proofErr w:type="spellEnd"/>
          </w:p>
        </w:tc>
        <w:tc>
          <w:tcPr>
            <w:tcW w:w="1267" w:type="dxa"/>
            <w:vAlign w:val="bottom"/>
          </w:tcPr>
          <w:p w14:paraId="6ED2CBFB" w14:textId="0861FE8B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58,3</w:t>
            </w:r>
          </w:p>
        </w:tc>
        <w:tc>
          <w:tcPr>
            <w:tcW w:w="1268" w:type="dxa"/>
            <w:vAlign w:val="bottom"/>
          </w:tcPr>
          <w:p w14:paraId="27E8557F" w14:textId="326EC488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99,3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17249F9D" w14:textId="5E766B6C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59,0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730BFF88" w14:textId="0003FC29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101,7</w:t>
            </w:r>
          </w:p>
        </w:tc>
      </w:tr>
      <w:tr w:rsidR="008C7895" w:rsidRPr="00A50714" w14:paraId="6CB4E5FB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59927ADA" w14:textId="77777777" w:rsidR="008C7895" w:rsidRPr="003439F1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</w:pPr>
            <w:r w:rsidRPr="000C53AA">
              <w:rPr>
                <w:rFonts w:ascii="Fira Sans" w:hAnsi="Fira Sans" w:cs="Arial"/>
                <w:color w:val="000000"/>
                <w:sz w:val="16"/>
                <w:szCs w:val="16"/>
              </w:rPr>
              <w:t>górnictwo i wydobywanie</w:t>
            </w:r>
          </w:p>
        </w:tc>
        <w:tc>
          <w:tcPr>
            <w:tcW w:w="1267" w:type="dxa"/>
            <w:vAlign w:val="bottom"/>
          </w:tcPr>
          <w:p w14:paraId="637FDC81" w14:textId="33ED4FEA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0,7</w:t>
            </w:r>
          </w:p>
        </w:tc>
        <w:tc>
          <w:tcPr>
            <w:tcW w:w="1268" w:type="dxa"/>
            <w:vAlign w:val="bottom"/>
          </w:tcPr>
          <w:p w14:paraId="3B3B1C80" w14:textId="321FA57E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105,3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65C139F5" w14:textId="031CA024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0,7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40D95594" w14:textId="7C383A3D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108,6</w:t>
            </w:r>
          </w:p>
        </w:tc>
      </w:tr>
      <w:tr w:rsidR="008C7895" w:rsidRPr="00A50714" w14:paraId="5919918C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72E7B881" w14:textId="77777777" w:rsidR="008C7895" w:rsidRPr="00EA72A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0C53AA">
              <w:rPr>
                <w:rFonts w:ascii="Fira Sans" w:hAnsi="Fira Sans" w:cs="Arial"/>
                <w:color w:val="000000"/>
                <w:sz w:val="16"/>
                <w:szCs w:val="16"/>
              </w:rPr>
              <w:t>przetwórstwo przemysłowe</w:t>
            </w:r>
          </w:p>
        </w:tc>
        <w:tc>
          <w:tcPr>
            <w:tcW w:w="1267" w:type="dxa"/>
            <w:vAlign w:val="bottom"/>
          </w:tcPr>
          <w:p w14:paraId="3E9E237A" w14:textId="141F1E5A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52,9</w:t>
            </w:r>
          </w:p>
        </w:tc>
        <w:tc>
          <w:tcPr>
            <w:tcW w:w="1268" w:type="dxa"/>
            <w:vAlign w:val="bottom"/>
          </w:tcPr>
          <w:p w14:paraId="53C3C77A" w14:textId="08DC2FF3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99,0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18C86A17" w14:textId="02283B2C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53,6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5B9AB4DE" w14:textId="5C72BBCF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101,7</w:t>
            </w:r>
          </w:p>
        </w:tc>
      </w:tr>
      <w:tr w:rsidR="008C7895" w:rsidRPr="00A50714" w14:paraId="2704744A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44F18D16" w14:textId="77777777" w:rsidR="008C7895" w:rsidRPr="00EA72A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0C53AA">
              <w:rPr>
                <w:rFonts w:ascii="Fira Sans" w:hAnsi="Fira Sans" w:cs="Arial"/>
                <w:color w:val="000000"/>
                <w:sz w:val="16"/>
                <w:szCs w:val="16"/>
              </w:rPr>
              <w:t>wytwarzanie i zaopatrywanie w energię elektryczną,</w:t>
            </w:r>
            <w:r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 </w:t>
            </w:r>
            <w:r w:rsidRPr="000C53AA"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gaz, parę wodną i gorącą wodę </w:t>
            </w:r>
            <w:r w:rsidRPr="00A42E9F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67" w:type="dxa"/>
            <w:vAlign w:val="bottom"/>
          </w:tcPr>
          <w:p w14:paraId="01BE6E0C" w14:textId="389BD037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1,4</w:t>
            </w:r>
          </w:p>
        </w:tc>
        <w:tc>
          <w:tcPr>
            <w:tcW w:w="1268" w:type="dxa"/>
            <w:vAlign w:val="bottom"/>
          </w:tcPr>
          <w:p w14:paraId="019068CD" w14:textId="4C8F9A8F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101,0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1C113AEC" w14:textId="3C292BDA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1,4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5C0E2DEB" w14:textId="1284241D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100,2</w:t>
            </w:r>
          </w:p>
        </w:tc>
      </w:tr>
      <w:tr w:rsidR="008C7895" w:rsidRPr="00A50714" w14:paraId="3F61D4EF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70EE09DB" w14:textId="77777777" w:rsidR="008C7895" w:rsidRPr="00EA72A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0C53AA">
              <w:rPr>
                <w:rFonts w:ascii="Fira Sans" w:hAnsi="Fira Sans" w:cs="Arial"/>
                <w:color w:val="000000"/>
                <w:sz w:val="16"/>
                <w:szCs w:val="16"/>
              </w:rPr>
              <w:t>dostawa wody; gospodarowanie ściekami i odpadami;</w:t>
            </w:r>
            <w:r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 </w:t>
            </w:r>
            <w:r w:rsidRPr="000C53AA"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rekultywacja </w:t>
            </w:r>
            <w:r w:rsidRPr="003712A4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67" w:type="dxa"/>
            <w:vAlign w:val="bottom"/>
          </w:tcPr>
          <w:p w14:paraId="76FD01A1" w14:textId="726A1ECF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3,4</w:t>
            </w:r>
          </w:p>
        </w:tc>
        <w:tc>
          <w:tcPr>
            <w:tcW w:w="1268" w:type="dxa"/>
            <w:vAlign w:val="bottom"/>
          </w:tcPr>
          <w:p w14:paraId="63346D0E" w14:textId="6C2CE6D4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102,2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6D489DC1" w14:textId="11A04822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3,4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15D8F5FE" w14:textId="4CFBF03B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102,2</w:t>
            </w:r>
          </w:p>
        </w:tc>
      </w:tr>
      <w:tr w:rsidR="008C7895" w:rsidRPr="00A50714" w14:paraId="5D7D605B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2732AF7D" w14:textId="77777777" w:rsidR="008C7895" w:rsidRPr="00EA72A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BE4045">
              <w:rPr>
                <w:rFonts w:ascii="Fira Sans" w:hAnsi="Fira Sans"/>
                <w:iCs/>
                <w:color w:val="000000" w:themeColor="text1"/>
                <w:sz w:val="16"/>
                <w:szCs w:val="16"/>
              </w:rPr>
              <w:t>Budownictwo</w:t>
            </w:r>
          </w:p>
        </w:tc>
        <w:tc>
          <w:tcPr>
            <w:tcW w:w="1267" w:type="dxa"/>
            <w:vAlign w:val="bottom"/>
          </w:tcPr>
          <w:p w14:paraId="5E832001" w14:textId="783BE3E4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12,7</w:t>
            </w:r>
          </w:p>
        </w:tc>
        <w:tc>
          <w:tcPr>
            <w:tcW w:w="1268" w:type="dxa"/>
            <w:vAlign w:val="bottom"/>
          </w:tcPr>
          <w:p w14:paraId="676FBF25" w14:textId="2CA2A794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100,2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4504E727" w14:textId="77039514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12,6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68248E8B" w14:textId="5F7B28EF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99,8</w:t>
            </w:r>
          </w:p>
        </w:tc>
      </w:tr>
      <w:tr w:rsidR="008C7895" w:rsidRPr="00A50714" w14:paraId="4A202231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2DE6788C" w14:textId="77777777" w:rsidR="008C7895" w:rsidRPr="00EA72A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BE4045">
              <w:rPr>
                <w:rFonts w:ascii="Fira Sans" w:hAnsi="Fira Sans"/>
                <w:iCs/>
                <w:color w:val="000000" w:themeColor="text1"/>
                <w:sz w:val="16"/>
                <w:szCs w:val="16"/>
              </w:rPr>
              <w:t xml:space="preserve">Handel; naprawa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pojazdów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samochodowych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r w:rsidRPr="003712A4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67" w:type="dxa"/>
            <w:vAlign w:val="bottom"/>
          </w:tcPr>
          <w:p w14:paraId="7DAB6580" w14:textId="12DE3EA8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26,4</w:t>
            </w:r>
          </w:p>
        </w:tc>
        <w:tc>
          <w:tcPr>
            <w:tcW w:w="1268" w:type="dxa"/>
            <w:vAlign w:val="bottom"/>
          </w:tcPr>
          <w:p w14:paraId="3361ED1E" w14:textId="731660BC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100,9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4ED25710" w14:textId="3C8A04DB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26,7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7662DF5E" w14:textId="15E92971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102,7</w:t>
            </w:r>
          </w:p>
        </w:tc>
      </w:tr>
      <w:tr w:rsidR="008C7895" w:rsidRPr="00A50714" w14:paraId="654D36E8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4DCC942E" w14:textId="77777777" w:rsidR="008C7895" w:rsidRPr="00EA72A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Transport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i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gospodarka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magazynowa</w:t>
            </w:r>
            <w:proofErr w:type="spellEnd"/>
          </w:p>
        </w:tc>
        <w:tc>
          <w:tcPr>
            <w:tcW w:w="1267" w:type="dxa"/>
            <w:vAlign w:val="bottom"/>
          </w:tcPr>
          <w:p w14:paraId="3C5D9582" w14:textId="2CE78C66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11,0</w:t>
            </w:r>
          </w:p>
        </w:tc>
        <w:tc>
          <w:tcPr>
            <w:tcW w:w="1268" w:type="dxa"/>
            <w:vAlign w:val="bottom"/>
          </w:tcPr>
          <w:p w14:paraId="6D3D6C2C" w14:textId="4A01EF4F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133,6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686BCCEB" w14:textId="474683C3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10,2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0AA133CF" w14:textId="7739B66A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127,9</w:t>
            </w:r>
          </w:p>
        </w:tc>
      </w:tr>
      <w:tr w:rsidR="008C7895" w:rsidRPr="00A50714" w14:paraId="047FFE13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5E4050A6" w14:textId="77777777" w:rsidR="008C7895" w:rsidRPr="00EA72A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Zakwaterowanie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i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gastronomia</w:t>
            </w:r>
            <w:proofErr w:type="spellEnd"/>
            <w:r w:rsidRPr="000F31B2">
              <w:rPr>
                <w:rFonts w:ascii="Fira Sans" w:hAnsi="Fira Sans"/>
                <w:iCs/>
                <w:color w:val="000000" w:themeColor="text1"/>
                <w:sz w:val="16"/>
                <w:szCs w:val="16"/>
                <w:vertAlign w:val="superscript"/>
                <w:lang w:val="en-GB"/>
              </w:rPr>
              <w:t xml:space="preserve"> </w:t>
            </w:r>
            <w:r w:rsidRPr="003712A4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67" w:type="dxa"/>
            <w:vAlign w:val="bottom"/>
          </w:tcPr>
          <w:p w14:paraId="6462DF7F" w14:textId="7C17F3E5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2,1</w:t>
            </w:r>
          </w:p>
        </w:tc>
        <w:tc>
          <w:tcPr>
            <w:tcW w:w="1268" w:type="dxa"/>
            <w:vAlign w:val="bottom"/>
          </w:tcPr>
          <w:p w14:paraId="4024FA41" w14:textId="3DF48DE7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103,6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65A177C3" w14:textId="69F4BE8B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2,1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7E7C601C" w14:textId="6D3EBC5A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108,1</w:t>
            </w:r>
          </w:p>
        </w:tc>
      </w:tr>
      <w:tr w:rsidR="008C7895" w:rsidRPr="00A50714" w14:paraId="6C2B69C3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3D42C198" w14:textId="77777777" w:rsidR="008C7895" w:rsidRPr="00EA72A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Informacja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i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komunikacja</w:t>
            </w:r>
            <w:proofErr w:type="spellEnd"/>
          </w:p>
        </w:tc>
        <w:tc>
          <w:tcPr>
            <w:tcW w:w="1267" w:type="dxa"/>
            <w:vAlign w:val="bottom"/>
          </w:tcPr>
          <w:p w14:paraId="4509C1E1" w14:textId="1ACCAB14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1,7</w:t>
            </w:r>
          </w:p>
        </w:tc>
        <w:tc>
          <w:tcPr>
            <w:tcW w:w="1268" w:type="dxa"/>
            <w:vAlign w:val="bottom"/>
          </w:tcPr>
          <w:p w14:paraId="225FB087" w14:textId="38CBE4C6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106,3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4C03F213" w14:textId="011456DA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1,6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4E6AA43C" w14:textId="04549149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89,4</w:t>
            </w:r>
          </w:p>
        </w:tc>
      </w:tr>
      <w:tr w:rsidR="008C7895" w:rsidRPr="00A50714" w14:paraId="54CE0EAC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5885411E" w14:textId="77777777" w:rsidR="008C7895" w:rsidRPr="00EA72A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Obsługa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rynku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nieruchomości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r w:rsidRPr="003712A4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67" w:type="dxa"/>
            <w:vAlign w:val="bottom"/>
          </w:tcPr>
          <w:p w14:paraId="0B200FAB" w14:textId="3B5657D1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2,1</w:t>
            </w:r>
          </w:p>
        </w:tc>
        <w:tc>
          <w:tcPr>
            <w:tcW w:w="1268" w:type="dxa"/>
            <w:vAlign w:val="bottom"/>
          </w:tcPr>
          <w:p w14:paraId="6805B895" w14:textId="7A73B809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96,0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3E872570" w14:textId="44681A52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2,1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61B41672" w14:textId="68C688BD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97,2</w:t>
            </w:r>
          </w:p>
        </w:tc>
      </w:tr>
      <w:tr w:rsidR="008C7895" w:rsidRPr="00A50714" w14:paraId="27AF1095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0015AE9C" w14:textId="77777777" w:rsidR="008C7895" w:rsidRPr="002F2949" w:rsidRDefault="008C7895" w:rsidP="008C7895">
            <w:pPr>
              <w:pStyle w:val="Default"/>
              <w:spacing w:before="80" w:after="80"/>
              <w:rPr>
                <w:iCs/>
                <w:color w:val="000000" w:themeColor="text1"/>
                <w:sz w:val="16"/>
                <w:szCs w:val="16"/>
                <w:vertAlign w:val="superscript"/>
              </w:rPr>
            </w:pPr>
            <w:r w:rsidRPr="00704E5A">
              <w:rPr>
                <w:color w:val="000000" w:themeColor="text1"/>
                <w:sz w:val="16"/>
                <w:szCs w:val="16"/>
              </w:rPr>
              <w:t>Działalność profesjonalna, naukowa i techniczna</w:t>
            </w:r>
            <w:r w:rsidRPr="00704E5A">
              <w:rPr>
                <w:color w:val="000000" w:themeColor="text1"/>
                <w:sz w:val="8"/>
                <w:szCs w:val="8"/>
              </w:rPr>
              <w:t xml:space="preserve"> </w:t>
            </w:r>
            <w:r w:rsidRPr="00704E5A">
              <w:rPr>
                <w:rFonts w:cs="Arial"/>
                <w:color w:val="000000" w:themeColor="text1"/>
                <w:position w:val="5"/>
                <w:sz w:val="12"/>
                <w:szCs w:val="12"/>
              </w:rPr>
              <w:t>a</w:t>
            </w:r>
          </w:p>
        </w:tc>
        <w:tc>
          <w:tcPr>
            <w:tcW w:w="1267" w:type="dxa"/>
            <w:vAlign w:val="bottom"/>
          </w:tcPr>
          <w:p w14:paraId="5AD84D25" w14:textId="2378A968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2,1</w:t>
            </w:r>
          </w:p>
        </w:tc>
        <w:tc>
          <w:tcPr>
            <w:tcW w:w="1268" w:type="dxa"/>
            <w:vAlign w:val="bottom"/>
          </w:tcPr>
          <w:p w14:paraId="3714604E" w14:textId="6707C016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109,0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23BF6BFA" w14:textId="2F610CDF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2,2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019E0EEB" w14:textId="39378AAC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112,7</w:t>
            </w:r>
          </w:p>
        </w:tc>
      </w:tr>
      <w:tr w:rsidR="008C7895" w:rsidRPr="00A50714" w14:paraId="3A76BC32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021BFB5A" w14:textId="77777777" w:rsidR="008C7895" w:rsidRPr="00EA72A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Administrowanie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i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działalność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wspierająca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r w:rsidRPr="003712A4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67" w:type="dxa"/>
            <w:vAlign w:val="bottom"/>
          </w:tcPr>
          <w:p w14:paraId="068654CC" w14:textId="22CFC326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2,7</w:t>
            </w:r>
          </w:p>
        </w:tc>
        <w:tc>
          <w:tcPr>
            <w:tcW w:w="1268" w:type="dxa"/>
            <w:vAlign w:val="bottom"/>
          </w:tcPr>
          <w:p w14:paraId="6A6FCE91" w14:textId="177E5A68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97,9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5E548F8E" w14:textId="655EF3D6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2,9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6D142FB2" w14:textId="06BD5175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103,1</w:t>
            </w:r>
          </w:p>
        </w:tc>
      </w:tr>
      <w:tr w:rsidR="008C7895" w:rsidRPr="00A50714" w14:paraId="7C128392" w14:textId="77777777" w:rsidTr="00C431EA">
        <w:trPr>
          <w:trHeight w:val="425"/>
        </w:trPr>
        <w:tc>
          <w:tcPr>
            <w:tcW w:w="5387" w:type="dxa"/>
            <w:tcBorders>
              <w:left w:val="nil"/>
            </w:tcBorders>
            <w:vAlign w:val="center"/>
          </w:tcPr>
          <w:p w14:paraId="781E9FCE" w14:textId="77777777" w:rsidR="008C7895" w:rsidRPr="00EA72A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</w:rPr>
              <w:t>Działalność związana z kulturą, rozrywką i rekreacją</w:t>
            </w:r>
          </w:p>
        </w:tc>
        <w:tc>
          <w:tcPr>
            <w:tcW w:w="1267" w:type="dxa"/>
            <w:vAlign w:val="bottom"/>
          </w:tcPr>
          <w:p w14:paraId="49E59347" w14:textId="27EA9A85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2,2</w:t>
            </w:r>
          </w:p>
        </w:tc>
        <w:tc>
          <w:tcPr>
            <w:tcW w:w="1268" w:type="dxa"/>
            <w:vAlign w:val="bottom"/>
          </w:tcPr>
          <w:p w14:paraId="074FE4EF" w14:textId="6E36AFD0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100,5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1F0E6C02" w14:textId="4303B40D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2,2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075251A3" w14:textId="001F295F" w:rsidR="008C7895" w:rsidRPr="00A66E10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41974">
              <w:rPr>
                <w:rFonts w:cs="Arial"/>
                <w:color w:val="000000" w:themeColor="text1"/>
                <w:sz w:val="16"/>
                <w:szCs w:val="16"/>
              </w:rPr>
              <w:t>101,4</w:t>
            </w:r>
          </w:p>
        </w:tc>
      </w:tr>
    </w:tbl>
    <w:p w14:paraId="6E8471A8" w14:textId="443F379A" w:rsidR="00D91B57" w:rsidRPr="0059183D" w:rsidRDefault="005A35F6" w:rsidP="0059183D">
      <w:pPr>
        <w:pStyle w:val="Tekstpodstawowywcity"/>
        <w:spacing w:before="52" w:line="240" w:lineRule="exact"/>
        <w:ind w:firstLine="0"/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</w:pPr>
      <w:r w:rsidRPr="00E02E4D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 xml:space="preserve">a </w:t>
      </w:r>
      <w:r w:rsidR="002E0804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 xml:space="preserve">Nie obejmuje </w:t>
      </w:r>
      <w:r w:rsidR="003D36D8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>działów:</w:t>
      </w:r>
      <w:r w:rsidR="003D36D8" w:rsidRPr="00CD4EB2">
        <w:rPr>
          <w:rFonts w:ascii="Fira Sans" w:hAnsi="Fira Sans" w:cs="Arial"/>
          <w:noProof/>
          <w:sz w:val="19"/>
          <w:szCs w:val="19"/>
        </w:rPr>
        <w:t xml:space="preserve"> </w:t>
      </w:r>
      <w:r w:rsidR="003D36D8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>b</w:t>
      </w:r>
      <w:r w:rsidR="003D36D8" w:rsidRPr="00E02E4D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>adania naukowe i prace rozwojowe</w:t>
      </w:r>
      <w:r w:rsidR="003D36D8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>,</w:t>
      </w:r>
      <w:r w:rsidR="003D36D8" w:rsidRPr="00E02E4D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 xml:space="preserve"> </w:t>
      </w:r>
      <w:r w:rsidR="003D36D8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>d</w:t>
      </w:r>
      <w:r w:rsidR="003D36D8" w:rsidRPr="00E02E4D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>ziałalność weterynaryjna.</w:t>
      </w:r>
    </w:p>
    <w:p w14:paraId="7A3A7FD8" w14:textId="77777777" w:rsidR="00307071" w:rsidRDefault="00A04D54" w:rsidP="00CA57AF">
      <w:pPr>
        <w:pStyle w:val="Tekstpodstawowywcity"/>
        <w:spacing w:before="200" w:line="230" w:lineRule="exact"/>
        <w:ind w:firstLine="0"/>
        <w:jc w:val="left"/>
        <w:rPr>
          <w:rFonts w:ascii="Fira Sans" w:hAnsi="Fira Sans" w:cs="Arial"/>
          <w:color w:val="000000" w:themeColor="text1"/>
          <w:sz w:val="19"/>
          <w:szCs w:val="19"/>
        </w:rPr>
      </w:pPr>
      <w:r w:rsidRPr="00307071">
        <w:rPr>
          <w:rFonts w:ascii="Fira Sans" w:hAnsi="Fira Sans" w:cs="Arial"/>
          <w:color w:val="000000" w:themeColor="text1"/>
          <w:sz w:val="19"/>
          <w:szCs w:val="19"/>
        </w:rPr>
        <w:t xml:space="preserve">W </w:t>
      </w:r>
      <w:r w:rsidR="00495626" w:rsidRPr="00307071">
        <w:rPr>
          <w:rFonts w:ascii="Fira Sans" w:hAnsi="Fira Sans" w:cs="Arial"/>
          <w:color w:val="000000" w:themeColor="text1"/>
          <w:sz w:val="19"/>
          <w:szCs w:val="19"/>
        </w:rPr>
        <w:t xml:space="preserve">odniesieniu do </w:t>
      </w:r>
      <w:r w:rsidR="006317EF" w:rsidRPr="00307071">
        <w:rPr>
          <w:rFonts w:ascii="Fira Sans" w:hAnsi="Fira Sans" w:cs="Arial"/>
          <w:color w:val="000000" w:themeColor="text1"/>
          <w:sz w:val="19"/>
          <w:szCs w:val="19"/>
        </w:rPr>
        <w:t>października</w:t>
      </w:r>
      <w:r w:rsidR="00495626" w:rsidRPr="00307071">
        <w:rPr>
          <w:rFonts w:ascii="Fira Sans" w:hAnsi="Fira Sans" w:cs="Arial"/>
          <w:color w:val="000000" w:themeColor="text1"/>
          <w:sz w:val="19"/>
          <w:szCs w:val="19"/>
        </w:rPr>
        <w:t xml:space="preserve"> br. </w:t>
      </w:r>
      <w:r w:rsidR="00495626" w:rsidRPr="00307071">
        <w:rPr>
          <w:rFonts w:ascii="Fira Sans" w:hAnsi="Fira Sans" w:cs="Arial"/>
          <w:b/>
          <w:color w:val="000000" w:themeColor="text1"/>
          <w:sz w:val="19"/>
          <w:szCs w:val="19"/>
        </w:rPr>
        <w:t>przeciętne zatrudnienie</w:t>
      </w:r>
      <w:r w:rsidR="00495626" w:rsidRPr="00307071">
        <w:rPr>
          <w:rFonts w:ascii="Fira Sans" w:hAnsi="Fira Sans" w:cs="Arial"/>
          <w:color w:val="000000" w:themeColor="text1"/>
          <w:sz w:val="19"/>
          <w:szCs w:val="19"/>
        </w:rPr>
        <w:t xml:space="preserve"> w sektorze przedsiębiorstw </w:t>
      </w:r>
      <w:r w:rsidR="00307071" w:rsidRPr="00307071">
        <w:rPr>
          <w:rFonts w:ascii="Fira Sans" w:hAnsi="Fira Sans" w:cs="Arial"/>
          <w:color w:val="000000" w:themeColor="text1"/>
          <w:sz w:val="19"/>
          <w:szCs w:val="19"/>
        </w:rPr>
        <w:t>zmniejszyło</w:t>
      </w:r>
      <w:r w:rsidR="00495626" w:rsidRPr="00307071">
        <w:rPr>
          <w:rFonts w:ascii="Fira Sans" w:hAnsi="Fira Sans" w:cs="Arial"/>
          <w:color w:val="000000" w:themeColor="text1"/>
          <w:sz w:val="19"/>
          <w:szCs w:val="19"/>
        </w:rPr>
        <w:t xml:space="preserve"> się o </w:t>
      </w:r>
      <w:r w:rsidR="00307071" w:rsidRPr="00307071">
        <w:rPr>
          <w:rFonts w:ascii="Fira Sans" w:hAnsi="Fira Sans" w:cs="Arial"/>
          <w:color w:val="000000" w:themeColor="text1"/>
          <w:sz w:val="19"/>
          <w:szCs w:val="19"/>
        </w:rPr>
        <w:t>0</w:t>
      </w:r>
      <w:r w:rsidR="00407742" w:rsidRPr="00307071">
        <w:rPr>
          <w:rFonts w:ascii="Fira Sans" w:hAnsi="Fira Sans" w:cs="Arial"/>
          <w:color w:val="000000" w:themeColor="text1"/>
          <w:sz w:val="19"/>
          <w:szCs w:val="19"/>
        </w:rPr>
        <w:t>,2</w:t>
      </w:r>
      <w:r w:rsidR="00495626" w:rsidRPr="00307071">
        <w:rPr>
          <w:rFonts w:ascii="Fira Sans" w:hAnsi="Fira Sans" w:cs="Arial"/>
          <w:color w:val="000000" w:themeColor="text1"/>
          <w:sz w:val="19"/>
          <w:szCs w:val="19"/>
        </w:rPr>
        <w:t xml:space="preserve">%, a największy jego </w:t>
      </w:r>
      <w:r w:rsidR="00307071" w:rsidRPr="00307071">
        <w:rPr>
          <w:rFonts w:ascii="Fira Sans" w:hAnsi="Fira Sans" w:cs="Arial"/>
          <w:color w:val="000000" w:themeColor="text1"/>
          <w:sz w:val="19"/>
          <w:szCs w:val="19"/>
        </w:rPr>
        <w:t>spadek</w:t>
      </w:r>
      <w:r w:rsidR="00495626" w:rsidRPr="00307071">
        <w:rPr>
          <w:rFonts w:ascii="Fira Sans" w:hAnsi="Fira Sans" w:cs="Arial"/>
          <w:color w:val="000000" w:themeColor="text1"/>
          <w:sz w:val="19"/>
          <w:szCs w:val="19"/>
        </w:rPr>
        <w:t xml:space="preserve"> zanotowano w sekcjach: </w:t>
      </w:r>
      <w:r w:rsidR="00307071" w:rsidRPr="004B7216">
        <w:rPr>
          <w:rFonts w:ascii="Fira Sans" w:hAnsi="Fira Sans" w:cs="Arial"/>
          <w:sz w:val="19"/>
          <w:szCs w:val="19"/>
        </w:rPr>
        <w:t>administrowanie i działalność wspierająca (o 1,7%), zakwaterowanie i gastronomia oraz obsługa rynku nieruchomości (po 0,7%). Wzrost zatrudnienia miał miejsce m.in. w transporcie i gospodarce magazynowej (o 1,6%), działalności profesjonalnej, naukowej i technicznej oraz wytwarzaniu i zaopatrywaniu w energię elektryczną, gaz, parę wodną i gorącą wodę (po 0,8</w:t>
      </w:r>
      <w:r w:rsidR="00307071" w:rsidRPr="0061505F">
        <w:rPr>
          <w:rFonts w:ascii="Fira Sans" w:hAnsi="Fira Sans" w:cs="Arial"/>
          <w:color w:val="000000" w:themeColor="text1"/>
          <w:sz w:val="19"/>
          <w:szCs w:val="19"/>
        </w:rPr>
        <w:t>%).</w:t>
      </w:r>
    </w:p>
    <w:p w14:paraId="3EF6EE3A" w14:textId="0A3F4E84" w:rsidR="00495626" w:rsidRPr="00307071" w:rsidRDefault="00495626" w:rsidP="00873B08">
      <w:pPr>
        <w:pStyle w:val="Tekstpodstawowywcity"/>
        <w:spacing w:before="120" w:line="240" w:lineRule="exact"/>
        <w:ind w:firstLine="0"/>
        <w:jc w:val="left"/>
        <w:rPr>
          <w:rFonts w:ascii="Fira Sans" w:hAnsi="Fira Sans" w:cs="Arial"/>
          <w:color w:val="000000" w:themeColor="text1"/>
          <w:sz w:val="19"/>
          <w:szCs w:val="19"/>
        </w:rPr>
      </w:pPr>
      <w:r w:rsidRPr="00307071">
        <w:rPr>
          <w:rFonts w:ascii="Fira Sans" w:hAnsi="Fira Sans" w:cs="Arial"/>
          <w:color w:val="000000" w:themeColor="text1"/>
          <w:sz w:val="19"/>
          <w:szCs w:val="19"/>
        </w:rPr>
        <w:t>W okresie styczeń–</w:t>
      </w:r>
      <w:r w:rsidR="006317EF" w:rsidRPr="00307071">
        <w:rPr>
          <w:rFonts w:ascii="Fira Sans" w:hAnsi="Fira Sans" w:cs="Arial"/>
          <w:color w:val="000000" w:themeColor="text1"/>
          <w:sz w:val="19"/>
          <w:szCs w:val="19"/>
        </w:rPr>
        <w:t>listopad</w:t>
      </w:r>
      <w:r w:rsidRPr="00307071">
        <w:rPr>
          <w:rFonts w:ascii="Fira Sans" w:hAnsi="Fira Sans" w:cs="Arial"/>
          <w:color w:val="000000" w:themeColor="text1"/>
          <w:sz w:val="19"/>
          <w:szCs w:val="19"/>
        </w:rPr>
        <w:t xml:space="preserve"> br. przeciętne zatrudnienie w sektorze przedsiębiorstw osiągnęło poziom </w:t>
      </w:r>
      <w:r w:rsidR="00307071" w:rsidRPr="00307071">
        <w:rPr>
          <w:rFonts w:ascii="Fira Sans" w:hAnsi="Fira Sans" w:cs="Arial"/>
          <w:color w:val="000000" w:themeColor="text1"/>
          <w:sz w:val="19"/>
          <w:szCs w:val="19"/>
        </w:rPr>
        <w:t>123,5</w:t>
      </w:r>
      <w:r w:rsidRPr="00307071">
        <w:rPr>
          <w:rFonts w:ascii="Fira Sans" w:hAnsi="Fira Sans" w:cs="Arial"/>
          <w:color w:val="000000" w:themeColor="text1"/>
          <w:sz w:val="19"/>
          <w:szCs w:val="19"/>
        </w:rPr>
        <w:t xml:space="preserve"> tys. osób, tj. o</w:t>
      </w:r>
      <w:r w:rsidR="006317EF" w:rsidRPr="00307071">
        <w:rPr>
          <w:rFonts w:ascii="Fira Sans" w:hAnsi="Fira Sans" w:cs="Arial"/>
          <w:color w:val="000000" w:themeColor="text1"/>
          <w:sz w:val="19"/>
          <w:szCs w:val="19"/>
        </w:rPr>
        <w:t> </w:t>
      </w:r>
      <w:r w:rsidR="00407742" w:rsidRPr="00307071">
        <w:rPr>
          <w:rFonts w:ascii="Fira Sans" w:hAnsi="Fira Sans" w:cs="Arial"/>
          <w:color w:val="000000" w:themeColor="text1"/>
          <w:sz w:val="19"/>
          <w:szCs w:val="19"/>
        </w:rPr>
        <w:t>3,</w:t>
      </w:r>
      <w:r w:rsidR="00307071" w:rsidRPr="00307071">
        <w:rPr>
          <w:rFonts w:ascii="Fira Sans" w:hAnsi="Fira Sans" w:cs="Arial"/>
          <w:color w:val="000000" w:themeColor="text1"/>
          <w:sz w:val="19"/>
          <w:szCs w:val="19"/>
        </w:rPr>
        <w:t>4</w:t>
      </w:r>
      <w:r w:rsidRPr="00307071">
        <w:rPr>
          <w:rFonts w:ascii="Fira Sans" w:hAnsi="Fira Sans" w:cs="Arial"/>
          <w:color w:val="000000" w:themeColor="text1"/>
          <w:sz w:val="19"/>
          <w:szCs w:val="19"/>
        </w:rPr>
        <w:t>% wyższy niż przed rokiem.</w:t>
      </w:r>
    </w:p>
    <w:p w14:paraId="5029EC87" w14:textId="5DA1365C" w:rsidR="006A0C31" w:rsidRPr="000C4656" w:rsidRDefault="006A0C31" w:rsidP="00357946">
      <w:pPr>
        <w:pStyle w:val="Tekstpodstawowywcity"/>
        <w:spacing w:before="240" w:line="240" w:lineRule="exact"/>
        <w:ind w:firstLine="0"/>
        <w:jc w:val="left"/>
        <w:rPr>
          <w:rFonts w:ascii="Fira Sans" w:eastAsiaTheme="minorHAnsi" w:hAnsi="Fira Sans" w:cstheme="minorBidi"/>
          <w:b/>
          <w:color w:val="000000" w:themeColor="text1"/>
          <w:spacing w:val="-2"/>
          <w:sz w:val="19"/>
          <w:szCs w:val="22"/>
          <w:lang w:eastAsia="en-US"/>
        </w:rPr>
      </w:pPr>
      <w:r w:rsidRPr="00A11915">
        <w:rPr>
          <w:rFonts w:ascii="Fira Sans" w:eastAsiaTheme="minorHAnsi" w:hAnsi="Fira Sans" w:cstheme="minorBidi"/>
          <w:b/>
          <w:spacing w:val="-2"/>
          <w:sz w:val="19"/>
          <w:szCs w:val="22"/>
          <w:lang w:eastAsia="en-US"/>
        </w:rPr>
        <w:lastRenderedPageBreak/>
        <w:t xml:space="preserve">Wykres 1. Przeciętne zatrudnienie w </w:t>
      </w:r>
      <w:r w:rsidRPr="000C4656">
        <w:rPr>
          <w:rFonts w:ascii="Fira Sans" w:eastAsiaTheme="minorHAnsi" w:hAnsi="Fira Sans" w:cstheme="minorBidi"/>
          <w:b/>
          <w:color w:val="000000" w:themeColor="text1"/>
          <w:spacing w:val="-2"/>
          <w:sz w:val="19"/>
          <w:szCs w:val="22"/>
          <w:lang w:eastAsia="en-US"/>
        </w:rPr>
        <w:t>sektorze przedsiębiorstw</w:t>
      </w:r>
    </w:p>
    <w:p w14:paraId="3B3E2FF1" w14:textId="4844E6FC" w:rsidR="00F427C8" w:rsidRDefault="006A0C31" w:rsidP="00CB26B5">
      <w:pPr>
        <w:pStyle w:val="Tekstpodstawowy"/>
        <w:spacing w:before="0" w:after="0" w:line="240" w:lineRule="auto"/>
        <w:ind w:firstLine="851"/>
        <w:rPr>
          <w:noProof/>
          <w:color w:val="000000" w:themeColor="text1"/>
          <w:sz w:val="18"/>
          <w:lang w:eastAsia="pl-PL"/>
        </w:rPr>
      </w:pPr>
      <w:r w:rsidRPr="000C4656">
        <w:rPr>
          <w:color w:val="000000" w:themeColor="text1"/>
          <w:sz w:val="18"/>
        </w:rPr>
        <w:t>(przeciętna miesięczna 2015=100)</w:t>
      </w:r>
      <w:r w:rsidR="00534612" w:rsidRPr="00534612">
        <w:rPr>
          <w:noProof/>
          <w:color w:val="000000" w:themeColor="text1"/>
          <w:sz w:val="18"/>
          <w:lang w:eastAsia="pl-PL"/>
        </w:rPr>
        <w:t xml:space="preserve"> </w:t>
      </w:r>
    </w:p>
    <w:p w14:paraId="15D5B464" w14:textId="5DC32B69" w:rsidR="00CC7E4E" w:rsidRDefault="00CC7E4E" w:rsidP="00CC7E4E">
      <w:pPr>
        <w:pStyle w:val="Tekstpodstawowy"/>
        <w:spacing w:before="0" w:after="0" w:line="240" w:lineRule="auto"/>
        <w:jc w:val="center"/>
        <w:rPr>
          <w:noProof/>
          <w:color w:val="000000" w:themeColor="text1"/>
          <w:sz w:val="18"/>
          <w:lang w:eastAsia="pl-PL"/>
        </w:rPr>
      </w:pPr>
      <w:r>
        <w:rPr>
          <w:noProof/>
        </w:rPr>
        <w:drawing>
          <wp:inline distT="0" distB="0" distL="0" distR="0" wp14:anchorId="389F7967" wp14:editId="66C3310E">
            <wp:extent cx="6643068" cy="2858400"/>
            <wp:effectExtent l="0" t="0" r="5715" b="0"/>
            <wp:docPr id="57" name="Wykres 57" descr="Wykres 1. Przeciętne zatrudnienie w sektorze przedsiębiorstw (przeciętna miesięczna 2015=100)&#10;&#10;Na wykresie liniowym zaprezentowano przeciętne zatrudnienie w sektorze przedsiębiorstw przy podstawie przeciętna miesięczna 2015=100 dla poszczególnych miesięcy w latach 2018–2022 dla Polski i województwa podlaskiego. Ostatni zaprezentowany okres to listopad 2022 r. Dane do wykresu są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100-000003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5"/>
              </a:graphicData>
            </a:graphic>
          </wp:inline>
        </w:drawing>
      </w:r>
    </w:p>
    <w:p w14:paraId="476F06B8" w14:textId="3E786D4C" w:rsidR="00A67940" w:rsidRPr="0063002F" w:rsidRDefault="00100F3B" w:rsidP="007B751D">
      <w:pPr>
        <w:pStyle w:val="Tekstpodstawowy"/>
        <w:spacing w:before="60" w:after="0" w:line="240" w:lineRule="auto"/>
        <w:rPr>
          <w:color w:val="000000" w:themeColor="text1"/>
          <w:sz w:val="18"/>
        </w:rPr>
      </w:pPr>
      <w:r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W końcu </w:t>
      </w:r>
      <w:r w:rsidR="001572C8"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>listopada</w:t>
      </w:r>
      <w:r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 </w:t>
      </w:r>
      <w:r w:rsidR="00D638EB"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>2022</w:t>
      </w:r>
      <w:r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 r. liczba </w:t>
      </w:r>
      <w:r w:rsidRPr="0063002F">
        <w:rPr>
          <w:rFonts w:eastAsia="Times New Roman" w:cs="Arial"/>
          <w:b/>
          <w:color w:val="000000" w:themeColor="text1"/>
          <w:spacing w:val="-2"/>
          <w:szCs w:val="19"/>
          <w:lang w:eastAsia="pl-PL"/>
        </w:rPr>
        <w:t>bezrobotnych zarejestrowanych</w:t>
      </w:r>
      <w:r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 w urzędach pracy wynosiła </w:t>
      </w:r>
      <w:r w:rsidR="00E77FA5"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>30785</w:t>
      </w:r>
      <w:r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 </w:t>
      </w:r>
      <w:r w:rsidR="00E77FA5"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>osób</w:t>
      </w:r>
      <w:r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 i była o </w:t>
      </w:r>
      <w:r w:rsidR="00E77FA5"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>163</w:t>
      </w:r>
      <w:r w:rsidR="007A778F"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 </w:t>
      </w:r>
      <w:r w:rsidR="00A2639A"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>os</w:t>
      </w:r>
      <w:r w:rsidR="00F50322"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>o</w:t>
      </w:r>
      <w:r w:rsidR="00A2639A"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>b</w:t>
      </w:r>
      <w:r w:rsidR="00F50322" w:rsidRPr="0063002F">
        <w:rPr>
          <w:rFonts w:eastAsia="Times New Roman" w:cs="Arial"/>
          <w:color w:val="000000" w:themeColor="text1"/>
          <w:spacing w:val="-2"/>
          <w:szCs w:val="19"/>
          <w:lang w:eastAsia="pl-PL"/>
        </w:rPr>
        <w:t>y</w:t>
      </w:r>
      <w:r w:rsidR="00C357FC" w:rsidRPr="0063002F">
        <w:rPr>
          <w:rFonts w:eastAsia="Times New Roman" w:cs="Arial"/>
          <w:color w:val="000000" w:themeColor="text1"/>
          <w:szCs w:val="19"/>
          <w:lang w:eastAsia="pl-PL"/>
        </w:rPr>
        <w:t xml:space="preserve"> </w:t>
      </w:r>
      <w:r w:rsidRPr="0063002F">
        <w:rPr>
          <w:rFonts w:eastAsia="Times New Roman" w:cs="Arial"/>
          <w:color w:val="000000" w:themeColor="text1"/>
          <w:szCs w:val="19"/>
          <w:lang w:eastAsia="pl-PL"/>
        </w:rPr>
        <w:t>(o</w:t>
      </w:r>
      <w:r w:rsidR="009F1BFC" w:rsidRPr="0063002F">
        <w:rPr>
          <w:rFonts w:eastAsia="Times New Roman" w:cs="Arial"/>
          <w:color w:val="000000" w:themeColor="text1"/>
          <w:szCs w:val="19"/>
          <w:lang w:eastAsia="pl-PL"/>
        </w:rPr>
        <w:t> </w:t>
      </w:r>
      <w:r w:rsidR="00AE4142" w:rsidRPr="0063002F">
        <w:rPr>
          <w:rFonts w:eastAsia="Times New Roman" w:cs="Arial"/>
          <w:color w:val="000000" w:themeColor="text1"/>
          <w:szCs w:val="19"/>
          <w:lang w:eastAsia="pl-PL"/>
        </w:rPr>
        <w:t>0,</w:t>
      </w:r>
      <w:r w:rsidR="00E77FA5" w:rsidRPr="0063002F">
        <w:rPr>
          <w:rFonts w:eastAsia="Times New Roman" w:cs="Arial"/>
          <w:color w:val="000000" w:themeColor="text1"/>
          <w:szCs w:val="19"/>
          <w:lang w:eastAsia="pl-PL"/>
        </w:rPr>
        <w:t>5</w:t>
      </w:r>
      <w:r w:rsidRPr="0063002F">
        <w:rPr>
          <w:rFonts w:eastAsia="Times New Roman" w:cs="Arial"/>
          <w:color w:val="000000" w:themeColor="text1"/>
          <w:szCs w:val="19"/>
          <w:lang w:eastAsia="pl-PL"/>
        </w:rPr>
        <w:t xml:space="preserve">%) </w:t>
      </w:r>
      <w:r w:rsidR="00E77FA5" w:rsidRPr="0063002F">
        <w:rPr>
          <w:rFonts w:eastAsia="Times New Roman" w:cs="Arial"/>
          <w:color w:val="000000" w:themeColor="text1"/>
          <w:szCs w:val="19"/>
          <w:lang w:eastAsia="pl-PL"/>
        </w:rPr>
        <w:t>wyższa</w:t>
      </w:r>
      <w:r w:rsidRPr="0063002F">
        <w:rPr>
          <w:rFonts w:eastAsia="Times New Roman" w:cs="Arial"/>
          <w:color w:val="000000" w:themeColor="text1"/>
          <w:szCs w:val="19"/>
          <w:lang w:eastAsia="pl-PL"/>
        </w:rPr>
        <w:t xml:space="preserve"> niż w końcu </w:t>
      </w:r>
      <w:r w:rsidR="00E77FA5" w:rsidRPr="0063002F">
        <w:rPr>
          <w:rFonts w:eastAsia="Times New Roman" w:cs="Arial"/>
          <w:color w:val="000000" w:themeColor="text1"/>
          <w:szCs w:val="19"/>
          <w:lang w:eastAsia="pl-PL"/>
        </w:rPr>
        <w:t>października</w:t>
      </w:r>
      <w:r w:rsidRPr="0063002F">
        <w:rPr>
          <w:rFonts w:eastAsia="Times New Roman" w:cs="Arial"/>
          <w:color w:val="000000" w:themeColor="text1"/>
          <w:szCs w:val="19"/>
          <w:lang w:eastAsia="pl-PL"/>
        </w:rPr>
        <w:t xml:space="preserve"> </w:t>
      </w:r>
      <w:r w:rsidR="002D0573" w:rsidRPr="0063002F">
        <w:rPr>
          <w:rFonts w:eastAsia="Times New Roman" w:cs="Arial"/>
          <w:color w:val="000000" w:themeColor="text1"/>
          <w:szCs w:val="19"/>
          <w:lang w:eastAsia="pl-PL"/>
        </w:rPr>
        <w:t>202</w:t>
      </w:r>
      <w:r w:rsidR="005F1B70" w:rsidRPr="0063002F">
        <w:rPr>
          <w:rFonts w:eastAsia="Times New Roman" w:cs="Arial"/>
          <w:color w:val="000000" w:themeColor="text1"/>
          <w:szCs w:val="19"/>
          <w:lang w:eastAsia="pl-PL"/>
        </w:rPr>
        <w:t>2</w:t>
      </w:r>
      <w:r w:rsidR="002D0573" w:rsidRPr="0063002F">
        <w:rPr>
          <w:rFonts w:eastAsia="Times New Roman" w:cs="Arial"/>
          <w:color w:val="000000" w:themeColor="text1"/>
          <w:szCs w:val="19"/>
          <w:lang w:eastAsia="pl-PL"/>
        </w:rPr>
        <w:t xml:space="preserve"> </w:t>
      </w:r>
      <w:r w:rsidRPr="0063002F">
        <w:rPr>
          <w:rFonts w:eastAsia="Times New Roman" w:cs="Arial"/>
          <w:color w:val="000000" w:themeColor="text1"/>
          <w:szCs w:val="19"/>
          <w:lang w:eastAsia="pl-PL"/>
        </w:rPr>
        <w:t>r.</w:t>
      </w:r>
      <w:r w:rsidR="00E77FA5" w:rsidRPr="0063002F">
        <w:rPr>
          <w:rFonts w:eastAsia="Times New Roman" w:cs="Arial"/>
          <w:color w:val="000000" w:themeColor="text1"/>
          <w:szCs w:val="19"/>
          <w:lang w:eastAsia="pl-PL"/>
        </w:rPr>
        <w:t>, ale</w:t>
      </w:r>
      <w:r w:rsidR="005F1B70" w:rsidRPr="0063002F">
        <w:rPr>
          <w:rFonts w:eastAsia="Times New Roman" w:cs="Arial"/>
          <w:color w:val="000000" w:themeColor="text1"/>
          <w:szCs w:val="19"/>
          <w:lang w:eastAsia="pl-PL"/>
        </w:rPr>
        <w:t xml:space="preserve"> </w:t>
      </w:r>
      <w:r w:rsidRPr="0063002F">
        <w:rPr>
          <w:rFonts w:eastAsia="Times New Roman" w:cs="Arial"/>
          <w:color w:val="000000" w:themeColor="text1"/>
          <w:szCs w:val="19"/>
          <w:lang w:eastAsia="pl-PL"/>
        </w:rPr>
        <w:t xml:space="preserve">o </w:t>
      </w:r>
      <w:r w:rsidR="00E77FA5" w:rsidRPr="0063002F">
        <w:rPr>
          <w:rFonts w:eastAsia="Times New Roman" w:cs="Arial"/>
          <w:color w:val="000000" w:themeColor="text1"/>
          <w:szCs w:val="19"/>
          <w:lang w:eastAsia="pl-PL"/>
        </w:rPr>
        <w:t>2701</w:t>
      </w:r>
      <w:r w:rsidRPr="0063002F">
        <w:rPr>
          <w:rFonts w:eastAsia="Times New Roman" w:cs="Arial"/>
          <w:color w:val="000000" w:themeColor="text1"/>
          <w:szCs w:val="19"/>
          <w:lang w:eastAsia="pl-PL"/>
        </w:rPr>
        <w:t xml:space="preserve"> </w:t>
      </w:r>
      <w:r w:rsidR="002C4A37" w:rsidRPr="0063002F">
        <w:rPr>
          <w:rFonts w:eastAsia="Times New Roman" w:cs="Arial"/>
          <w:color w:val="000000" w:themeColor="text1"/>
          <w:szCs w:val="19"/>
          <w:lang w:eastAsia="pl-PL"/>
        </w:rPr>
        <w:t>os</w:t>
      </w:r>
      <w:r w:rsidR="00E77FA5" w:rsidRPr="0063002F">
        <w:rPr>
          <w:rFonts w:eastAsia="Times New Roman" w:cs="Arial"/>
          <w:color w:val="000000" w:themeColor="text1"/>
          <w:szCs w:val="19"/>
          <w:lang w:eastAsia="pl-PL"/>
        </w:rPr>
        <w:t>ób</w:t>
      </w:r>
      <w:r w:rsidRPr="0063002F">
        <w:rPr>
          <w:rFonts w:eastAsia="Times New Roman" w:cs="Arial"/>
          <w:color w:val="000000" w:themeColor="text1"/>
          <w:szCs w:val="19"/>
          <w:lang w:eastAsia="pl-PL"/>
        </w:rPr>
        <w:t xml:space="preserve"> (o </w:t>
      </w:r>
      <w:r w:rsidR="00E77FA5" w:rsidRPr="0063002F">
        <w:rPr>
          <w:rFonts w:eastAsia="Times New Roman" w:cs="Arial"/>
          <w:color w:val="000000" w:themeColor="text1"/>
          <w:szCs w:val="19"/>
          <w:lang w:eastAsia="pl-PL"/>
        </w:rPr>
        <w:t>8,1</w:t>
      </w:r>
      <w:r w:rsidRPr="0063002F">
        <w:rPr>
          <w:rFonts w:eastAsia="Times New Roman" w:cs="Arial"/>
          <w:color w:val="000000" w:themeColor="text1"/>
          <w:szCs w:val="19"/>
          <w:lang w:eastAsia="pl-PL"/>
        </w:rPr>
        <w:t xml:space="preserve">%) niższa od zanotowanej rok wcześniej. </w:t>
      </w:r>
      <w:r w:rsidR="002D5CA9" w:rsidRPr="0063002F">
        <w:rPr>
          <w:rFonts w:eastAsia="Times New Roman" w:cs="Arial"/>
          <w:color w:val="000000" w:themeColor="text1"/>
          <w:szCs w:val="19"/>
          <w:lang w:eastAsia="pl-PL"/>
        </w:rPr>
        <w:t>Kobiety</w:t>
      </w:r>
      <w:r w:rsidR="0063002F">
        <w:rPr>
          <w:rFonts w:eastAsia="Times New Roman" w:cs="Arial"/>
          <w:color w:val="000000" w:themeColor="text1"/>
          <w:szCs w:val="19"/>
          <w:lang w:eastAsia="pl-PL"/>
        </w:rPr>
        <w:t>,</w:t>
      </w:r>
      <w:r w:rsidR="00E77FA5" w:rsidRPr="0063002F">
        <w:rPr>
          <w:rFonts w:eastAsia="Times New Roman" w:cs="Arial"/>
          <w:color w:val="000000" w:themeColor="text1"/>
          <w:szCs w:val="19"/>
          <w:lang w:eastAsia="pl-PL"/>
        </w:rPr>
        <w:t xml:space="preserve"> </w:t>
      </w:r>
      <w:r w:rsidR="001D38C0" w:rsidRPr="0063002F">
        <w:rPr>
          <w:rFonts w:eastAsia="Times New Roman" w:cs="Arial"/>
          <w:color w:val="000000" w:themeColor="text1"/>
          <w:szCs w:val="19"/>
          <w:lang w:eastAsia="pl-PL"/>
        </w:rPr>
        <w:t xml:space="preserve">podobnie jak </w:t>
      </w:r>
      <w:r w:rsidR="001D38C0">
        <w:rPr>
          <w:rFonts w:eastAsia="Times New Roman" w:cs="Arial"/>
          <w:color w:val="000000" w:themeColor="text1"/>
          <w:szCs w:val="19"/>
          <w:lang w:eastAsia="pl-PL"/>
        </w:rPr>
        <w:t xml:space="preserve">przed </w:t>
      </w:r>
      <w:r w:rsidR="001D38C0" w:rsidRPr="0063002F">
        <w:rPr>
          <w:rFonts w:eastAsia="Times New Roman" w:cs="Arial"/>
          <w:color w:val="000000" w:themeColor="text1"/>
          <w:szCs w:val="19"/>
          <w:lang w:eastAsia="pl-PL"/>
        </w:rPr>
        <w:t>rok</w:t>
      </w:r>
      <w:r w:rsidR="001D38C0">
        <w:rPr>
          <w:rFonts w:eastAsia="Times New Roman" w:cs="Arial"/>
          <w:color w:val="000000" w:themeColor="text1"/>
          <w:szCs w:val="19"/>
          <w:lang w:eastAsia="pl-PL"/>
        </w:rPr>
        <w:t>iem,</w:t>
      </w:r>
      <w:r w:rsidR="001D38C0" w:rsidRPr="0063002F">
        <w:rPr>
          <w:rFonts w:eastAsia="Times New Roman" w:cs="Arial"/>
          <w:color w:val="000000" w:themeColor="text1"/>
          <w:szCs w:val="19"/>
          <w:lang w:eastAsia="pl-PL"/>
        </w:rPr>
        <w:t xml:space="preserve"> stanowiły 46,4% ogółu zarejestrowanych bezrobotnych.</w:t>
      </w:r>
    </w:p>
    <w:p w14:paraId="0961A301" w14:textId="2D219AEB" w:rsidR="00794275" w:rsidRPr="00E35DDA" w:rsidRDefault="00794275" w:rsidP="00F113DC">
      <w:pPr>
        <w:pStyle w:val="tytuwykresu"/>
        <w:spacing w:before="360" w:after="120"/>
        <w:rPr>
          <w:color w:val="000000" w:themeColor="text1"/>
          <w:shd w:val="clear" w:color="auto" w:fill="FFFFFF"/>
        </w:rPr>
      </w:pPr>
      <w:r w:rsidRPr="00E35DDA">
        <w:rPr>
          <w:color w:val="000000" w:themeColor="text1"/>
          <w:shd w:val="clear" w:color="auto" w:fill="FFFFFF"/>
        </w:rPr>
        <w:t xml:space="preserve">Tablica 2. Liczba </w:t>
      </w:r>
      <w:r w:rsidR="00F334B9">
        <w:rPr>
          <w:color w:val="000000" w:themeColor="text1"/>
          <w:shd w:val="clear" w:color="auto" w:fill="FFFFFF"/>
        </w:rPr>
        <w:t>bezrobotnych i stopa bezrobocia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2. Liczba bezrobotnych i stopa bezrobocia"/>
        <w:tblDescription w:val="Dane do tablicy dostępne w załączonym pliku excel."/>
      </w:tblPr>
      <w:tblGrid>
        <w:gridCol w:w="4965"/>
        <w:gridCol w:w="1830"/>
        <w:gridCol w:w="1830"/>
        <w:gridCol w:w="1831"/>
      </w:tblGrid>
      <w:tr w:rsidR="005C4205" w14:paraId="035D7989" w14:textId="77777777" w:rsidTr="005C4205">
        <w:tc>
          <w:tcPr>
            <w:tcW w:w="4965" w:type="dxa"/>
            <w:vMerge w:val="restart"/>
            <w:tcBorders>
              <w:left w:val="nil"/>
            </w:tcBorders>
            <w:vAlign w:val="center"/>
          </w:tcPr>
          <w:p w14:paraId="01B70EE5" w14:textId="35F145C4" w:rsidR="005C4205" w:rsidRPr="00F67EC6" w:rsidRDefault="005C4205" w:rsidP="003A6700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1830" w:type="dxa"/>
            <w:vMerge w:val="restart"/>
            <w:vAlign w:val="center"/>
          </w:tcPr>
          <w:p w14:paraId="5FBF4386" w14:textId="7C70FD8B" w:rsidR="005C4205" w:rsidRPr="00FA5128" w:rsidRDefault="007A778F" w:rsidP="003A6700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1</w:t>
            </w:r>
            <w:r w:rsidR="006317EF">
              <w:rPr>
                <w:color w:val="000000" w:themeColor="text1"/>
                <w:sz w:val="16"/>
                <w:szCs w:val="16"/>
              </w:rPr>
              <w:t>1</w:t>
            </w:r>
            <w:r w:rsidR="005C4205">
              <w:rPr>
                <w:color w:val="000000" w:themeColor="text1"/>
                <w:sz w:val="16"/>
                <w:szCs w:val="16"/>
              </w:rPr>
              <w:t xml:space="preserve"> 2021</w:t>
            </w:r>
          </w:p>
        </w:tc>
        <w:tc>
          <w:tcPr>
            <w:tcW w:w="3661" w:type="dxa"/>
            <w:gridSpan w:val="2"/>
            <w:tcBorders>
              <w:right w:val="nil"/>
            </w:tcBorders>
            <w:vAlign w:val="center"/>
          </w:tcPr>
          <w:p w14:paraId="6641BF87" w14:textId="167C3B6C" w:rsidR="005C4205" w:rsidRPr="00ED1323" w:rsidRDefault="005C4205" w:rsidP="00ED1323">
            <w:pPr>
              <w:spacing w:line="240" w:lineRule="auto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</w:tr>
      <w:tr w:rsidR="005C4205" w14:paraId="3553A92D" w14:textId="77777777" w:rsidTr="006E3705">
        <w:trPr>
          <w:trHeight w:val="437"/>
        </w:trPr>
        <w:tc>
          <w:tcPr>
            <w:tcW w:w="4965" w:type="dxa"/>
            <w:vMerge/>
            <w:tcBorders>
              <w:left w:val="nil"/>
              <w:bottom w:val="single" w:sz="8" w:space="0" w:color="522398"/>
            </w:tcBorders>
          </w:tcPr>
          <w:p w14:paraId="340C27EE" w14:textId="77777777" w:rsidR="005C4205" w:rsidRPr="00F67EC6" w:rsidRDefault="005C4205" w:rsidP="003A6700">
            <w:pPr>
              <w:pStyle w:val="tytuwykresu"/>
              <w:spacing w:before="120" w:after="120"/>
              <w:rPr>
                <w:shd w:val="clear" w:color="auto" w:fill="FFFFFF"/>
              </w:rPr>
            </w:pPr>
          </w:p>
        </w:tc>
        <w:tc>
          <w:tcPr>
            <w:tcW w:w="1830" w:type="dxa"/>
            <w:vMerge/>
            <w:tcBorders>
              <w:bottom w:val="single" w:sz="8" w:space="0" w:color="522398"/>
            </w:tcBorders>
            <w:vAlign w:val="center"/>
          </w:tcPr>
          <w:p w14:paraId="5164A0EA" w14:textId="683DDAC7" w:rsidR="005C4205" w:rsidRPr="00F67EC6" w:rsidRDefault="005C4205" w:rsidP="003A6700">
            <w:pPr>
              <w:spacing w:line="240" w:lineRule="auto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830" w:type="dxa"/>
            <w:tcBorders>
              <w:top w:val="single" w:sz="4" w:space="0" w:color="522398"/>
              <w:bottom w:val="single" w:sz="8" w:space="0" w:color="522398"/>
            </w:tcBorders>
            <w:vAlign w:val="center"/>
          </w:tcPr>
          <w:p w14:paraId="1C7E077A" w14:textId="3E7C062C" w:rsidR="005C4205" w:rsidRPr="00F67EC6" w:rsidRDefault="006317EF" w:rsidP="003A6700">
            <w:pPr>
              <w:spacing w:line="240" w:lineRule="auto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</w:t>
            </w:r>
          </w:p>
        </w:tc>
        <w:tc>
          <w:tcPr>
            <w:tcW w:w="1831" w:type="dxa"/>
            <w:tcBorders>
              <w:bottom w:val="single" w:sz="8" w:space="0" w:color="522398"/>
              <w:right w:val="nil"/>
            </w:tcBorders>
            <w:vAlign w:val="center"/>
          </w:tcPr>
          <w:p w14:paraId="29F19E53" w14:textId="7AC5B8B4" w:rsidR="005C4205" w:rsidRPr="00E85096" w:rsidRDefault="007A778F" w:rsidP="003A6700">
            <w:pPr>
              <w:spacing w:line="240" w:lineRule="auto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</w:t>
            </w:r>
            <w:r w:rsidR="006317EF">
              <w:rPr>
                <w:rFonts w:cs="Arial"/>
                <w:color w:val="000000" w:themeColor="text1"/>
                <w:sz w:val="16"/>
                <w:szCs w:val="16"/>
              </w:rPr>
              <w:t>1</w:t>
            </w:r>
          </w:p>
        </w:tc>
      </w:tr>
      <w:tr w:rsidR="00E77FA5" w14:paraId="115EA2AC" w14:textId="77777777" w:rsidTr="002D5CA9">
        <w:trPr>
          <w:trHeight w:val="425"/>
        </w:trPr>
        <w:tc>
          <w:tcPr>
            <w:tcW w:w="4965" w:type="dxa"/>
            <w:tcBorders>
              <w:top w:val="single" w:sz="8" w:space="0" w:color="522398"/>
              <w:left w:val="nil"/>
            </w:tcBorders>
            <w:vAlign w:val="center"/>
          </w:tcPr>
          <w:p w14:paraId="658DE0B6" w14:textId="45B4E47C" w:rsidR="00E77FA5" w:rsidRPr="002A707D" w:rsidRDefault="00E77FA5" w:rsidP="00E77FA5">
            <w:pPr>
              <w:pStyle w:val="Nagwek8"/>
              <w:tabs>
                <w:tab w:val="right" w:leader="dot" w:pos="4156"/>
              </w:tabs>
              <w:spacing w:before="80" w:after="8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2A707D">
              <w:rPr>
                <w:rFonts w:ascii="Fira Sans" w:hAnsi="Fira Sans"/>
                <w:color w:val="000000" w:themeColor="text1"/>
                <w:sz w:val="16"/>
                <w:szCs w:val="16"/>
              </w:rPr>
              <w:t>Bezrobotni zarejestrowani (stan w końcu miesiąca)</w:t>
            </w:r>
          </w:p>
        </w:tc>
        <w:tc>
          <w:tcPr>
            <w:tcW w:w="1830" w:type="dxa"/>
            <w:tcBorders>
              <w:top w:val="single" w:sz="8" w:space="0" w:color="522398"/>
            </w:tcBorders>
            <w:vAlign w:val="center"/>
          </w:tcPr>
          <w:p w14:paraId="0EF29D42" w14:textId="0AAD9E3D" w:rsidR="00E77FA5" w:rsidRPr="002A707D" w:rsidRDefault="00E77FA5" w:rsidP="00E77FA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33486</w:t>
            </w:r>
          </w:p>
        </w:tc>
        <w:tc>
          <w:tcPr>
            <w:tcW w:w="1830" w:type="dxa"/>
            <w:tcBorders>
              <w:top w:val="single" w:sz="8" w:space="0" w:color="522398"/>
            </w:tcBorders>
            <w:vAlign w:val="center"/>
          </w:tcPr>
          <w:p w14:paraId="0C87991D" w14:textId="1970CD8F" w:rsidR="00E77FA5" w:rsidRPr="002A707D" w:rsidRDefault="00E77FA5" w:rsidP="00E77FA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30622</w:t>
            </w:r>
          </w:p>
        </w:tc>
        <w:tc>
          <w:tcPr>
            <w:tcW w:w="1831" w:type="dxa"/>
            <w:tcBorders>
              <w:top w:val="single" w:sz="8" w:space="0" w:color="522398"/>
              <w:right w:val="nil"/>
            </w:tcBorders>
            <w:vAlign w:val="center"/>
          </w:tcPr>
          <w:p w14:paraId="4909A07C" w14:textId="470BFA46" w:rsidR="00E77FA5" w:rsidRPr="002A707D" w:rsidRDefault="00E77FA5" w:rsidP="00E77FA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30785</w:t>
            </w:r>
          </w:p>
        </w:tc>
      </w:tr>
      <w:tr w:rsidR="00E77FA5" w14:paraId="3BDA5A59" w14:textId="77777777" w:rsidTr="002D5CA9">
        <w:trPr>
          <w:trHeight w:val="425"/>
        </w:trPr>
        <w:tc>
          <w:tcPr>
            <w:tcW w:w="4965" w:type="dxa"/>
            <w:tcBorders>
              <w:left w:val="nil"/>
            </w:tcBorders>
            <w:vAlign w:val="center"/>
          </w:tcPr>
          <w:p w14:paraId="769349FE" w14:textId="17547CBC" w:rsidR="00E77FA5" w:rsidRPr="002A707D" w:rsidRDefault="00E77FA5" w:rsidP="00E77FA5">
            <w:pPr>
              <w:pStyle w:val="Nagwek8"/>
              <w:tabs>
                <w:tab w:val="right" w:leader="dot" w:pos="4156"/>
              </w:tabs>
              <w:spacing w:before="80" w:after="8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2A707D">
              <w:rPr>
                <w:rFonts w:ascii="Fira Sans" w:hAnsi="Fira Sans"/>
                <w:color w:val="000000" w:themeColor="text1"/>
                <w:sz w:val="16"/>
                <w:szCs w:val="16"/>
              </w:rPr>
              <w:t>Bezrobotni nowo zarejestrowani (w ciągu miesiąca)</w:t>
            </w:r>
          </w:p>
        </w:tc>
        <w:tc>
          <w:tcPr>
            <w:tcW w:w="1830" w:type="dxa"/>
            <w:vAlign w:val="center"/>
          </w:tcPr>
          <w:p w14:paraId="0B8A873E" w14:textId="419C3492" w:rsidR="00E77FA5" w:rsidRPr="002A707D" w:rsidRDefault="00E77FA5" w:rsidP="00E77FA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3254</w:t>
            </w:r>
          </w:p>
        </w:tc>
        <w:tc>
          <w:tcPr>
            <w:tcW w:w="1830" w:type="dxa"/>
            <w:vAlign w:val="center"/>
          </w:tcPr>
          <w:p w14:paraId="5C7313A3" w14:textId="178A9C87" w:rsidR="00E77FA5" w:rsidRPr="00FA5128" w:rsidRDefault="00E77FA5" w:rsidP="00E77FA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4062</w:t>
            </w:r>
          </w:p>
        </w:tc>
        <w:tc>
          <w:tcPr>
            <w:tcW w:w="1831" w:type="dxa"/>
            <w:tcBorders>
              <w:right w:val="nil"/>
            </w:tcBorders>
            <w:vAlign w:val="center"/>
          </w:tcPr>
          <w:p w14:paraId="45C5444F" w14:textId="318D28BF" w:rsidR="00E77FA5" w:rsidRPr="00FA5128" w:rsidRDefault="00E77FA5" w:rsidP="00E77FA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3792</w:t>
            </w:r>
          </w:p>
        </w:tc>
      </w:tr>
      <w:tr w:rsidR="00E77FA5" w14:paraId="11D8D57D" w14:textId="77777777" w:rsidTr="002D5CA9">
        <w:trPr>
          <w:trHeight w:val="425"/>
        </w:trPr>
        <w:tc>
          <w:tcPr>
            <w:tcW w:w="4965" w:type="dxa"/>
            <w:tcBorders>
              <w:left w:val="nil"/>
            </w:tcBorders>
            <w:vAlign w:val="center"/>
          </w:tcPr>
          <w:p w14:paraId="42C8E565" w14:textId="20461379" w:rsidR="00E77FA5" w:rsidRPr="002A707D" w:rsidRDefault="00E77FA5" w:rsidP="00E77FA5">
            <w:pPr>
              <w:pStyle w:val="Nagwek2"/>
              <w:tabs>
                <w:tab w:val="right" w:leader="dot" w:pos="4156"/>
              </w:tabs>
              <w:spacing w:before="80" w:after="8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2A707D">
              <w:rPr>
                <w:rFonts w:ascii="Fira Sans" w:hAnsi="Fira Sans"/>
                <w:color w:val="000000" w:themeColor="text1"/>
                <w:sz w:val="16"/>
                <w:szCs w:val="16"/>
              </w:rPr>
              <w:t>Bezrobotni wyrejestrowani (w ciągu miesiąca)</w:t>
            </w:r>
          </w:p>
        </w:tc>
        <w:tc>
          <w:tcPr>
            <w:tcW w:w="1830" w:type="dxa"/>
            <w:vAlign w:val="center"/>
          </w:tcPr>
          <w:p w14:paraId="30151E19" w14:textId="2099978A" w:rsidR="00E77FA5" w:rsidRPr="002A707D" w:rsidRDefault="00E77FA5" w:rsidP="00E77FA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3523</w:t>
            </w:r>
          </w:p>
        </w:tc>
        <w:tc>
          <w:tcPr>
            <w:tcW w:w="1830" w:type="dxa"/>
            <w:vAlign w:val="center"/>
          </w:tcPr>
          <w:p w14:paraId="353066B8" w14:textId="3BA395A6" w:rsidR="00E77FA5" w:rsidRPr="00FA5128" w:rsidRDefault="00E77FA5" w:rsidP="00E77FA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4235</w:t>
            </w:r>
          </w:p>
        </w:tc>
        <w:tc>
          <w:tcPr>
            <w:tcW w:w="1831" w:type="dxa"/>
            <w:tcBorders>
              <w:right w:val="nil"/>
            </w:tcBorders>
            <w:vAlign w:val="center"/>
          </w:tcPr>
          <w:p w14:paraId="1CE17F2E" w14:textId="0F60EEA6" w:rsidR="00E77FA5" w:rsidRPr="00FA5128" w:rsidRDefault="00E77FA5" w:rsidP="00E77FA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3629</w:t>
            </w:r>
          </w:p>
        </w:tc>
      </w:tr>
      <w:tr w:rsidR="00E77FA5" w14:paraId="3B4E3C9A" w14:textId="77777777" w:rsidTr="002D5CA9">
        <w:trPr>
          <w:trHeight w:val="425"/>
        </w:trPr>
        <w:tc>
          <w:tcPr>
            <w:tcW w:w="4965" w:type="dxa"/>
            <w:tcBorders>
              <w:left w:val="nil"/>
            </w:tcBorders>
            <w:vAlign w:val="center"/>
          </w:tcPr>
          <w:p w14:paraId="4682E4B7" w14:textId="71B68AEB" w:rsidR="00E77FA5" w:rsidRPr="002A707D" w:rsidRDefault="00E77FA5" w:rsidP="00E77FA5">
            <w:pPr>
              <w:pStyle w:val="Nagwek2"/>
              <w:tabs>
                <w:tab w:val="right" w:leader="dot" w:pos="4156"/>
              </w:tabs>
              <w:spacing w:before="80" w:after="8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2A707D">
              <w:rPr>
                <w:rFonts w:ascii="Fira Sans" w:hAnsi="Fira Sans"/>
                <w:color w:val="000000" w:themeColor="text1"/>
                <w:sz w:val="16"/>
                <w:szCs w:val="16"/>
              </w:rPr>
              <w:t>Stopa bezrobocia rejestrowanego (stan w końcu miesiąca)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w %</w:t>
            </w:r>
          </w:p>
        </w:tc>
        <w:tc>
          <w:tcPr>
            <w:tcW w:w="1830" w:type="dxa"/>
            <w:vAlign w:val="center"/>
          </w:tcPr>
          <w:p w14:paraId="268D2530" w14:textId="15C06C69" w:rsidR="00E77FA5" w:rsidRPr="002A707D" w:rsidRDefault="00E77FA5" w:rsidP="00521AA2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7,9</w:t>
            </w:r>
          </w:p>
        </w:tc>
        <w:tc>
          <w:tcPr>
            <w:tcW w:w="1830" w:type="dxa"/>
            <w:vAlign w:val="center"/>
          </w:tcPr>
          <w:p w14:paraId="0FD85AB6" w14:textId="0DB0DA66" w:rsidR="00E77FA5" w:rsidRPr="00FA5128" w:rsidRDefault="00E77FA5" w:rsidP="00E77FA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7,1</w:t>
            </w:r>
          </w:p>
        </w:tc>
        <w:tc>
          <w:tcPr>
            <w:tcW w:w="1831" w:type="dxa"/>
            <w:tcBorders>
              <w:right w:val="nil"/>
            </w:tcBorders>
            <w:vAlign w:val="center"/>
          </w:tcPr>
          <w:p w14:paraId="7A1CBB66" w14:textId="14AFFFD1" w:rsidR="00E77FA5" w:rsidRPr="00FA5128" w:rsidRDefault="00E77FA5" w:rsidP="00E77FA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7,2</w:t>
            </w:r>
          </w:p>
        </w:tc>
      </w:tr>
    </w:tbl>
    <w:p w14:paraId="29BA5537" w14:textId="7D274AC9" w:rsidR="00E620EA" w:rsidRPr="00EA4BDA" w:rsidRDefault="00E620EA" w:rsidP="00E620EA">
      <w:pPr>
        <w:pStyle w:val="Tekstpodstawowy"/>
        <w:tabs>
          <w:tab w:val="left" w:pos="426"/>
        </w:tabs>
        <w:spacing w:before="320" w:after="0"/>
        <w:rPr>
          <w:b/>
          <w:color w:val="000000" w:themeColor="text1"/>
          <w:spacing w:val="-2"/>
        </w:rPr>
      </w:pPr>
      <w:r w:rsidRPr="005F3401">
        <w:rPr>
          <w:b/>
          <w:color w:val="000000" w:themeColor="text1"/>
          <w:spacing w:val="-2"/>
        </w:rPr>
        <w:t>Wykres 2. Stopa bezrobocia rejestrowanego</w:t>
      </w:r>
    </w:p>
    <w:p w14:paraId="6C63E2DD" w14:textId="676D0A70" w:rsidR="00E620EA" w:rsidRDefault="00912F8C" w:rsidP="00E620EA">
      <w:pPr>
        <w:pStyle w:val="Tekstpodstawowy"/>
        <w:tabs>
          <w:tab w:val="left" w:pos="426"/>
        </w:tabs>
        <w:spacing w:before="0" w:after="20"/>
        <w:ind w:left="851"/>
        <w:rPr>
          <w:color w:val="000000" w:themeColor="text1"/>
          <w:sz w:val="18"/>
        </w:rPr>
      </w:pPr>
      <w:r w:rsidRPr="005F3401">
        <w:rPr>
          <w:noProof/>
          <w:color w:val="000000" w:themeColor="text1"/>
          <w:lang w:eastAsia="pl-PL"/>
        </w:rPr>
        <mc:AlternateContent>
          <mc:Choice Requires="wps">
            <w:drawing>
              <wp:anchor distT="0" distB="0" distL="114300" distR="114300" simplePos="0" relativeHeight="254687232" behindDoc="0" locked="0" layoutInCell="1" allowOverlap="1" wp14:anchorId="6D8B1CEC" wp14:editId="72214DC0">
                <wp:simplePos x="0" y="0"/>
                <wp:positionH relativeFrom="margin">
                  <wp:posOffset>91597</wp:posOffset>
                </wp:positionH>
                <wp:positionV relativeFrom="paragraph">
                  <wp:posOffset>33655</wp:posOffset>
                </wp:positionV>
                <wp:extent cx="314325" cy="300355"/>
                <wp:effectExtent l="0" t="0" r="9525" b="4445"/>
                <wp:wrapNone/>
                <wp:docPr id="25" name="Tekst 6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314325" cy="300355"/>
                        </a:xfrm>
                        <a:prstGeom prst="rect">
                          <a:avLst/>
                        </a:prstGeom>
                        <a:noFill/>
                        <a:ln w="1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18C3C71D" w14:textId="69A44A5C" w:rsidR="00E620EA" w:rsidRDefault="00031E02" w:rsidP="00E620EA">
                            <w:pPr>
                              <w:pStyle w:val="NormalnyWeb"/>
                              <w:spacing w:before="0" w:beforeAutospacing="0" w:after="0" w:afterAutospacing="0"/>
                            </w:pPr>
                            <w:r>
                              <w:rPr>
                                <w:rFonts w:ascii="Fira Sans" w:hAnsi="Fira Sans" w:cs="Arial"/>
                                <w:color w:val="000000"/>
                                <w:sz w:val="16"/>
                                <w:szCs w:val="16"/>
                              </w:rPr>
                              <w:t xml:space="preserve"> </w:t>
                            </w:r>
                            <w:r w:rsidR="00E620EA">
                              <w:rPr>
                                <w:rFonts w:ascii="Fira Sans" w:hAnsi="Fira Sans" w:cs="Arial"/>
                                <w:color w:val="000000"/>
                                <w:sz w:val="16"/>
                                <w:szCs w:val="16"/>
                              </w:rPr>
                              <w:t xml:space="preserve">  %</w:t>
                            </w:r>
                          </w:p>
                        </w:txbxContent>
                      </wps:txbx>
                      <wps:bodyPr vertOverflow="clip" wrap="square" lIns="27432" tIns="22860" rIns="27432" bIns="22860" anchor="ctr" upright="1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6D8B1CEC" id="_x0000_t202" coordsize="21600,21600" o:spt="202" path="m,l,21600r21600,l21600,xe">
                <v:stroke joinstyle="miter"/>
                <v:path gradientshapeok="t" o:connecttype="rect"/>
              </v:shapetype>
              <v:shape id="Tekst 6" o:spid="_x0000_s1026" type="#_x0000_t202" style="position:absolute;left:0;text-align:left;margin-left:7.2pt;margin-top:2.65pt;width:24.75pt;height:23.65pt;z-index:25468723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W7IbCAIAAOwDAAAOAAAAZHJzL2Uyb0RvYy54bWysU8Fu2zAMvQ/YPwi6L3aSJQuMOEW3rsOA&#10;bh3Q7gMYWY6FSqImKbHz96PkJA222zAfCEskH/keqfXNYDQ7SB8U2ppPJyVn0gpslN3V/Ofz/bsV&#10;ZyGCbUCjlTU/ysBvNm/frHtXyRl2qBvpGYHYUPWu5l2MriqKIDppIEzQSUvOFr2BSEe/KxoPPaEb&#10;XczKcln06BvnUcgQ6PZudPJNxm9bKeJj2wYZma459Raz9dluky02a6h2HlynxKkN+IcuDChLRS9Q&#10;dxCB7b36C8oo4TFgGycCTYFtq4TMHIjNtPyDzVMHTmYuJE5wF5nC/4MV3w8/PFNNzWcLziwYmtGz&#10;fAmRLZM2vQsVhTw5CorDRxxoxplncA8oXgKz+KkDu5O33mPfSWiot2nKLK5SR5yQQLb9N2yoBuwj&#10;ZqCh9SYJR1IwQqcZHS9zkUNkgi7n0/fz1J4g17ws54tFrgDVOdn5EL9INCz91NzT2DM4HB5CTM1A&#10;dQ5JtSzeK63z6LVl/ZnT1bVRkdZSK1PzVZm+cVESwc+2yZkRlB7/CV3bE+NEcqQbh+1AgUmGLTZH&#10;4k7PJD6SaTVSTaGV46yn1at5+LUHLznTXy3pN/tAdGlXx8NstSRR/LVne+0BKzqkjRbRc7Z3Xu06&#10;kmCcksVb0rlVWYPXTk690kplaU7rn3b2+pyjXh/p5jcAAAD//wMAUEsDBBQABgAIAAAAIQCXVFm3&#10;3AAAAAYBAAAPAAAAZHJzL2Rvd25yZXYueG1sTI7NSsNAFIX3gu8wXMFNsZMmNbQxk1KEgoJdtPoA&#10;t5lrEs3MhMzkp2/vdaXLj3M458t3s2nFSL1vnFWwWkYgyJZON7ZS8PF+eNiA8AGtxtZZUnAlD7vi&#10;9ibHTLvJnmg8h0rwiPUZKqhD6DIpfVmTQb90HVnOPl1vMDD2ldQ9TjxuWhlHUSoNNpYfauzouaby&#10;+zwYBV/XbgyL1cvrPAU8JPvj4vQWD0rd3837JxCB5vBXhl99VoeCnS5usNqLlnm95qaCxwQEx2my&#10;BXFhjFOQRS7/6xc/AAAA//8DAFBLAQItABQABgAIAAAAIQC2gziS/gAAAOEBAAATAAAAAAAAAAAA&#10;AAAAAAAAAABbQ29udGVudF9UeXBlc10ueG1sUEsBAi0AFAAGAAgAAAAhADj9If/WAAAAlAEAAAsA&#10;AAAAAAAAAAAAAAAALwEAAF9yZWxzLy5yZWxzUEsBAi0AFAAGAAgAAAAhACVbshsIAgAA7AMAAA4A&#10;AAAAAAAAAAAAAAAALgIAAGRycy9lMm9Eb2MueG1sUEsBAi0AFAAGAAgAAAAhAJdUWbfcAAAABgEA&#10;AA8AAAAAAAAAAAAAAAAAYgQAAGRycy9kb3ducmV2LnhtbFBLBQYAAAAABAAEAPMAAABrBQAAAAA=&#10;" filled="f" stroked="f" strokeweight="3e-5mm">
                <v:textbox inset="2.16pt,1.8pt,2.16pt,1.8pt">
                  <w:txbxContent>
                    <w:p w14:paraId="18C3C71D" w14:textId="69A44A5C" w:rsidR="00E620EA" w:rsidRDefault="00031E02" w:rsidP="00E620EA">
                      <w:pPr>
                        <w:pStyle w:val="NormalnyWeb"/>
                        <w:spacing w:before="0" w:beforeAutospacing="0" w:after="0" w:afterAutospacing="0"/>
                      </w:pPr>
                      <w:r>
                        <w:rPr>
                          <w:rFonts w:ascii="Fira Sans" w:hAnsi="Fira Sans" w:cs="Arial"/>
                          <w:color w:val="000000"/>
                          <w:sz w:val="16"/>
                          <w:szCs w:val="16"/>
                        </w:rPr>
                        <w:t xml:space="preserve"> </w:t>
                      </w:r>
                      <w:r w:rsidR="00E620EA">
                        <w:rPr>
                          <w:rFonts w:ascii="Fira Sans" w:hAnsi="Fira Sans" w:cs="Arial"/>
                          <w:color w:val="000000"/>
                          <w:sz w:val="16"/>
                          <w:szCs w:val="16"/>
                        </w:rPr>
                        <w:t xml:space="preserve">  %</w:t>
                      </w:r>
                    </w:p>
                  </w:txbxContent>
                </v:textbox>
                <w10:wrap anchorx="margin"/>
              </v:shape>
            </w:pict>
          </mc:Fallback>
        </mc:AlternateContent>
      </w:r>
      <w:r w:rsidR="00E620EA" w:rsidRPr="005F3401">
        <w:rPr>
          <w:color w:val="000000" w:themeColor="text1"/>
          <w:sz w:val="18"/>
        </w:rPr>
        <w:t>Stan w końcu miesiąca</w:t>
      </w:r>
    </w:p>
    <w:p w14:paraId="603BAF08" w14:textId="24752670" w:rsidR="004B2B8D" w:rsidRDefault="004B2B8D" w:rsidP="007B751D">
      <w:pPr>
        <w:pStyle w:val="Tekstpodstawowy"/>
        <w:tabs>
          <w:tab w:val="left" w:pos="426"/>
        </w:tabs>
        <w:spacing w:before="0" w:after="20" w:line="240" w:lineRule="auto"/>
        <w:rPr>
          <w:color w:val="000000" w:themeColor="text1"/>
          <w:sz w:val="18"/>
        </w:rPr>
      </w:pPr>
      <w:r>
        <w:rPr>
          <w:noProof/>
        </w:rPr>
        <w:drawing>
          <wp:inline distT="0" distB="0" distL="0" distR="0" wp14:anchorId="279310BE" wp14:editId="00123811">
            <wp:extent cx="6645910" cy="2775600"/>
            <wp:effectExtent l="0" t="0" r="2540" b="5715"/>
            <wp:docPr id="60" name="Wykres 60" descr="Wykres 2. Stopa bezrobocia rejestrowanego (stan w końcu miesiąca)&#10;&#10;Na wykresie liniowym zaprezentowano stopę bezrobocia rejestrowanego dla poszczególnych miesięcy w latach 2021–2022 dla Polski i województwa podlaskiego. Ostatni zaprezentowany okres to listopad 2022 r. Dane do wykresu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0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6"/>
              </a:graphicData>
            </a:graphic>
          </wp:inline>
        </w:drawing>
      </w:r>
    </w:p>
    <w:p w14:paraId="5DF1770D" w14:textId="6D424890" w:rsidR="000812D2" w:rsidRDefault="000812D2" w:rsidP="00CB196D">
      <w:pPr>
        <w:pStyle w:val="Tekstpodstawowy"/>
        <w:tabs>
          <w:tab w:val="left" w:pos="426"/>
        </w:tabs>
        <w:spacing w:before="160" w:after="20" w:line="240" w:lineRule="auto"/>
        <w:ind w:left="57"/>
        <w:rPr>
          <w:color w:val="000000" w:themeColor="text1"/>
          <w:sz w:val="18"/>
        </w:rPr>
      </w:pPr>
    </w:p>
    <w:p w14:paraId="627EDAEB" w14:textId="3C338B46" w:rsidR="00E620EA" w:rsidRPr="00E77FA5" w:rsidRDefault="00E620EA" w:rsidP="00E620EA">
      <w:pPr>
        <w:pStyle w:val="Tekstpodstawowy"/>
        <w:tabs>
          <w:tab w:val="left" w:pos="426"/>
        </w:tabs>
        <w:spacing w:before="240" w:after="20" w:line="240" w:lineRule="auto"/>
        <w:rPr>
          <w:rFonts w:cs="Arial"/>
          <w:color w:val="000000" w:themeColor="text1"/>
          <w:szCs w:val="19"/>
        </w:rPr>
      </w:pPr>
      <w:r w:rsidRPr="00E77FA5">
        <w:rPr>
          <w:noProof/>
          <w:color w:val="000000" w:themeColor="text1"/>
          <w:sz w:val="18"/>
        </w:rPr>
        <w:lastRenderedPageBreak/>
        <mc:AlternateContent>
          <mc:Choice Requires="wps">
            <w:drawing>
              <wp:anchor distT="0" distB="0" distL="114300" distR="114300" simplePos="0" relativeHeight="254686208" behindDoc="0" locked="0" layoutInCell="1" allowOverlap="1" wp14:anchorId="4FE8F7BD" wp14:editId="72A8A9B4">
                <wp:simplePos x="0" y="0"/>
                <wp:positionH relativeFrom="column">
                  <wp:posOffset>6427632</wp:posOffset>
                </wp:positionH>
                <wp:positionV relativeFrom="paragraph">
                  <wp:posOffset>2172335</wp:posOffset>
                </wp:positionV>
                <wp:extent cx="45719" cy="160935"/>
                <wp:effectExtent l="0" t="0" r="12065" b="10795"/>
                <wp:wrapNone/>
                <wp:docPr id="49" name="Prostokąt 4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45719" cy="160935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>
                          <a:solidFill>
                            <a:schemeClr val="bg1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6BA2C211" id="Prostokąt 49" o:spid="_x0000_s1026" style="position:absolute;margin-left:506.1pt;margin-top:171.05pt;width:3.6pt;height:12.65pt;z-index:25468620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58BTlQIAAK0FAAAOAAAAZHJzL2Uyb0RvYy54bWysVMFu2zAMvQ/YPwi6r7aztFuDOkXQosOA&#10;og3WDj0rshQbk0VNUuJk9/3ZPmyUZDtZV+xQzAdZFMkn8onkxeWuVWQrrGtAl7Q4ySkRmkPV6HVJ&#10;vz7evPtIifNMV0yBFiXdC0cv52/fXHRmJiZQg6qEJQii3awzJa29N7Msc7wWLXMnYIRGpQTbMo+i&#10;XWeVZR2ityqb5PlZ1oGtjAUunMPT66Sk84gvpeD+XkonPFElxdh8XG1cV2HN5hdstrbM1A3vw2Cv&#10;iKJljcZLR6hr5hnZ2OYvqLbhFhxIf8KhzUDKhouYA2ZT5M+yeaiZETEXJMeZkSb3/2D53XZpSVOV&#10;dHpOiWYtvtESI/Tw7ddPT/AQGeqMm6Hhg1naXnK4DenupG3DHxMhu8jqfmRV7DzheDg9/VAgNkdN&#10;cZafvz8NkNnB11jnPwloSdiU1OKbRSrZ9tb5ZDqYhKscqKa6aZSKQqgTcaUs2TJ84dW66MH/sFL6&#10;VY4YY/DMQvop4bjzeyUCntJfhETqMMVJDDgW7SEYxrnQvkiqmlUixXia4zdEOYQfCYmAAVlidiN2&#10;DzBYJpABO9HT2wdXEWt+dM7/FVhyHj3izaD96Nw2GuxLAAqz6m9O9gNJiZrA0gqqPRaWhdRxzvCb&#10;Bp/3ljm/ZBZbDJsRx4a/x0Uq6EoK/Y6SGuyPl86DPVY+ainpsGVL6r5vmBWUqM8ae+K8mE5Dj0cB&#10;q26Cgj3WrI41etNeAdZMgQPK8LgN9l4NW2mhfcLpsgi3ooppjneXlHs7CFc+jRKcT1wsFtEM+9ow&#10;f6sfDA/ggdVQvo+7J2ZNX+Mee+MOhvZms2elnmyDp4bFxoNsYh8ceO35xpkQC6efX2HoHMvR6jBl&#10;578BAAD//wMAUEsDBBQABgAIAAAAIQCiBKH24gAAAA0BAAAPAAAAZHJzL2Rvd25yZXYueG1sTI/B&#10;TsMwDIbvSLxDZCRuLGmpNlaaTgiBEBKHsSFtR69x2oomqZq0K29PdoLjb3/6/bnYzKZjEw2+dVZC&#10;shDAyFZOtbaW8LV/vXsA5gNahZ2zJOGHPGzK66sCc+XO9pOmXahZLLE+RwlNCH3Oua8aMugXricb&#10;d9oNBkOMQ83VgOdYbjqeCrHkBlsbLzTY03ND1fduNBKOGt/2L+/+g+t00ut2Ox70apTy9mZ+egQW&#10;aA5/MFz0ozqU0enkRqs862IWSZpGVsJ9libALohI1hmwUxwtVxnwsuD/vyh/AQAA//8DAFBLAQIt&#10;ABQABgAIAAAAIQC2gziS/gAAAOEBAAATAAAAAAAAAAAAAAAAAAAAAABbQ29udGVudF9UeXBlc10u&#10;eG1sUEsBAi0AFAAGAAgAAAAhADj9If/WAAAAlAEAAAsAAAAAAAAAAAAAAAAALwEAAF9yZWxzLy5y&#10;ZWxzUEsBAi0AFAAGAAgAAAAhAKnnwFOVAgAArQUAAA4AAAAAAAAAAAAAAAAALgIAAGRycy9lMm9E&#10;b2MueG1sUEsBAi0AFAAGAAgAAAAhAKIEofbiAAAADQEAAA8AAAAAAAAAAAAAAAAA7wQAAGRycy9k&#10;b3ducmV2LnhtbFBLBQYAAAAABAAEAPMAAAD+BQAAAAA=&#10;" fillcolor="white [3212]" strokecolor="white [3212]" strokeweight="1pt"/>
            </w:pict>
          </mc:Fallback>
        </mc:AlternateContent>
      </w:r>
      <w:r w:rsidRPr="00E77FA5">
        <w:rPr>
          <w:rFonts w:cs="Arial"/>
          <w:b/>
          <w:color w:val="000000" w:themeColor="text1"/>
          <w:szCs w:val="19"/>
        </w:rPr>
        <w:t>Stopa bezrobocia rejestrowanego</w:t>
      </w:r>
      <w:r w:rsidRPr="00E77FA5">
        <w:rPr>
          <w:rFonts w:cs="Arial"/>
          <w:color w:val="000000" w:themeColor="text1"/>
          <w:spacing w:val="-4"/>
          <w:szCs w:val="19"/>
        </w:rPr>
        <w:t xml:space="preserve"> </w:t>
      </w:r>
      <w:r w:rsidRPr="00E77FA5">
        <w:rPr>
          <w:rFonts w:cs="Arial"/>
          <w:color w:val="000000" w:themeColor="text1"/>
          <w:szCs w:val="19"/>
        </w:rPr>
        <w:t>wynosiła 7,</w:t>
      </w:r>
      <w:r w:rsidR="00E77FA5" w:rsidRPr="00E77FA5">
        <w:rPr>
          <w:rFonts w:cs="Arial"/>
          <w:color w:val="000000" w:themeColor="text1"/>
          <w:szCs w:val="19"/>
        </w:rPr>
        <w:t>2</w:t>
      </w:r>
      <w:r w:rsidRPr="00E77FA5">
        <w:rPr>
          <w:rFonts w:cs="Arial"/>
          <w:color w:val="000000" w:themeColor="text1"/>
          <w:szCs w:val="19"/>
        </w:rPr>
        <w:t xml:space="preserve">% i </w:t>
      </w:r>
      <w:r w:rsidR="00E77FA5" w:rsidRPr="00E77FA5">
        <w:rPr>
          <w:rFonts w:cs="Arial"/>
          <w:color w:val="000000" w:themeColor="text1"/>
          <w:szCs w:val="19"/>
        </w:rPr>
        <w:t>zwiększyła</w:t>
      </w:r>
      <w:r w:rsidRPr="00E77FA5">
        <w:rPr>
          <w:rFonts w:cs="Arial"/>
          <w:color w:val="000000" w:themeColor="text1"/>
          <w:szCs w:val="19"/>
        </w:rPr>
        <w:t xml:space="preserve"> się w odniesieniu do zanotowanej w końcu poprzedniego miesiąca</w:t>
      </w:r>
      <w:r w:rsidR="00617503" w:rsidRPr="00E77FA5">
        <w:rPr>
          <w:rFonts w:cs="Arial"/>
          <w:color w:val="000000" w:themeColor="text1"/>
          <w:szCs w:val="19"/>
        </w:rPr>
        <w:t xml:space="preserve"> (o 0,1 p. proc.),</w:t>
      </w:r>
      <w:r w:rsidR="00E77FA5" w:rsidRPr="00E77FA5">
        <w:rPr>
          <w:rFonts w:cs="Arial"/>
          <w:color w:val="000000" w:themeColor="text1"/>
          <w:szCs w:val="19"/>
        </w:rPr>
        <w:t xml:space="preserve"> ale zmniejszyła się</w:t>
      </w:r>
      <w:r w:rsidR="00617503" w:rsidRPr="00E77FA5">
        <w:rPr>
          <w:rFonts w:cs="Arial"/>
          <w:color w:val="000000" w:themeColor="text1"/>
          <w:szCs w:val="19"/>
        </w:rPr>
        <w:t xml:space="preserve"> </w:t>
      </w:r>
      <w:r w:rsidRPr="00E77FA5">
        <w:rPr>
          <w:rFonts w:cs="Arial"/>
          <w:color w:val="000000" w:themeColor="text1"/>
          <w:szCs w:val="19"/>
        </w:rPr>
        <w:t xml:space="preserve">w skali roku (o </w:t>
      </w:r>
      <w:r w:rsidR="00617503" w:rsidRPr="00E77FA5">
        <w:rPr>
          <w:rFonts w:cs="Arial"/>
          <w:color w:val="000000" w:themeColor="text1"/>
          <w:szCs w:val="19"/>
        </w:rPr>
        <w:t>0,</w:t>
      </w:r>
      <w:r w:rsidR="00E77FA5" w:rsidRPr="00E77FA5">
        <w:rPr>
          <w:rFonts w:cs="Arial"/>
          <w:color w:val="000000" w:themeColor="text1"/>
          <w:szCs w:val="19"/>
        </w:rPr>
        <w:t>7</w:t>
      </w:r>
      <w:r w:rsidRPr="00E77FA5">
        <w:rPr>
          <w:rFonts w:cs="Arial"/>
          <w:color w:val="000000" w:themeColor="text1"/>
          <w:szCs w:val="19"/>
        </w:rPr>
        <w:t xml:space="preserve"> p. proc.).</w:t>
      </w:r>
    </w:p>
    <w:p w14:paraId="37A14409" w14:textId="3431BFE0" w:rsidR="00E620EA" w:rsidRPr="00A577F9" w:rsidRDefault="00E620EA" w:rsidP="00E620EA">
      <w:pPr>
        <w:pStyle w:val="Tekstpodstawowy"/>
        <w:tabs>
          <w:tab w:val="left" w:pos="426"/>
        </w:tabs>
        <w:spacing w:after="0"/>
        <w:rPr>
          <w:b/>
          <w:strike/>
          <w:color w:val="000000" w:themeColor="text1"/>
          <w:spacing w:val="-2"/>
        </w:rPr>
      </w:pPr>
      <w:r w:rsidRPr="00A577F9">
        <w:rPr>
          <w:rFonts w:cs="Arial"/>
          <w:color w:val="000000" w:themeColor="text1"/>
          <w:szCs w:val="19"/>
        </w:rPr>
        <w:t>Powiatem o najwyższej stopie bezrobocia był kolneński (17,</w:t>
      </w:r>
      <w:r w:rsidR="00A577F9" w:rsidRPr="00A577F9">
        <w:rPr>
          <w:rFonts w:cs="Arial"/>
          <w:color w:val="000000" w:themeColor="text1"/>
          <w:szCs w:val="19"/>
        </w:rPr>
        <w:t>5</w:t>
      </w:r>
      <w:r w:rsidRPr="00A577F9">
        <w:rPr>
          <w:rFonts w:cs="Arial"/>
          <w:color w:val="000000" w:themeColor="text1"/>
          <w:szCs w:val="19"/>
        </w:rPr>
        <w:t>%). Wysoką wartość analizowanego wskaźnika zanotowano również w powiatach: grajewskim (12,</w:t>
      </w:r>
      <w:r w:rsidR="00A577F9" w:rsidRPr="00A577F9">
        <w:rPr>
          <w:rFonts w:cs="Arial"/>
          <w:color w:val="000000" w:themeColor="text1"/>
          <w:szCs w:val="19"/>
        </w:rPr>
        <w:t>2</w:t>
      </w:r>
      <w:r w:rsidRPr="00A577F9">
        <w:rPr>
          <w:rFonts w:cs="Arial"/>
          <w:color w:val="000000" w:themeColor="text1"/>
          <w:szCs w:val="19"/>
        </w:rPr>
        <w:t>%), sokólskim (11,2%) i sejneńskim (1</w:t>
      </w:r>
      <w:r w:rsidR="00A577F9" w:rsidRPr="00A577F9">
        <w:rPr>
          <w:rFonts w:cs="Arial"/>
          <w:color w:val="000000" w:themeColor="text1"/>
          <w:szCs w:val="19"/>
        </w:rPr>
        <w:t>0,8</w:t>
      </w:r>
      <w:r w:rsidRPr="00A577F9">
        <w:rPr>
          <w:rFonts w:cs="Arial"/>
          <w:color w:val="000000" w:themeColor="text1"/>
          <w:szCs w:val="19"/>
        </w:rPr>
        <w:t xml:space="preserve">%). Najniższa stopa bezrobocia wystąpiła </w:t>
      </w:r>
      <w:r w:rsidR="001D38C0" w:rsidRPr="00A577F9">
        <w:rPr>
          <w:rFonts w:cs="Arial"/>
          <w:color w:val="000000" w:themeColor="text1"/>
          <w:szCs w:val="19"/>
        </w:rPr>
        <w:t>w powiecie bielskim (4,1%), miastach Białystok (5,2%) i Suwałki (5,3%) oraz powi</w:t>
      </w:r>
      <w:r w:rsidR="001D38C0">
        <w:rPr>
          <w:rFonts w:cs="Arial"/>
          <w:color w:val="000000" w:themeColor="text1"/>
          <w:szCs w:val="19"/>
        </w:rPr>
        <w:t>atach</w:t>
      </w:r>
      <w:r w:rsidR="001D38C0" w:rsidRPr="00A577F9">
        <w:rPr>
          <w:rFonts w:cs="Arial"/>
          <w:color w:val="000000" w:themeColor="text1"/>
          <w:szCs w:val="19"/>
        </w:rPr>
        <w:t xml:space="preserve"> łomżyńskim (5,3%)</w:t>
      </w:r>
      <w:r w:rsidR="001D38C0">
        <w:rPr>
          <w:rFonts w:cs="Arial"/>
          <w:color w:val="000000" w:themeColor="text1"/>
          <w:szCs w:val="19"/>
        </w:rPr>
        <w:t xml:space="preserve"> i suwalskim (5,5%)</w:t>
      </w:r>
      <w:r w:rsidR="001D38C0" w:rsidRPr="00A577F9">
        <w:rPr>
          <w:rFonts w:cs="Arial"/>
          <w:color w:val="000000" w:themeColor="text1"/>
          <w:szCs w:val="19"/>
        </w:rPr>
        <w:t>.</w:t>
      </w:r>
    </w:p>
    <w:p w14:paraId="40BBDEDE" w14:textId="18294522" w:rsidR="00E620EA" w:rsidRPr="00AC520D" w:rsidRDefault="00E620EA" w:rsidP="00E620EA">
      <w:pPr>
        <w:pStyle w:val="Tekstpodstawowy"/>
        <w:tabs>
          <w:tab w:val="left" w:pos="426"/>
        </w:tabs>
        <w:spacing w:before="240" w:after="0" w:line="240" w:lineRule="auto"/>
        <w:rPr>
          <w:color w:val="000000" w:themeColor="text1"/>
          <w:sz w:val="18"/>
        </w:rPr>
      </w:pPr>
      <w:r w:rsidRPr="00AC520D">
        <w:rPr>
          <w:b/>
          <w:color w:val="000000" w:themeColor="text1"/>
          <w:spacing w:val="-2"/>
        </w:rPr>
        <w:t>Mapa 1.</w:t>
      </w:r>
      <w:r w:rsidRPr="00AC520D">
        <w:rPr>
          <w:b/>
          <w:color w:val="000000" w:themeColor="text1"/>
          <w:spacing w:val="-2"/>
        </w:rPr>
        <w:tab/>
        <w:t>Stopa bezrobocia rejestrowanego według powiatów w 2022 r.</w:t>
      </w:r>
    </w:p>
    <w:p w14:paraId="0261BD13" w14:textId="4E4DC701" w:rsidR="00E620EA" w:rsidRDefault="00E620EA" w:rsidP="00E620EA">
      <w:pPr>
        <w:pStyle w:val="Tekstpodstawowy"/>
        <w:tabs>
          <w:tab w:val="left" w:pos="426"/>
          <w:tab w:val="left" w:pos="709"/>
          <w:tab w:val="left" w:pos="1418"/>
          <w:tab w:val="left" w:pos="2127"/>
          <w:tab w:val="left" w:pos="3000"/>
        </w:tabs>
        <w:spacing w:before="0" w:after="0" w:line="240" w:lineRule="auto"/>
        <w:rPr>
          <w:color w:val="000000" w:themeColor="text1"/>
          <w:spacing w:val="-2"/>
        </w:rPr>
      </w:pPr>
      <w:r w:rsidRPr="008D668E">
        <w:rPr>
          <w:color w:val="000000" w:themeColor="text1"/>
          <w:spacing w:val="-2"/>
        </w:rPr>
        <w:tab/>
      </w:r>
      <w:r w:rsidRPr="008D668E">
        <w:rPr>
          <w:color w:val="000000" w:themeColor="text1"/>
          <w:spacing w:val="-2"/>
        </w:rPr>
        <w:tab/>
        <w:t xml:space="preserve">Stan w końcu </w:t>
      </w:r>
      <w:r w:rsidR="001572C8">
        <w:rPr>
          <w:color w:val="000000" w:themeColor="text1"/>
          <w:spacing w:val="-2"/>
        </w:rPr>
        <w:t>listopada</w:t>
      </w:r>
      <w:r w:rsidR="00F8060D">
        <w:rPr>
          <w:color w:val="000000" w:themeColor="text1"/>
          <w:spacing w:val="-2"/>
        </w:rPr>
        <w:t xml:space="preserve"> </w:t>
      </w:r>
    </w:p>
    <w:p w14:paraId="04E3F8B2" w14:textId="18D84FA0" w:rsidR="00EE36AE" w:rsidRDefault="00EE36AE" w:rsidP="00EE36AE">
      <w:pPr>
        <w:pStyle w:val="Tekstpodstawowy"/>
        <w:tabs>
          <w:tab w:val="left" w:pos="426"/>
          <w:tab w:val="left" w:pos="709"/>
          <w:tab w:val="left" w:pos="1418"/>
          <w:tab w:val="left" w:pos="2127"/>
          <w:tab w:val="left" w:pos="3000"/>
        </w:tabs>
        <w:spacing w:before="240" w:after="0" w:line="240" w:lineRule="auto"/>
        <w:jc w:val="center"/>
        <w:rPr>
          <w:color w:val="000000" w:themeColor="text1"/>
          <w:spacing w:val="-2"/>
        </w:rPr>
      </w:pPr>
      <w:r>
        <w:rPr>
          <w:noProof/>
          <w:color w:val="000000" w:themeColor="text1"/>
          <w:spacing w:val="-2"/>
        </w:rPr>
        <w:drawing>
          <wp:inline distT="0" distB="0" distL="0" distR="0" wp14:anchorId="21F87A0F" wp14:editId="3D7373EF">
            <wp:extent cx="4031386" cy="4068000"/>
            <wp:effectExtent l="0" t="0" r="7620" b="8890"/>
            <wp:docPr id="27" name="Obraz 27" descr="Mapa 1. Stopa bezrobocia rejestrowanego według powiatów w 2022 r. (stan w końcu listopada)&#10;&#10;Na mapie przedstawiono stopę bezrobocia rejestrowanego według powiatów województwa podlaskiego w końcu listopada 2022 r. Dane do mapy dostępne w załączonym pliku excel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7" name="Obraz 27" descr="Mapa 1. Stopa bezrobocia rejestrowanego według powiatów w 2022 r. (stan w końcu listopada)&#10;&#10;Na mapie przedstawiono stopę bezrobocia rejestrowanego według powiatów województwa podlaskiego w końcu listopada 2022 r. Dane do mapy dostępne w załączonym pliku excel."/>
                    <pic:cNvPicPr>
                      <a:picLocks noChangeAspect="1" noChangeArrowheads="1"/>
                    </pic:cNvPicPr>
                  </pic:nvPicPr>
                  <pic:blipFill>
                    <a:blip r:embed="rId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031386" cy="40680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7B028D8" w14:textId="1EBD67AB" w:rsidR="00E620EA" w:rsidRPr="003D1EC6" w:rsidRDefault="00E620EA" w:rsidP="00E620EA">
      <w:pPr>
        <w:pStyle w:val="Tekstpodstawowy"/>
        <w:tabs>
          <w:tab w:val="left" w:pos="426"/>
          <w:tab w:val="left" w:pos="709"/>
          <w:tab w:val="left" w:pos="1418"/>
          <w:tab w:val="left" w:pos="2127"/>
          <w:tab w:val="left" w:pos="3000"/>
        </w:tabs>
        <w:spacing w:before="300" w:after="0" w:line="240" w:lineRule="auto"/>
        <w:rPr>
          <w:rFonts w:cs="Arial"/>
          <w:color w:val="000000" w:themeColor="text1"/>
          <w:spacing w:val="-4"/>
          <w:szCs w:val="19"/>
        </w:rPr>
      </w:pPr>
      <w:r w:rsidRPr="003D1EC6">
        <w:rPr>
          <w:rFonts w:cs="Arial"/>
          <w:color w:val="000000" w:themeColor="text1"/>
          <w:spacing w:val="-4"/>
          <w:szCs w:val="19"/>
        </w:rPr>
        <w:t>W</w:t>
      </w:r>
      <w:r w:rsidR="003D2828" w:rsidRPr="003D1EC6">
        <w:rPr>
          <w:rFonts w:cs="Arial"/>
          <w:color w:val="000000" w:themeColor="text1"/>
          <w:spacing w:val="-4"/>
          <w:szCs w:val="19"/>
        </w:rPr>
        <w:t xml:space="preserve"> </w:t>
      </w:r>
      <w:r w:rsidR="00E96697" w:rsidRPr="003D1EC6">
        <w:rPr>
          <w:rFonts w:cs="Arial"/>
          <w:color w:val="000000" w:themeColor="text1"/>
          <w:spacing w:val="-4"/>
          <w:szCs w:val="19"/>
        </w:rPr>
        <w:t>listopadzie</w:t>
      </w:r>
      <w:r w:rsidR="003D2828" w:rsidRPr="003D1EC6">
        <w:rPr>
          <w:rFonts w:cs="Arial"/>
          <w:color w:val="000000" w:themeColor="text1"/>
          <w:spacing w:val="-4"/>
          <w:szCs w:val="19"/>
        </w:rPr>
        <w:t xml:space="preserve"> </w:t>
      </w:r>
      <w:r w:rsidRPr="003D1EC6">
        <w:rPr>
          <w:rFonts w:cs="Arial"/>
          <w:color w:val="000000" w:themeColor="text1"/>
          <w:spacing w:val="-4"/>
          <w:szCs w:val="19"/>
        </w:rPr>
        <w:t xml:space="preserve">2022 r. w powiatowych urzędach pracy </w:t>
      </w:r>
      <w:r w:rsidRPr="003D1EC6">
        <w:rPr>
          <w:rFonts w:cs="Arial"/>
          <w:b/>
          <w:color w:val="000000" w:themeColor="text1"/>
          <w:spacing w:val="-4"/>
          <w:szCs w:val="19"/>
        </w:rPr>
        <w:t xml:space="preserve">zarejestrowano </w:t>
      </w:r>
      <w:r w:rsidR="002E7157" w:rsidRPr="003D1EC6">
        <w:rPr>
          <w:rFonts w:cs="Arial"/>
          <w:color w:val="000000" w:themeColor="text1"/>
          <w:spacing w:val="-4"/>
          <w:szCs w:val="19"/>
        </w:rPr>
        <w:t>3792</w:t>
      </w:r>
      <w:r w:rsidRPr="003D1EC6">
        <w:rPr>
          <w:rFonts w:cs="Arial"/>
          <w:color w:val="000000" w:themeColor="text1"/>
          <w:spacing w:val="-4"/>
          <w:szCs w:val="19"/>
        </w:rPr>
        <w:t xml:space="preserve"> os</w:t>
      </w:r>
      <w:r w:rsidR="00706410" w:rsidRPr="003D1EC6">
        <w:rPr>
          <w:rFonts w:cs="Arial"/>
          <w:color w:val="000000" w:themeColor="text1"/>
          <w:spacing w:val="-4"/>
          <w:szCs w:val="19"/>
        </w:rPr>
        <w:t>oby</w:t>
      </w:r>
      <w:r w:rsidRPr="003D1EC6">
        <w:rPr>
          <w:rFonts w:cs="Arial"/>
          <w:color w:val="000000" w:themeColor="text1"/>
          <w:spacing w:val="-4"/>
          <w:szCs w:val="19"/>
        </w:rPr>
        <w:t xml:space="preserve"> bezrobotn</w:t>
      </w:r>
      <w:r w:rsidR="00706410" w:rsidRPr="003D1EC6">
        <w:rPr>
          <w:rFonts w:cs="Arial"/>
          <w:color w:val="000000" w:themeColor="text1"/>
          <w:spacing w:val="-4"/>
          <w:szCs w:val="19"/>
        </w:rPr>
        <w:t>e</w:t>
      </w:r>
      <w:r w:rsidRPr="003D1EC6">
        <w:rPr>
          <w:rFonts w:cs="Arial"/>
          <w:color w:val="000000" w:themeColor="text1"/>
          <w:spacing w:val="-4"/>
          <w:szCs w:val="19"/>
        </w:rPr>
        <w:t xml:space="preserve">, tj. o </w:t>
      </w:r>
      <w:r w:rsidR="002E7157" w:rsidRPr="003D1EC6">
        <w:rPr>
          <w:rFonts w:cs="Arial"/>
          <w:color w:val="000000" w:themeColor="text1"/>
          <w:spacing w:val="-4"/>
          <w:szCs w:val="19"/>
        </w:rPr>
        <w:t>6,6</w:t>
      </w:r>
      <w:r w:rsidRPr="003D1EC6">
        <w:rPr>
          <w:rFonts w:cs="Arial"/>
          <w:color w:val="000000" w:themeColor="text1"/>
          <w:spacing w:val="-4"/>
          <w:szCs w:val="19"/>
        </w:rPr>
        <w:t xml:space="preserve">% </w:t>
      </w:r>
      <w:r w:rsidR="00706410" w:rsidRPr="003D1EC6">
        <w:rPr>
          <w:rFonts w:cs="Arial"/>
          <w:color w:val="000000" w:themeColor="text1"/>
          <w:spacing w:val="-4"/>
          <w:szCs w:val="19"/>
        </w:rPr>
        <w:t>mniej</w:t>
      </w:r>
      <w:r w:rsidRPr="003D1EC6">
        <w:rPr>
          <w:rFonts w:cs="Arial"/>
          <w:color w:val="000000" w:themeColor="text1"/>
          <w:spacing w:val="-4"/>
          <w:szCs w:val="19"/>
        </w:rPr>
        <w:t xml:space="preserve"> niż przed miesiącem</w:t>
      </w:r>
      <w:r w:rsidR="00706410" w:rsidRPr="003D1EC6">
        <w:rPr>
          <w:rFonts w:cs="Arial"/>
          <w:color w:val="000000" w:themeColor="text1"/>
          <w:spacing w:val="-4"/>
          <w:szCs w:val="19"/>
        </w:rPr>
        <w:t xml:space="preserve">, ale </w:t>
      </w:r>
      <w:r w:rsidRPr="003D1EC6">
        <w:rPr>
          <w:rFonts w:cs="Arial"/>
          <w:color w:val="000000" w:themeColor="text1"/>
          <w:spacing w:val="-4"/>
          <w:szCs w:val="19"/>
        </w:rPr>
        <w:t>o 1</w:t>
      </w:r>
      <w:r w:rsidR="002E7157" w:rsidRPr="003D1EC6">
        <w:rPr>
          <w:rFonts w:cs="Arial"/>
          <w:color w:val="000000" w:themeColor="text1"/>
          <w:spacing w:val="-4"/>
          <w:szCs w:val="19"/>
        </w:rPr>
        <w:t>6</w:t>
      </w:r>
      <w:r w:rsidR="00706410" w:rsidRPr="003D1EC6">
        <w:rPr>
          <w:rFonts w:cs="Arial"/>
          <w:color w:val="000000" w:themeColor="text1"/>
          <w:spacing w:val="-4"/>
          <w:szCs w:val="19"/>
        </w:rPr>
        <w:t>,5</w:t>
      </w:r>
      <w:r w:rsidRPr="003D1EC6">
        <w:rPr>
          <w:rFonts w:cs="Arial"/>
          <w:color w:val="000000" w:themeColor="text1"/>
          <w:spacing w:val="-4"/>
          <w:szCs w:val="19"/>
        </w:rPr>
        <w:t xml:space="preserve">% więcej niż przed rokiem. W ogólnej liczbie nowo zarejestrowanych bezrobotnych w stosunku do analogicznego okresu poprzedniego roku zmniejszył się udział osób rejestrujących się po raz kolejny </w:t>
      </w:r>
      <w:r w:rsidRPr="00124999">
        <w:rPr>
          <w:rFonts w:cs="Arial"/>
          <w:color w:val="000000" w:themeColor="text1"/>
          <w:spacing w:val="-4"/>
          <w:szCs w:val="19"/>
        </w:rPr>
        <w:t xml:space="preserve">(o </w:t>
      </w:r>
      <w:r w:rsidR="002E7157" w:rsidRPr="00124999">
        <w:rPr>
          <w:rFonts w:cs="Arial"/>
          <w:color w:val="000000" w:themeColor="text1"/>
          <w:spacing w:val="-4"/>
          <w:szCs w:val="19"/>
        </w:rPr>
        <w:t>5,7</w:t>
      </w:r>
      <w:r w:rsidRPr="00124999">
        <w:rPr>
          <w:rFonts w:cs="Arial"/>
          <w:color w:val="000000" w:themeColor="text1"/>
          <w:spacing w:val="-4"/>
          <w:szCs w:val="19"/>
        </w:rPr>
        <w:t xml:space="preserve"> p. proc. do</w:t>
      </w:r>
      <w:r w:rsidRPr="003D1EC6">
        <w:rPr>
          <w:rFonts w:cs="Arial"/>
          <w:color w:val="000000" w:themeColor="text1"/>
          <w:spacing w:val="-4"/>
          <w:szCs w:val="19"/>
        </w:rPr>
        <w:t xml:space="preserve"> 7</w:t>
      </w:r>
      <w:r w:rsidR="002E7157" w:rsidRPr="003D1EC6">
        <w:rPr>
          <w:rFonts w:cs="Arial"/>
          <w:color w:val="000000" w:themeColor="text1"/>
          <w:spacing w:val="-4"/>
          <w:szCs w:val="19"/>
        </w:rPr>
        <w:t>5,1</w:t>
      </w:r>
      <w:r w:rsidRPr="003D1EC6">
        <w:rPr>
          <w:rFonts w:cs="Arial"/>
          <w:color w:val="000000" w:themeColor="text1"/>
          <w:spacing w:val="-4"/>
          <w:szCs w:val="19"/>
        </w:rPr>
        <w:t>%)</w:t>
      </w:r>
      <w:r w:rsidR="00D751D3" w:rsidRPr="003D1EC6">
        <w:rPr>
          <w:rFonts w:cs="Arial"/>
          <w:color w:val="000000" w:themeColor="text1"/>
          <w:spacing w:val="-4"/>
          <w:szCs w:val="19"/>
        </w:rPr>
        <w:t xml:space="preserve"> i</w:t>
      </w:r>
      <w:r w:rsidRPr="003D1EC6">
        <w:rPr>
          <w:rFonts w:cs="Arial"/>
          <w:color w:val="000000" w:themeColor="text1"/>
          <w:spacing w:val="-4"/>
          <w:szCs w:val="19"/>
        </w:rPr>
        <w:t xml:space="preserve"> </w:t>
      </w:r>
      <w:r w:rsidR="00D751D3" w:rsidRPr="003D1EC6">
        <w:rPr>
          <w:rFonts w:cs="Arial"/>
          <w:color w:val="000000" w:themeColor="text1"/>
          <w:spacing w:val="-4"/>
          <w:szCs w:val="19"/>
        </w:rPr>
        <w:t>zwolnionych z</w:t>
      </w:r>
      <w:r w:rsidR="00B119F1">
        <w:rPr>
          <w:rFonts w:cs="Arial"/>
          <w:color w:val="000000" w:themeColor="text1"/>
          <w:spacing w:val="-4"/>
          <w:szCs w:val="19"/>
        </w:rPr>
        <w:t> </w:t>
      </w:r>
      <w:r w:rsidR="00D751D3" w:rsidRPr="003D1EC6">
        <w:rPr>
          <w:rFonts w:cs="Arial"/>
          <w:color w:val="000000" w:themeColor="text1"/>
          <w:spacing w:val="-4"/>
          <w:szCs w:val="19"/>
        </w:rPr>
        <w:t>przyczyn dotyczących zakładu pracy (o </w:t>
      </w:r>
      <w:r w:rsidR="002E7157" w:rsidRPr="003D1EC6">
        <w:rPr>
          <w:rFonts w:cs="Arial"/>
          <w:color w:val="000000" w:themeColor="text1"/>
          <w:spacing w:val="-4"/>
          <w:szCs w:val="19"/>
        </w:rPr>
        <w:t>0,5</w:t>
      </w:r>
      <w:r w:rsidR="00D751D3" w:rsidRPr="003D1EC6">
        <w:rPr>
          <w:rFonts w:cs="Arial"/>
          <w:color w:val="000000" w:themeColor="text1"/>
          <w:spacing w:val="-4"/>
          <w:szCs w:val="19"/>
        </w:rPr>
        <w:t xml:space="preserve"> p. proc. do </w:t>
      </w:r>
      <w:r w:rsidR="002E7157" w:rsidRPr="003D1EC6">
        <w:rPr>
          <w:rFonts w:cs="Arial"/>
          <w:color w:val="000000" w:themeColor="text1"/>
          <w:spacing w:val="-4"/>
          <w:szCs w:val="19"/>
        </w:rPr>
        <w:t>2,4</w:t>
      </w:r>
      <w:r w:rsidR="00D751D3" w:rsidRPr="003D1EC6">
        <w:rPr>
          <w:rFonts w:cs="Arial"/>
          <w:color w:val="000000" w:themeColor="text1"/>
          <w:spacing w:val="-4"/>
          <w:szCs w:val="19"/>
        </w:rPr>
        <w:t xml:space="preserve">%). </w:t>
      </w:r>
      <w:r w:rsidRPr="003D1EC6">
        <w:rPr>
          <w:rFonts w:cs="Arial"/>
          <w:color w:val="000000" w:themeColor="text1"/>
          <w:spacing w:val="-4"/>
          <w:szCs w:val="19"/>
        </w:rPr>
        <w:t>Wzrósł natomiast odsetek cudzoziemców</w:t>
      </w:r>
      <w:r w:rsidRPr="003D1EC6">
        <w:rPr>
          <w:rStyle w:val="Odwoanieprzypisudolnego"/>
          <w:rFonts w:cs="Arial"/>
          <w:color w:val="000000" w:themeColor="text1"/>
          <w:spacing w:val="-4"/>
        </w:rPr>
        <w:footnoteReference w:id="1"/>
      </w:r>
      <w:r w:rsidRPr="003D1EC6">
        <w:rPr>
          <w:rFonts w:cs="Arial"/>
          <w:color w:val="000000" w:themeColor="text1"/>
          <w:spacing w:val="-4"/>
          <w:szCs w:val="19"/>
        </w:rPr>
        <w:t xml:space="preserve"> (o</w:t>
      </w:r>
      <w:r w:rsidR="00D751D3" w:rsidRPr="003D1EC6">
        <w:rPr>
          <w:rFonts w:cs="Arial"/>
          <w:color w:val="000000" w:themeColor="text1"/>
          <w:spacing w:val="-4"/>
          <w:szCs w:val="19"/>
        </w:rPr>
        <w:t> 5,</w:t>
      </w:r>
      <w:r w:rsidR="002E7157" w:rsidRPr="003D1EC6">
        <w:rPr>
          <w:rFonts w:cs="Arial"/>
          <w:color w:val="000000" w:themeColor="text1"/>
          <w:spacing w:val="-4"/>
          <w:szCs w:val="19"/>
        </w:rPr>
        <w:t>5</w:t>
      </w:r>
      <w:r w:rsidR="00D751D3" w:rsidRPr="003D1EC6">
        <w:rPr>
          <w:rFonts w:cs="Arial"/>
          <w:color w:val="000000" w:themeColor="text1"/>
          <w:spacing w:val="-4"/>
          <w:szCs w:val="19"/>
        </w:rPr>
        <w:t> </w:t>
      </w:r>
      <w:r w:rsidRPr="003D1EC6">
        <w:rPr>
          <w:rFonts w:cs="Arial"/>
          <w:color w:val="000000" w:themeColor="text1"/>
          <w:spacing w:val="-4"/>
          <w:szCs w:val="19"/>
        </w:rPr>
        <w:t>p.</w:t>
      </w:r>
      <w:r w:rsidR="00D751D3" w:rsidRPr="003D1EC6">
        <w:rPr>
          <w:rFonts w:cs="Arial"/>
          <w:color w:val="000000" w:themeColor="text1"/>
          <w:spacing w:val="-4"/>
          <w:szCs w:val="19"/>
        </w:rPr>
        <w:t> </w:t>
      </w:r>
      <w:r w:rsidRPr="003D1EC6">
        <w:rPr>
          <w:rFonts w:cs="Arial"/>
          <w:color w:val="000000" w:themeColor="text1"/>
          <w:spacing w:val="-4"/>
          <w:szCs w:val="19"/>
        </w:rPr>
        <w:t xml:space="preserve">proc. do </w:t>
      </w:r>
      <w:r w:rsidR="00D751D3" w:rsidRPr="003D1EC6">
        <w:rPr>
          <w:rFonts w:cs="Arial"/>
          <w:color w:val="000000" w:themeColor="text1"/>
          <w:spacing w:val="-4"/>
          <w:szCs w:val="19"/>
        </w:rPr>
        <w:t>6,</w:t>
      </w:r>
      <w:r w:rsidR="002E7157" w:rsidRPr="003D1EC6">
        <w:rPr>
          <w:rFonts w:cs="Arial"/>
          <w:color w:val="000000" w:themeColor="text1"/>
          <w:spacing w:val="-4"/>
          <w:szCs w:val="19"/>
        </w:rPr>
        <w:t>3</w:t>
      </w:r>
      <w:r w:rsidRPr="003D1EC6">
        <w:rPr>
          <w:rFonts w:cs="Arial"/>
          <w:color w:val="000000" w:themeColor="text1"/>
          <w:spacing w:val="-4"/>
          <w:szCs w:val="19"/>
        </w:rPr>
        <w:t>%), osób dotychczas niepracujących (o </w:t>
      </w:r>
      <w:r w:rsidR="002E7157" w:rsidRPr="003D1EC6">
        <w:rPr>
          <w:rFonts w:cs="Arial"/>
          <w:color w:val="000000" w:themeColor="text1"/>
          <w:spacing w:val="-4"/>
          <w:szCs w:val="19"/>
        </w:rPr>
        <w:t>3,5</w:t>
      </w:r>
      <w:r w:rsidRPr="003D1EC6">
        <w:rPr>
          <w:rFonts w:cs="Arial"/>
          <w:color w:val="000000" w:themeColor="text1"/>
          <w:spacing w:val="-4"/>
          <w:szCs w:val="19"/>
        </w:rPr>
        <w:t xml:space="preserve"> p. proc. do </w:t>
      </w:r>
      <w:r w:rsidR="00D751D3" w:rsidRPr="003D1EC6">
        <w:rPr>
          <w:rFonts w:cs="Arial"/>
          <w:color w:val="000000" w:themeColor="text1"/>
          <w:spacing w:val="-4"/>
          <w:szCs w:val="19"/>
        </w:rPr>
        <w:t>1</w:t>
      </w:r>
      <w:r w:rsidR="002E7157" w:rsidRPr="003D1EC6">
        <w:rPr>
          <w:rFonts w:cs="Arial"/>
          <w:color w:val="000000" w:themeColor="text1"/>
          <w:spacing w:val="-4"/>
          <w:szCs w:val="19"/>
        </w:rPr>
        <w:t>6,7</w:t>
      </w:r>
      <w:r w:rsidRPr="003D1EC6">
        <w:rPr>
          <w:rFonts w:cs="Arial"/>
          <w:color w:val="000000" w:themeColor="text1"/>
          <w:spacing w:val="-4"/>
          <w:szCs w:val="19"/>
        </w:rPr>
        <w:t>%)</w:t>
      </w:r>
      <w:r w:rsidR="00D751D3" w:rsidRPr="003D1EC6">
        <w:rPr>
          <w:rFonts w:cs="Arial"/>
          <w:color w:val="000000" w:themeColor="text1"/>
          <w:spacing w:val="-4"/>
          <w:szCs w:val="19"/>
        </w:rPr>
        <w:t xml:space="preserve"> </w:t>
      </w:r>
      <w:r w:rsidR="0063002F">
        <w:rPr>
          <w:rFonts w:cs="Arial"/>
          <w:color w:val="000000" w:themeColor="text1"/>
          <w:spacing w:val="-4"/>
          <w:szCs w:val="19"/>
        </w:rPr>
        <w:t>oraz</w:t>
      </w:r>
      <w:r w:rsidRPr="003D1EC6">
        <w:rPr>
          <w:rFonts w:cs="Arial"/>
          <w:color w:val="000000" w:themeColor="text1"/>
          <w:spacing w:val="-4"/>
          <w:szCs w:val="19"/>
        </w:rPr>
        <w:t xml:space="preserve"> </w:t>
      </w:r>
      <w:r w:rsidRPr="003D1EC6">
        <w:rPr>
          <w:rFonts w:cs="Arial"/>
          <w:color w:val="000000" w:themeColor="text1"/>
          <w:spacing w:val="-5"/>
          <w:szCs w:val="19"/>
        </w:rPr>
        <w:t>absolwentów (o 0,</w:t>
      </w:r>
      <w:r w:rsidR="002E7157" w:rsidRPr="003D1EC6">
        <w:rPr>
          <w:rFonts w:cs="Arial"/>
          <w:color w:val="000000" w:themeColor="text1"/>
          <w:spacing w:val="-5"/>
          <w:szCs w:val="19"/>
        </w:rPr>
        <w:t>6</w:t>
      </w:r>
      <w:r w:rsidRPr="003D1EC6">
        <w:rPr>
          <w:rFonts w:cs="Arial"/>
          <w:color w:val="000000" w:themeColor="text1"/>
          <w:spacing w:val="-5"/>
          <w:szCs w:val="19"/>
        </w:rPr>
        <w:t xml:space="preserve"> p. proc. do </w:t>
      </w:r>
      <w:r w:rsidR="002E7157" w:rsidRPr="003D1EC6">
        <w:rPr>
          <w:rFonts w:cs="Arial"/>
          <w:color w:val="000000" w:themeColor="text1"/>
          <w:spacing w:val="-5"/>
          <w:szCs w:val="19"/>
        </w:rPr>
        <w:t>9,3</w:t>
      </w:r>
      <w:r w:rsidRPr="003D1EC6">
        <w:rPr>
          <w:rFonts w:cs="Arial"/>
          <w:color w:val="000000" w:themeColor="text1"/>
          <w:spacing w:val="-5"/>
          <w:szCs w:val="19"/>
        </w:rPr>
        <w:t>%)</w:t>
      </w:r>
      <w:r w:rsidR="00D751D3" w:rsidRPr="003D1EC6">
        <w:rPr>
          <w:rFonts w:cs="Arial"/>
          <w:color w:val="000000" w:themeColor="text1"/>
          <w:spacing w:val="-5"/>
          <w:szCs w:val="19"/>
        </w:rPr>
        <w:t>.</w:t>
      </w:r>
    </w:p>
    <w:p w14:paraId="4C1BCD0C" w14:textId="09E6136A" w:rsidR="00E620EA" w:rsidRPr="00416F0C" w:rsidRDefault="00E620EA" w:rsidP="00E620EA">
      <w:pPr>
        <w:pStyle w:val="Tekstpodstawowy"/>
        <w:tabs>
          <w:tab w:val="left" w:pos="426"/>
        </w:tabs>
        <w:spacing w:after="0"/>
        <w:rPr>
          <w:rFonts w:cs="Arial"/>
          <w:color w:val="000000" w:themeColor="text1"/>
          <w:spacing w:val="-6"/>
          <w:szCs w:val="19"/>
        </w:rPr>
      </w:pPr>
      <w:r w:rsidRPr="009A52B6">
        <w:rPr>
          <w:rFonts w:cs="Arial"/>
          <w:color w:val="000000" w:themeColor="text1"/>
          <w:spacing w:val="-6"/>
          <w:szCs w:val="19"/>
        </w:rPr>
        <w:t xml:space="preserve">W omawianym okresie z ewidencji bezrobotnych </w:t>
      </w:r>
      <w:r w:rsidRPr="009A52B6">
        <w:rPr>
          <w:rFonts w:cs="Arial"/>
          <w:b/>
          <w:color w:val="000000" w:themeColor="text1"/>
          <w:spacing w:val="-6"/>
          <w:szCs w:val="19"/>
        </w:rPr>
        <w:t>wyrejestrowano</w:t>
      </w:r>
      <w:r w:rsidRPr="009A52B6">
        <w:rPr>
          <w:rFonts w:cs="Arial"/>
          <w:color w:val="000000" w:themeColor="text1"/>
          <w:spacing w:val="-6"/>
          <w:szCs w:val="19"/>
        </w:rPr>
        <w:t xml:space="preserve"> </w:t>
      </w:r>
      <w:r w:rsidR="009A52B6" w:rsidRPr="009A52B6">
        <w:rPr>
          <w:rFonts w:cs="Arial"/>
          <w:color w:val="000000" w:themeColor="text1"/>
          <w:spacing w:val="-6"/>
          <w:szCs w:val="19"/>
        </w:rPr>
        <w:t>3629</w:t>
      </w:r>
      <w:r w:rsidRPr="009A52B6">
        <w:rPr>
          <w:rFonts w:cs="Arial"/>
          <w:color w:val="000000" w:themeColor="text1"/>
          <w:spacing w:val="-6"/>
          <w:szCs w:val="19"/>
        </w:rPr>
        <w:t xml:space="preserve"> osób, tj. o </w:t>
      </w:r>
      <w:r w:rsidR="009A52B6" w:rsidRPr="009A52B6">
        <w:rPr>
          <w:rFonts w:cs="Arial"/>
          <w:color w:val="000000" w:themeColor="text1"/>
          <w:spacing w:val="-6"/>
          <w:szCs w:val="19"/>
        </w:rPr>
        <w:t>606</w:t>
      </w:r>
      <w:r w:rsidRPr="009A52B6">
        <w:rPr>
          <w:rFonts w:cs="Arial"/>
          <w:color w:val="000000" w:themeColor="text1"/>
          <w:spacing w:val="-6"/>
          <w:szCs w:val="19"/>
        </w:rPr>
        <w:t xml:space="preserve"> </w:t>
      </w:r>
      <w:r w:rsidR="007F62B9" w:rsidRPr="009A52B6">
        <w:rPr>
          <w:rFonts w:cs="Arial"/>
          <w:color w:val="000000" w:themeColor="text1"/>
          <w:spacing w:val="-6"/>
          <w:szCs w:val="19"/>
        </w:rPr>
        <w:t>mniej</w:t>
      </w:r>
      <w:r w:rsidRPr="009A52B6">
        <w:rPr>
          <w:rFonts w:cs="Arial"/>
          <w:color w:val="000000" w:themeColor="text1"/>
          <w:spacing w:val="-6"/>
          <w:szCs w:val="19"/>
        </w:rPr>
        <w:t xml:space="preserve"> niż w poprzednim miesiącu (o </w:t>
      </w:r>
      <w:r w:rsidR="009A52B6" w:rsidRPr="009A52B6">
        <w:rPr>
          <w:rFonts w:cs="Arial"/>
          <w:color w:val="000000" w:themeColor="text1"/>
          <w:spacing w:val="-6"/>
          <w:szCs w:val="19"/>
        </w:rPr>
        <w:t>14,3</w:t>
      </w:r>
      <w:r w:rsidRPr="009A52B6">
        <w:rPr>
          <w:rFonts w:cs="Arial"/>
          <w:color w:val="000000" w:themeColor="text1"/>
          <w:spacing w:val="-6"/>
          <w:szCs w:val="19"/>
        </w:rPr>
        <w:t xml:space="preserve">%), ale o </w:t>
      </w:r>
      <w:r w:rsidR="009A52B6" w:rsidRPr="009A52B6">
        <w:rPr>
          <w:rFonts w:cs="Arial"/>
          <w:color w:val="000000" w:themeColor="text1"/>
          <w:spacing w:val="-6"/>
          <w:szCs w:val="19"/>
        </w:rPr>
        <w:t>106</w:t>
      </w:r>
      <w:r w:rsidRPr="009A52B6">
        <w:rPr>
          <w:rFonts w:cs="Arial"/>
          <w:color w:val="000000" w:themeColor="text1"/>
          <w:spacing w:val="-6"/>
          <w:szCs w:val="19"/>
        </w:rPr>
        <w:t xml:space="preserve"> </w:t>
      </w:r>
      <w:r w:rsidR="007F62B9" w:rsidRPr="009A52B6">
        <w:rPr>
          <w:rFonts w:cs="Arial"/>
          <w:color w:val="000000" w:themeColor="text1"/>
          <w:spacing w:val="-6"/>
          <w:szCs w:val="19"/>
        </w:rPr>
        <w:t>więcej</w:t>
      </w:r>
      <w:r w:rsidRPr="009A52B6">
        <w:rPr>
          <w:rFonts w:cs="Arial"/>
          <w:color w:val="000000" w:themeColor="text1"/>
          <w:spacing w:val="-6"/>
          <w:szCs w:val="19"/>
        </w:rPr>
        <w:t xml:space="preserve"> niż rok wcześniej (o </w:t>
      </w:r>
      <w:r w:rsidR="009A52B6" w:rsidRPr="009A52B6">
        <w:rPr>
          <w:rFonts w:cs="Arial"/>
          <w:color w:val="000000" w:themeColor="text1"/>
          <w:spacing w:val="-6"/>
          <w:szCs w:val="19"/>
        </w:rPr>
        <w:t>3,0</w:t>
      </w:r>
      <w:r w:rsidRPr="009A52B6">
        <w:rPr>
          <w:rFonts w:cs="Arial"/>
          <w:color w:val="000000" w:themeColor="text1"/>
          <w:spacing w:val="-6"/>
          <w:szCs w:val="19"/>
        </w:rPr>
        <w:t xml:space="preserve">%). Z tytułu podjęcia pracy (jako głównej przyczyny wyrejestrowania) z rejestru </w:t>
      </w:r>
      <w:r w:rsidRPr="0067033A">
        <w:rPr>
          <w:rFonts w:cs="Arial"/>
          <w:color w:val="000000" w:themeColor="text1"/>
          <w:spacing w:val="-6"/>
          <w:szCs w:val="19"/>
        </w:rPr>
        <w:t xml:space="preserve">bezrobotnych wyłączono </w:t>
      </w:r>
      <w:r w:rsidR="009A52B6" w:rsidRPr="0067033A">
        <w:rPr>
          <w:rFonts w:cs="Arial"/>
          <w:color w:val="000000" w:themeColor="text1"/>
          <w:spacing w:val="-6"/>
          <w:szCs w:val="19"/>
        </w:rPr>
        <w:t>2022</w:t>
      </w:r>
      <w:r w:rsidRPr="0067033A">
        <w:rPr>
          <w:rFonts w:cs="Arial"/>
          <w:color w:val="000000" w:themeColor="text1"/>
          <w:spacing w:val="-6"/>
          <w:szCs w:val="19"/>
        </w:rPr>
        <w:t xml:space="preserve"> </w:t>
      </w:r>
      <w:r w:rsidR="007F62B9" w:rsidRPr="0067033A">
        <w:rPr>
          <w:rFonts w:cs="Arial"/>
          <w:color w:val="000000" w:themeColor="text1"/>
          <w:spacing w:val="-6"/>
          <w:szCs w:val="19"/>
        </w:rPr>
        <w:t>osoby</w:t>
      </w:r>
      <w:r w:rsidRPr="0067033A">
        <w:rPr>
          <w:rFonts w:cs="Arial"/>
          <w:color w:val="000000" w:themeColor="text1"/>
          <w:spacing w:val="-6"/>
          <w:szCs w:val="19"/>
        </w:rPr>
        <w:t xml:space="preserve"> (przed rokiem </w:t>
      </w:r>
      <w:r w:rsidR="009A52B6" w:rsidRPr="0067033A">
        <w:rPr>
          <w:rFonts w:cs="Arial"/>
          <w:color w:val="000000" w:themeColor="text1"/>
          <w:spacing w:val="-6"/>
          <w:szCs w:val="19"/>
        </w:rPr>
        <w:t>2041</w:t>
      </w:r>
      <w:r w:rsidRPr="0067033A">
        <w:rPr>
          <w:rFonts w:cs="Arial"/>
          <w:color w:val="000000" w:themeColor="text1"/>
          <w:spacing w:val="-6"/>
          <w:szCs w:val="19"/>
        </w:rPr>
        <w:t xml:space="preserve">). Udział tej kategorii osób w ogólnej liczbie wyrejestrowanych </w:t>
      </w:r>
      <w:r w:rsidRPr="0067033A">
        <w:rPr>
          <w:rFonts w:cs="Arial"/>
          <w:color w:val="000000" w:themeColor="text1"/>
          <w:spacing w:val="-2"/>
          <w:szCs w:val="19"/>
        </w:rPr>
        <w:t xml:space="preserve">w ujęciu rocznym </w:t>
      </w:r>
      <w:r w:rsidRPr="00B119F1">
        <w:rPr>
          <w:rFonts w:cs="Arial"/>
          <w:color w:val="000000" w:themeColor="text1"/>
          <w:spacing w:val="-5"/>
          <w:szCs w:val="19"/>
        </w:rPr>
        <w:t xml:space="preserve">uległ zmniejszeniu (o </w:t>
      </w:r>
      <w:r w:rsidR="007F62B9" w:rsidRPr="00B119F1">
        <w:rPr>
          <w:rFonts w:cs="Arial"/>
          <w:color w:val="000000" w:themeColor="text1"/>
          <w:spacing w:val="-5"/>
          <w:szCs w:val="19"/>
        </w:rPr>
        <w:t>2,</w:t>
      </w:r>
      <w:r w:rsidR="00196BE3" w:rsidRPr="00B119F1">
        <w:rPr>
          <w:rFonts w:cs="Arial"/>
          <w:color w:val="000000" w:themeColor="text1"/>
          <w:spacing w:val="-5"/>
          <w:szCs w:val="19"/>
        </w:rPr>
        <w:t>2</w:t>
      </w:r>
      <w:r w:rsidRPr="00B119F1">
        <w:rPr>
          <w:rFonts w:cs="Arial"/>
          <w:color w:val="000000" w:themeColor="text1"/>
          <w:spacing w:val="-5"/>
          <w:szCs w:val="19"/>
        </w:rPr>
        <w:t xml:space="preserve"> p. proc. do 5</w:t>
      </w:r>
      <w:r w:rsidR="007F62B9" w:rsidRPr="00B119F1">
        <w:rPr>
          <w:rFonts w:cs="Arial"/>
          <w:color w:val="000000" w:themeColor="text1"/>
          <w:spacing w:val="-5"/>
          <w:szCs w:val="19"/>
        </w:rPr>
        <w:t>5,</w:t>
      </w:r>
      <w:r w:rsidR="00196BE3" w:rsidRPr="00B119F1">
        <w:rPr>
          <w:rFonts w:cs="Arial"/>
          <w:color w:val="000000" w:themeColor="text1"/>
          <w:spacing w:val="-5"/>
          <w:szCs w:val="19"/>
        </w:rPr>
        <w:t>7</w:t>
      </w:r>
      <w:r w:rsidRPr="00B119F1">
        <w:rPr>
          <w:rFonts w:cs="Arial"/>
          <w:color w:val="000000" w:themeColor="text1"/>
          <w:spacing w:val="-5"/>
          <w:szCs w:val="19"/>
        </w:rPr>
        <w:t xml:space="preserve">%). </w:t>
      </w:r>
      <w:r w:rsidR="007F62B9" w:rsidRPr="00B119F1">
        <w:rPr>
          <w:rFonts w:cs="Arial"/>
          <w:color w:val="000000" w:themeColor="text1"/>
          <w:spacing w:val="-5"/>
          <w:szCs w:val="19"/>
        </w:rPr>
        <w:t>Spadł</w:t>
      </w:r>
      <w:r w:rsidRPr="00B119F1">
        <w:rPr>
          <w:rFonts w:cs="Arial"/>
          <w:color w:val="000000" w:themeColor="text1"/>
          <w:spacing w:val="-5"/>
          <w:szCs w:val="19"/>
        </w:rPr>
        <w:t xml:space="preserve"> </w:t>
      </w:r>
      <w:r w:rsidR="007F62B9" w:rsidRPr="00B119F1">
        <w:rPr>
          <w:rFonts w:cs="Arial"/>
          <w:color w:val="000000" w:themeColor="text1"/>
          <w:spacing w:val="-5"/>
          <w:szCs w:val="19"/>
        </w:rPr>
        <w:t>również</w:t>
      </w:r>
      <w:r w:rsidRPr="00B119F1">
        <w:rPr>
          <w:rFonts w:cs="Arial"/>
          <w:color w:val="000000" w:themeColor="text1"/>
          <w:spacing w:val="-5"/>
          <w:szCs w:val="19"/>
        </w:rPr>
        <w:t xml:space="preserve"> odsetek osób, </w:t>
      </w:r>
      <w:r w:rsidR="0067033A" w:rsidRPr="00B119F1">
        <w:rPr>
          <w:rFonts w:cs="Arial"/>
          <w:color w:val="000000" w:themeColor="text1"/>
          <w:spacing w:val="-5"/>
          <w:szCs w:val="19"/>
        </w:rPr>
        <w:t>które nabyły prawa emerytalne i rentowe (o 0,4 p. proc.</w:t>
      </w:r>
      <w:r w:rsidR="0067033A" w:rsidRPr="0067033A">
        <w:rPr>
          <w:rFonts w:cs="Arial"/>
          <w:color w:val="000000" w:themeColor="text1"/>
          <w:spacing w:val="-6"/>
          <w:szCs w:val="19"/>
        </w:rPr>
        <w:t xml:space="preserve"> do 0,3%). Wzrósł natomiast udział wyrejestrowanych w związku z rozpoczęciem szkolenia lub stażu u pracodawców (o 3,2 p. proc. do 10,7%)</w:t>
      </w:r>
      <w:r w:rsidR="0063002F">
        <w:rPr>
          <w:rFonts w:cs="Arial"/>
          <w:color w:val="000000" w:themeColor="text1"/>
          <w:spacing w:val="-6"/>
          <w:szCs w:val="19"/>
        </w:rPr>
        <w:t xml:space="preserve">, </w:t>
      </w:r>
      <w:r w:rsidR="0067033A" w:rsidRPr="0067033A">
        <w:rPr>
          <w:rFonts w:cs="Arial"/>
          <w:color w:val="000000" w:themeColor="text1"/>
          <w:spacing w:val="-6"/>
          <w:szCs w:val="19"/>
        </w:rPr>
        <w:t xml:space="preserve">osób, które utraciły status bezrobotnego w wyniku niepotwierdzenia gotowości do podjęcia pracy (o 1,5 p. proc. do 17,1%) oraz osób </w:t>
      </w:r>
      <w:r w:rsidRPr="0067033A">
        <w:rPr>
          <w:rFonts w:cs="Arial"/>
          <w:color w:val="000000" w:themeColor="text1"/>
          <w:spacing w:val="-2"/>
          <w:szCs w:val="19"/>
        </w:rPr>
        <w:t xml:space="preserve">które </w:t>
      </w:r>
      <w:r w:rsidR="00FB2D58" w:rsidRPr="0067033A">
        <w:rPr>
          <w:rFonts w:cs="Arial"/>
          <w:color w:val="000000" w:themeColor="text1"/>
          <w:spacing w:val="-2"/>
          <w:szCs w:val="19"/>
        </w:rPr>
        <w:t xml:space="preserve">dobrowolnie zrezygnowały ze </w:t>
      </w:r>
      <w:r w:rsidR="00FB2D58" w:rsidRPr="0067033A">
        <w:rPr>
          <w:rFonts w:cs="Arial"/>
          <w:color w:val="000000" w:themeColor="text1"/>
          <w:spacing w:val="-6"/>
          <w:szCs w:val="19"/>
        </w:rPr>
        <w:t>statusu bezrobotnego (o 0,</w:t>
      </w:r>
      <w:r w:rsidR="0067033A" w:rsidRPr="0067033A">
        <w:rPr>
          <w:rFonts w:cs="Arial"/>
          <w:color w:val="000000" w:themeColor="text1"/>
          <w:spacing w:val="-6"/>
          <w:szCs w:val="19"/>
        </w:rPr>
        <w:t>2</w:t>
      </w:r>
      <w:r w:rsidR="00FB2D58" w:rsidRPr="0067033A">
        <w:rPr>
          <w:rFonts w:cs="Arial"/>
          <w:color w:val="000000" w:themeColor="text1"/>
          <w:spacing w:val="-6"/>
          <w:szCs w:val="19"/>
        </w:rPr>
        <w:t xml:space="preserve"> p. proc. do </w:t>
      </w:r>
      <w:r w:rsidR="0067033A" w:rsidRPr="0067033A">
        <w:rPr>
          <w:rFonts w:cs="Arial"/>
          <w:color w:val="000000" w:themeColor="text1"/>
          <w:spacing w:val="-6"/>
          <w:szCs w:val="19"/>
        </w:rPr>
        <w:t>5,8</w:t>
      </w:r>
      <w:r w:rsidR="00FB2D58" w:rsidRPr="0067033A">
        <w:rPr>
          <w:rFonts w:cs="Arial"/>
          <w:color w:val="000000" w:themeColor="text1"/>
          <w:spacing w:val="-6"/>
          <w:szCs w:val="19"/>
        </w:rPr>
        <w:t>%)</w:t>
      </w:r>
      <w:r w:rsidR="0067033A" w:rsidRPr="0067033A">
        <w:rPr>
          <w:rFonts w:cs="Arial"/>
          <w:color w:val="000000" w:themeColor="text1"/>
          <w:spacing w:val="-6"/>
          <w:szCs w:val="19"/>
        </w:rPr>
        <w:t>.</w:t>
      </w:r>
    </w:p>
    <w:p w14:paraId="61961262" w14:textId="20121576" w:rsidR="00E620EA" w:rsidRPr="00135C00" w:rsidRDefault="00E620EA" w:rsidP="00E620EA">
      <w:pPr>
        <w:pStyle w:val="Tekstpodstawowy"/>
        <w:tabs>
          <w:tab w:val="left" w:pos="426"/>
          <w:tab w:val="left" w:pos="709"/>
          <w:tab w:val="left" w:pos="1418"/>
          <w:tab w:val="left" w:pos="2127"/>
          <w:tab w:val="left" w:pos="3000"/>
        </w:tabs>
        <w:spacing w:after="0" w:line="240" w:lineRule="auto"/>
        <w:rPr>
          <w:rFonts w:cs="Arial"/>
          <w:color w:val="000000" w:themeColor="text1"/>
          <w:spacing w:val="-3"/>
          <w:szCs w:val="19"/>
        </w:rPr>
      </w:pPr>
      <w:r w:rsidRPr="006F27A5">
        <w:rPr>
          <w:rFonts w:cs="Arial"/>
          <w:color w:val="000000" w:themeColor="text1"/>
          <w:spacing w:val="-4"/>
          <w:szCs w:val="19"/>
        </w:rPr>
        <w:t xml:space="preserve">W końcu </w:t>
      </w:r>
      <w:r w:rsidR="001572C8" w:rsidRPr="006F27A5">
        <w:rPr>
          <w:rFonts w:cs="Arial"/>
          <w:color w:val="000000" w:themeColor="text1"/>
          <w:spacing w:val="-4"/>
          <w:szCs w:val="19"/>
        </w:rPr>
        <w:t>listopada</w:t>
      </w:r>
      <w:r w:rsidRPr="006F27A5">
        <w:rPr>
          <w:rFonts w:cs="Arial"/>
          <w:color w:val="000000" w:themeColor="text1"/>
          <w:spacing w:val="-4"/>
          <w:szCs w:val="19"/>
        </w:rPr>
        <w:t xml:space="preserve"> 2022 r. </w:t>
      </w:r>
      <w:r w:rsidRPr="006F27A5">
        <w:rPr>
          <w:rFonts w:cs="Arial"/>
          <w:b/>
          <w:color w:val="000000" w:themeColor="text1"/>
          <w:spacing w:val="-4"/>
          <w:szCs w:val="19"/>
        </w:rPr>
        <w:t xml:space="preserve">bez prawa do zasiłku </w:t>
      </w:r>
      <w:r w:rsidRPr="006F27A5">
        <w:rPr>
          <w:rFonts w:cs="Arial"/>
          <w:color w:val="000000" w:themeColor="text1"/>
          <w:spacing w:val="-4"/>
          <w:szCs w:val="19"/>
        </w:rPr>
        <w:t xml:space="preserve">pozostawało </w:t>
      </w:r>
      <w:r w:rsidR="006F27A5" w:rsidRPr="006F27A5">
        <w:rPr>
          <w:rFonts w:cs="Arial"/>
          <w:color w:val="000000" w:themeColor="text1"/>
          <w:spacing w:val="-4"/>
          <w:szCs w:val="19"/>
        </w:rPr>
        <w:t>26919</w:t>
      </w:r>
      <w:r w:rsidRPr="006F27A5">
        <w:rPr>
          <w:rFonts w:cs="Arial"/>
          <w:color w:val="000000" w:themeColor="text1"/>
          <w:spacing w:val="-4"/>
          <w:szCs w:val="19"/>
        </w:rPr>
        <w:t xml:space="preserve"> bezrobotnych, a ich udział w ogólnej </w:t>
      </w:r>
      <w:r w:rsidRPr="006F27A5">
        <w:rPr>
          <w:rFonts w:cs="Arial"/>
          <w:color w:val="000000" w:themeColor="text1"/>
          <w:spacing w:val="-2"/>
          <w:szCs w:val="19"/>
        </w:rPr>
        <w:t xml:space="preserve">liczbie bezrobotnych </w:t>
      </w:r>
      <w:r w:rsidRPr="00135C00">
        <w:rPr>
          <w:rFonts w:cs="Arial"/>
          <w:color w:val="000000" w:themeColor="text1"/>
          <w:spacing w:val="-2"/>
          <w:szCs w:val="19"/>
        </w:rPr>
        <w:t xml:space="preserve">zmniejszył się w porównaniu z zanotowanym w końcu analogicznego miesiąca 2021 r. (o </w:t>
      </w:r>
      <w:r w:rsidR="006F27A5" w:rsidRPr="00135C00">
        <w:rPr>
          <w:rFonts w:cs="Arial"/>
          <w:color w:val="000000" w:themeColor="text1"/>
          <w:spacing w:val="-2"/>
          <w:szCs w:val="19"/>
        </w:rPr>
        <w:t>2,3</w:t>
      </w:r>
      <w:r w:rsidRPr="00135C00">
        <w:rPr>
          <w:rFonts w:cs="Arial"/>
          <w:color w:val="000000" w:themeColor="text1"/>
          <w:spacing w:val="-2"/>
          <w:szCs w:val="19"/>
        </w:rPr>
        <w:t xml:space="preserve"> p. proc. do </w:t>
      </w:r>
      <w:r w:rsidRPr="00135C00">
        <w:rPr>
          <w:rFonts w:cs="Arial"/>
          <w:color w:val="000000" w:themeColor="text1"/>
          <w:spacing w:val="-4"/>
          <w:szCs w:val="19"/>
        </w:rPr>
        <w:t>8</w:t>
      </w:r>
      <w:r w:rsidR="006F27A5" w:rsidRPr="00135C00">
        <w:rPr>
          <w:rFonts w:cs="Arial"/>
          <w:color w:val="000000" w:themeColor="text1"/>
          <w:spacing w:val="-4"/>
          <w:szCs w:val="19"/>
        </w:rPr>
        <w:t>7,4</w:t>
      </w:r>
      <w:r w:rsidRPr="00135C00">
        <w:rPr>
          <w:rFonts w:cs="Arial"/>
          <w:color w:val="000000" w:themeColor="text1"/>
          <w:spacing w:val="-4"/>
          <w:szCs w:val="19"/>
        </w:rPr>
        <w:t>%).</w:t>
      </w:r>
    </w:p>
    <w:p w14:paraId="554C2F50" w14:textId="129DD96E" w:rsidR="00E620EA" w:rsidRPr="00135C00" w:rsidRDefault="00E620EA" w:rsidP="00E620EA">
      <w:pPr>
        <w:pStyle w:val="Tekstpodstawowywcity"/>
        <w:tabs>
          <w:tab w:val="left" w:pos="0"/>
        </w:tabs>
        <w:spacing w:before="120" w:after="120" w:line="240" w:lineRule="exact"/>
        <w:ind w:firstLine="0"/>
        <w:jc w:val="left"/>
        <w:rPr>
          <w:rFonts w:ascii="Fira Sans" w:hAnsi="Fira Sans" w:cs="Arial"/>
          <w:color w:val="000000" w:themeColor="text1"/>
          <w:spacing w:val="-3"/>
          <w:sz w:val="19"/>
          <w:szCs w:val="19"/>
        </w:rPr>
      </w:pPr>
      <w:r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Bezrobotni będący </w:t>
      </w:r>
      <w:r w:rsidRPr="00135C00">
        <w:rPr>
          <w:rFonts w:ascii="Fira Sans" w:hAnsi="Fira Sans" w:cs="Arial"/>
          <w:b/>
          <w:color w:val="000000" w:themeColor="text1"/>
          <w:spacing w:val="-3"/>
          <w:sz w:val="19"/>
          <w:szCs w:val="19"/>
        </w:rPr>
        <w:t>w szczególnej sytuacji na rynku pracy</w:t>
      </w:r>
      <w:r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w końcu </w:t>
      </w:r>
      <w:r w:rsidR="001572C8"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>listopada</w:t>
      </w:r>
      <w:r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2022 r. stanowili 8</w:t>
      </w:r>
      <w:r w:rsidR="008347F6"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>4,</w:t>
      </w:r>
      <w:r w:rsidR="00135C00"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>2</w:t>
      </w:r>
      <w:r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% ogółu bezrobotnych. Do tej grupy zaliczane są m.in. osoby długotrwale bezrobotne, których udział w liczbie zarejestrowanych ogółem spadł w skali </w:t>
      </w:r>
      <w:r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lastRenderedPageBreak/>
        <w:t xml:space="preserve">roku (o </w:t>
      </w:r>
      <w:r w:rsidR="008347F6"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>4,</w:t>
      </w:r>
      <w:r w:rsidR="00135C00"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>7</w:t>
      </w:r>
      <w:r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p. proc. do 5</w:t>
      </w:r>
      <w:r w:rsidR="00135C00"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>5,9</w:t>
      </w:r>
      <w:r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%). Zmniejszył się również odsetek </w:t>
      </w:r>
      <w:r w:rsidR="00135C00"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osób powyżej 50 roku życia (o 0,2 p. proc. do 27,2%). Zwiększył się natomiast udział </w:t>
      </w:r>
      <w:r w:rsidR="001D38C0"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>osób niepełnosprawnych (o 0,3 p. proc. do 7,0%)</w:t>
      </w:r>
      <w:r w:rsidR="001D38C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i </w:t>
      </w:r>
      <w:r w:rsidR="001D38C0" w:rsidRPr="00135C00">
        <w:rPr>
          <w:rFonts w:ascii="Fira Sans" w:hAnsi="Fira Sans" w:cs="Arial"/>
          <w:color w:val="000000" w:themeColor="text1"/>
          <w:spacing w:val="-3"/>
          <w:sz w:val="19"/>
          <w:szCs w:val="19"/>
        </w:rPr>
        <w:t>osób do 30 roku życia (o 0,1 p. proc. do 24,7%).</w:t>
      </w:r>
    </w:p>
    <w:p w14:paraId="66BFF79D" w14:textId="01EAE727" w:rsidR="00E620EA" w:rsidRPr="00A71FD5" w:rsidRDefault="00E620EA" w:rsidP="00E620EA">
      <w:pPr>
        <w:pStyle w:val="Tekstpodstawowywcity"/>
        <w:tabs>
          <w:tab w:val="left" w:pos="0"/>
        </w:tabs>
        <w:spacing w:before="120" w:after="120" w:line="240" w:lineRule="exact"/>
        <w:ind w:right="340" w:firstLine="0"/>
        <w:jc w:val="left"/>
        <w:rPr>
          <w:rFonts w:ascii="Fira Sans" w:hAnsi="Fira Sans" w:cs="Arial"/>
          <w:color w:val="000000" w:themeColor="text1"/>
          <w:spacing w:val="-4"/>
          <w:sz w:val="19"/>
          <w:szCs w:val="19"/>
        </w:rPr>
      </w:pPr>
      <w:r w:rsidRPr="00751504">
        <w:rPr>
          <w:rFonts w:ascii="Fira Sans" w:hAnsi="Fira Sans" w:cs="Arial"/>
          <w:color w:val="000000" w:themeColor="text1"/>
          <w:sz w:val="19"/>
          <w:szCs w:val="19"/>
        </w:rPr>
        <w:t>W ujęciu rocznym spadła liczba osób długotrwale bezrobotnych (o 15,</w:t>
      </w:r>
      <w:r w:rsidR="00A71FD5" w:rsidRPr="00751504">
        <w:rPr>
          <w:rFonts w:ascii="Fira Sans" w:hAnsi="Fira Sans" w:cs="Arial"/>
          <w:color w:val="000000" w:themeColor="text1"/>
          <w:sz w:val="19"/>
          <w:szCs w:val="19"/>
        </w:rPr>
        <w:t>1</w:t>
      </w:r>
      <w:r w:rsidRPr="00751504">
        <w:rPr>
          <w:rFonts w:ascii="Fira Sans" w:hAnsi="Fira Sans" w:cs="Arial"/>
          <w:color w:val="000000" w:themeColor="text1"/>
          <w:sz w:val="19"/>
          <w:szCs w:val="19"/>
        </w:rPr>
        <w:t xml:space="preserve">%), </w:t>
      </w:r>
      <w:r w:rsidR="00A71FD5" w:rsidRPr="00751504">
        <w:rPr>
          <w:rFonts w:ascii="Fira Sans" w:hAnsi="Fira Sans" w:cs="Arial"/>
          <w:color w:val="000000" w:themeColor="text1"/>
          <w:sz w:val="19"/>
          <w:szCs w:val="19"/>
        </w:rPr>
        <w:t xml:space="preserve">osób </w:t>
      </w:r>
      <w:r w:rsidR="001D38C0" w:rsidRPr="00751504">
        <w:rPr>
          <w:rFonts w:ascii="Fira Sans" w:hAnsi="Fira Sans" w:cs="Arial"/>
          <w:color w:val="000000" w:themeColor="text1"/>
          <w:sz w:val="19"/>
          <w:szCs w:val="19"/>
        </w:rPr>
        <w:t xml:space="preserve">bezrobotnych </w:t>
      </w:r>
      <w:r w:rsidR="00A71FD5" w:rsidRPr="00751504">
        <w:rPr>
          <w:rFonts w:ascii="Fira Sans" w:hAnsi="Fira Sans" w:cs="Arial"/>
          <w:color w:val="000000" w:themeColor="text1"/>
          <w:sz w:val="19"/>
          <w:szCs w:val="19"/>
        </w:rPr>
        <w:t>powyżej 50 roku życia</w:t>
      </w:r>
      <w:r w:rsidR="001D38C0" w:rsidRPr="00751504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  <w:r w:rsidR="00A71FD5" w:rsidRPr="00751504">
        <w:rPr>
          <w:rFonts w:ascii="Fira Sans" w:hAnsi="Fira Sans" w:cs="Arial"/>
          <w:color w:val="000000" w:themeColor="text1"/>
          <w:sz w:val="19"/>
          <w:szCs w:val="19"/>
        </w:rPr>
        <w:t>(o</w:t>
      </w:r>
      <w:r w:rsidR="001D38C0" w:rsidRPr="00751504">
        <w:rPr>
          <w:rFonts w:ascii="Fira Sans" w:hAnsi="Fira Sans" w:cs="Arial"/>
          <w:color w:val="000000" w:themeColor="text1"/>
          <w:sz w:val="19"/>
          <w:szCs w:val="19"/>
        </w:rPr>
        <w:t> </w:t>
      </w:r>
      <w:r w:rsidR="00A71FD5" w:rsidRPr="00751504">
        <w:rPr>
          <w:rFonts w:ascii="Fira Sans" w:hAnsi="Fira Sans" w:cs="Arial"/>
          <w:color w:val="000000" w:themeColor="text1"/>
          <w:sz w:val="19"/>
          <w:szCs w:val="19"/>
        </w:rPr>
        <w:t>8,6%)</w:t>
      </w:r>
      <w:r w:rsidR="008952FD" w:rsidRPr="00751504">
        <w:rPr>
          <w:rFonts w:ascii="Fira Sans" w:hAnsi="Fira Sans" w:cs="Arial"/>
          <w:color w:val="000000" w:themeColor="text1"/>
          <w:sz w:val="19"/>
          <w:szCs w:val="19"/>
        </w:rPr>
        <w:t>,</w:t>
      </w:r>
      <w:r w:rsidR="00A71FD5" w:rsidRPr="00A71FD5">
        <w:rPr>
          <w:rFonts w:ascii="Fira Sans" w:hAnsi="Fira Sans" w:cs="Arial"/>
          <w:color w:val="000000" w:themeColor="text1"/>
          <w:spacing w:val="-4"/>
          <w:sz w:val="19"/>
          <w:szCs w:val="19"/>
        </w:rPr>
        <w:t xml:space="preserve"> </w:t>
      </w:r>
      <w:r w:rsidRPr="00A71FD5">
        <w:rPr>
          <w:rFonts w:ascii="Fira Sans" w:hAnsi="Fira Sans" w:cs="Arial"/>
          <w:color w:val="000000" w:themeColor="text1"/>
          <w:spacing w:val="-4"/>
          <w:sz w:val="19"/>
          <w:szCs w:val="19"/>
        </w:rPr>
        <w:t xml:space="preserve">do 30 roku życia (o </w:t>
      </w:r>
      <w:r w:rsidR="00A71FD5" w:rsidRPr="00A71FD5">
        <w:rPr>
          <w:rFonts w:ascii="Fira Sans" w:hAnsi="Fira Sans" w:cs="Arial"/>
          <w:color w:val="000000" w:themeColor="text1"/>
          <w:spacing w:val="-4"/>
          <w:sz w:val="19"/>
          <w:szCs w:val="19"/>
        </w:rPr>
        <w:t>7,8</w:t>
      </w:r>
      <w:r w:rsidRPr="00A71FD5">
        <w:rPr>
          <w:rFonts w:ascii="Fira Sans" w:hAnsi="Fira Sans" w:cs="Arial"/>
          <w:color w:val="000000" w:themeColor="text1"/>
          <w:spacing w:val="-4"/>
          <w:sz w:val="19"/>
          <w:szCs w:val="19"/>
        </w:rPr>
        <w:t>%)</w:t>
      </w:r>
      <w:r w:rsidR="00D24E93" w:rsidRPr="00A71FD5">
        <w:rPr>
          <w:rFonts w:ascii="Fira Sans" w:hAnsi="Fira Sans" w:cs="Arial"/>
          <w:color w:val="000000" w:themeColor="text1"/>
          <w:spacing w:val="-4"/>
          <w:sz w:val="19"/>
          <w:szCs w:val="19"/>
        </w:rPr>
        <w:t xml:space="preserve"> </w:t>
      </w:r>
      <w:r w:rsidR="00DA12D4" w:rsidRPr="00A71FD5">
        <w:rPr>
          <w:rFonts w:ascii="Fira Sans" w:hAnsi="Fira Sans" w:cs="Arial"/>
          <w:color w:val="000000" w:themeColor="text1"/>
          <w:spacing w:val="-4"/>
          <w:sz w:val="19"/>
          <w:szCs w:val="19"/>
        </w:rPr>
        <w:t xml:space="preserve">oraz </w:t>
      </w:r>
      <w:r w:rsidRPr="00A71FD5">
        <w:rPr>
          <w:rFonts w:ascii="Fira Sans" w:hAnsi="Fira Sans" w:cs="Arial"/>
          <w:color w:val="000000" w:themeColor="text1"/>
          <w:spacing w:val="-4"/>
          <w:sz w:val="19"/>
          <w:szCs w:val="19"/>
        </w:rPr>
        <w:t xml:space="preserve">niepełnosprawnych (o </w:t>
      </w:r>
      <w:r w:rsidR="00DA12D4" w:rsidRPr="00A71FD5">
        <w:rPr>
          <w:rFonts w:ascii="Fira Sans" w:hAnsi="Fira Sans" w:cs="Arial"/>
          <w:color w:val="000000" w:themeColor="text1"/>
          <w:spacing w:val="-4"/>
          <w:sz w:val="19"/>
          <w:szCs w:val="19"/>
        </w:rPr>
        <w:t>4,</w:t>
      </w:r>
      <w:r w:rsidR="00A71FD5" w:rsidRPr="00A71FD5">
        <w:rPr>
          <w:rFonts w:ascii="Fira Sans" w:hAnsi="Fira Sans" w:cs="Arial"/>
          <w:color w:val="000000" w:themeColor="text1"/>
          <w:spacing w:val="-4"/>
          <w:sz w:val="19"/>
          <w:szCs w:val="19"/>
        </w:rPr>
        <w:t>0</w:t>
      </w:r>
      <w:r w:rsidRPr="00A71FD5">
        <w:rPr>
          <w:rFonts w:ascii="Fira Sans" w:hAnsi="Fira Sans" w:cs="Arial"/>
          <w:color w:val="000000" w:themeColor="text1"/>
          <w:spacing w:val="-4"/>
          <w:sz w:val="19"/>
          <w:szCs w:val="19"/>
        </w:rPr>
        <w:t>%).</w:t>
      </w:r>
    </w:p>
    <w:p w14:paraId="27A4672C" w14:textId="77777777" w:rsidR="001403AA" w:rsidRDefault="00236AC1" w:rsidP="009F0573">
      <w:pPr>
        <w:pStyle w:val="Tekstpodstawowywcity"/>
        <w:tabs>
          <w:tab w:val="left" w:pos="0"/>
        </w:tabs>
        <w:spacing w:before="360" w:line="240" w:lineRule="exact"/>
        <w:ind w:left="851" w:hanging="851"/>
        <w:jc w:val="left"/>
        <w:rPr>
          <w:rFonts w:ascii="Fira Sans" w:hAnsi="Fira Sans" w:cs="Arial"/>
          <w:b/>
          <w:bCs/>
          <w:color w:val="000000" w:themeColor="text1"/>
          <w:sz w:val="19"/>
          <w:szCs w:val="19"/>
        </w:rPr>
      </w:pPr>
      <w:r>
        <w:rPr>
          <w:rFonts w:ascii="Fira Sans" w:hAnsi="Fira Sans" w:cs="Arial"/>
          <w:b/>
          <w:bCs/>
          <w:color w:val="000000" w:themeColor="text1"/>
          <w:sz w:val="19"/>
          <w:szCs w:val="19"/>
        </w:rPr>
        <w:t>Tablica 3.</w:t>
      </w:r>
      <w:r>
        <w:rPr>
          <w:rFonts w:ascii="Fira Sans" w:hAnsi="Fira Sans" w:cs="Arial"/>
          <w:b/>
          <w:bCs/>
          <w:color w:val="000000" w:themeColor="text1"/>
          <w:sz w:val="19"/>
          <w:szCs w:val="19"/>
        </w:rPr>
        <w:tab/>
      </w:r>
      <w:r w:rsidR="001403AA" w:rsidRPr="00787A0E">
        <w:rPr>
          <w:rFonts w:ascii="Fira Sans" w:hAnsi="Fira Sans" w:cs="Arial"/>
          <w:b/>
          <w:bCs/>
          <w:color w:val="000000" w:themeColor="text1"/>
          <w:sz w:val="19"/>
          <w:szCs w:val="19"/>
        </w:rPr>
        <w:t xml:space="preserve">Udział wybranych kategorii bezrobotnych będących w szczególnej sytuacji na rynku pracy w ogólnej liczbie bezrobotnych zarejestrowanych </w:t>
      </w:r>
    </w:p>
    <w:p w14:paraId="6916C8E4" w14:textId="0803A4CC" w:rsidR="00236AC1" w:rsidRPr="00BD3E74" w:rsidRDefault="00236AC1" w:rsidP="009F0573">
      <w:pPr>
        <w:pStyle w:val="Tekstpodstawowy"/>
        <w:tabs>
          <w:tab w:val="left" w:pos="426"/>
        </w:tabs>
        <w:spacing w:before="40" w:line="240" w:lineRule="auto"/>
        <w:ind w:left="851"/>
        <w:rPr>
          <w:rFonts w:eastAsia="Times New Roman" w:cs="Arial"/>
          <w:color w:val="000000" w:themeColor="text1"/>
          <w:sz w:val="18"/>
          <w:szCs w:val="18"/>
          <w:lang w:eastAsia="pl-PL"/>
        </w:rPr>
      </w:pPr>
      <w:r w:rsidRPr="00BD3E74">
        <w:rPr>
          <w:rFonts w:eastAsia="Times New Roman" w:cs="Arial"/>
          <w:color w:val="000000" w:themeColor="text1"/>
          <w:sz w:val="18"/>
          <w:szCs w:val="18"/>
          <w:lang w:eastAsia="pl-PL"/>
        </w:rPr>
        <w:t xml:space="preserve">Stan w końcu </w:t>
      </w:r>
      <w:r w:rsidR="009F0573" w:rsidRPr="00BD3E74">
        <w:rPr>
          <w:rFonts w:eastAsia="Times New Roman" w:cs="Arial"/>
          <w:color w:val="000000" w:themeColor="text1"/>
          <w:sz w:val="18"/>
          <w:szCs w:val="18"/>
          <w:lang w:eastAsia="pl-PL"/>
        </w:rPr>
        <w:t>miesiąca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3. Udział wybranych kategorii bezrobotnych będących w szczególnej sytuacji na rynku pracy w ogólnej liczbie bezrobotnych zarejestrowanych "/>
        <w:tblDescription w:val="Dane do tablicy dostępne w załączonym pliku excel."/>
      </w:tblPr>
      <w:tblGrid>
        <w:gridCol w:w="4965"/>
        <w:gridCol w:w="1830"/>
        <w:gridCol w:w="1830"/>
        <w:gridCol w:w="1831"/>
      </w:tblGrid>
      <w:tr w:rsidR="00682830" w14:paraId="0797B3CF" w14:textId="77777777" w:rsidTr="00682830">
        <w:trPr>
          <w:trHeight w:val="437"/>
        </w:trPr>
        <w:tc>
          <w:tcPr>
            <w:tcW w:w="4965" w:type="dxa"/>
            <w:vMerge w:val="restart"/>
            <w:tcBorders>
              <w:left w:val="nil"/>
            </w:tcBorders>
            <w:vAlign w:val="center"/>
          </w:tcPr>
          <w:p w14:paraId="2A25BEBA" w14:textId="211C8B9A" w:rsidR="00682830" w:rsidRPr="00F67EC6" w:rsidRDefault="00682830" w:rsidP="002A7CD6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1830" w:type="dxa"/>
            <w:vMerge w:val="restart"/>
            <w:vAlign w:val="center"/>
          </w:tcPr>
          <w:p w14:paraId="613767AC" w14:textId="29019A03" w:rsidR="00682830" w:rsidRPr="00FA5128" w:rsidRDefault="000061CC" w:rsidP="00471F64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1</w:t>
            </w:r>
            <w:r w:rsidR="006317EF">
              <w:rPr>
                <w:color w:val="000000" w:themeColor="text1"/>
                <w:sz w:val="16"/>
                <w:szCs w:val="16"/>
              </w:rPr>
              <w:t>1</w:t>
            </w:r>
            <w:r w:rsidR="00682830">
              <w:rPr>
                <w:color w:val="000000" w:themeColor="text1"/>
                <w:sz w:val="16"/>
                <w:szCs w:val="16"/>
              </w:rPr>
              <w:t xml:space="preserve"> 2021</w:t>
            </w:r>
          </w:p>
        </w:tc>
        <w:tc>
          <w:tcPr>
            <w:tcW w:w="3661" w:type="dxa"/>
            <w:gridSpan w:val="2"/>
            <w:tcBorders>
              <w:right w:val="nil"/>
            </w:tcBorders>
            <w:vAlign w:val="center"/>
          </w:tcPr>
          <w:p w14:paraId="38C20DC9" w14:textId="2E03E73A" w:rsidR="00682830" w:rsidRPr="00FA5128" w:rsidRDefault="00682830" w:rsidP="00471F64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2022</w:t>
            </w:r>
          </w:p>
        </w:tc>
      </w:tr>
      <w:tr w:rsidR="00682830" w14:paraId="6559B8FC" w14:textId="77777777" w:rsidTr="006E3705">
        <w:trPr>
          <w:trHeight w:val="437"/>
        </w:trPr>
        <w:tc>
          <w:tcPr>
            <w:tcW w:w="4965" w:type="dxa"/>
            <w:vMerge/>
            <w:tcBorders>
              <w:left w:val="nil"/>
              <w:bottom w:val="single" w:sz="8" w:space="0" w:color="001D77"/>
            </w:tcBorders>
          </w:tcPr>
          <w:p w14:paraId="61D9D33B" w14:textId="77777777" w:rsidR="00682830" w:rsidRPr="00F67EC6" w:rsidRDefault="00682830" w:rsidP="00DA4A9C">
            <w:pPr>
              <w:pStyle w:val="tytuwykresu"/>
              <w:spacing w:before="120" w:after="120"/>
              <w:rPr>
                <w:shd w:val="clear" w:color="auto" w:fill="FFFFFF"/>
              </w:rPr>
            </w:pPr>
          </w:p>
        </w:tc>
        <w:tc>
          <w:tcPr>
            <w:tcW w:w="1830" w:type="dxa"/>
            <w:vMerge/>
            <w:tcBorders>
              <w:bottom w:val="single" w:sz="4" w:space="0" w:color="522398"/>
            </w:tcBorders>
            <w:vAlign w:val="center"/>
          </w:tcPr>
          <w:p w14:paraId="7C895FC3" w14:textId="21536E4A" w:rsidR="00682830" w:rsidRPr="00787A0E" w:rsidRDefault="00682830" w:rsidP="00471F64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</w:p>
        </w:tc>
        <w:tc>
          <w:tcPr>
            <w:tcW w:w="183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3D2BBA2B" w14:textId="37A8B529" w:rsidR="00682830" w:rsidRPr="00787A0E" w:rsidRDefault="006317EF" w:rsidP="00471F64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10</w:t>
            </w:r>
          </w:p>
        </w:tc>
        <w:tc>
          <w:tcPr>
            <w:tcW w:w="1831" w:type="dxa"/>
            <w:tcBorders>
              <w:bottom w:val="single" w:sz="4" w:space="0" w:color="522398"/>
              <w:right w:val="nil"/>
            </w:tcBorders>
            <w:vAlign w:val="center"/>
          </w:tcPr>
          <w:p w14:paraId="5191E70D" w14:textId="107B2E38" w:rsidR="00682830" w:rsidRPr="00806ACE" w:rsidRDefault="000061CC" w:rsidP="00471F64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1</w:t>
            </w:r>
            <w:r w:rsidR="006317EF">
              <w:rPr>
                <w:color w:val="000000" w:themeColor="text1"/>
                <w:sz w:val="16"/>
                <w:szCs w:val="16"/>
              </w:rPr>
              <w:t>1</w:t>
            </w:r>
          </w:p>
        </w:tc>
      </w:tr>
      <w:tr w:rsidR="00DA4A9C" w14:paraId="32B04544" w14:textId="77777777" w:rsidTr="002A7CD6">
        <w:trPr>
          <w:trHeight w:val="227"/>
        </w:trPr>
        <w:tc>
          <w:tcPr>
            <w:tcW w:w="4965" w:type="dxa"/>
            <w:vMerge/>
            <w:tcBorders>
              <w:left w:val="nil"/>
              <w:bottom w:val="single" w:sz="8" w:space="0" w:color="522398"/>
            </w:tcBorders>
          </w:tcPr>
          <w:p w14:paraId="3E1A7E87" w14:textId="77777777" w:rsidR="00DA4A9C" w:rsidRPr="00F67EC6" w:rsidRDefault="00DA4A9C" w:rsidP="00DA4A9C">
            <w:pPr>
              <w:pStyle w:val="tytuwykresu"/>
              <w:spacing w:before="120" w:after="120"/>
              <w:rPr>
                <w:shd w:val="clear" w:color="auto" w:fill="FFFFFF"/>
              </w:rPr>
            </w:pPr>
          </w:p>
        </w:tc>
        <w:tc>
          <w:tcPr>
            <w:tcW w:w="5491" w:type="dxa"/>
            <w:gridSpan w:val="3"/>
            <w:tcBorders>
              <w:top w:val="single" w:sz="4" w:space="0" w:color="522398"/>
              <w:bottom w:val="single" w:sz="8" w:space="0" w:color="522398"/>
              <w:right w:val="nil"/>
            </w:tcBorders>
            <w:vAlign w:val="center"/>
          </w:tcPr>
          <w:p w14:paraId="1974D8DD" w14:textId="77777777" w:rsidR="00DA4A9C" w:rsidRPr="00FA5128" w:rsidRDefault="00DA4A9C" w:rsidP="00DA4A9C">
            <w:pPr>
              <w:spacing w:line="240" w:lineRule="auto"/>
              <w:jc w:val="center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w</w:t>
            </w:r>
            <w:r w:rsidRPr="00787A0E">
              <w:rPr>
                <w:rFonts w:cs="Arial"/>
                <w:color w:val="000000" w:themeColor="text1"/>
                <w:sz w:val="16"/>
                <w:szCs w:val="16"/>
              </w:rPr>
              <w:t xml:space="preserve"> % ogólnej liczby bezrobotnych</w:t>
            </w:r>
          </w:p>
        </w:tc>
      </w:tr>
      <w:tr w:rsidR="003E4332" w14:paraId="6E4DC425" w14:textId="77777777" w:rsidTr="00CE0491">
        <w:trPr>
          <w:trHeight w:val="397"/>
        </w:trPr>
        <w:tc>
          <w:tcPr>
            <w:tcW w:w="4965" w:type="dxa"/>
            <w:tcBorders>
              <w:top w:val="single" w:sz="8" w:space="0" w:color="522398"/>
              <w:left w:val="nil"/>
            </w:tcBorders>
            <w:vAlign w:val="center"/>
          </w:tcPr>
          <w:p w14:paraId="2F5E1746" w14:textId="01902979" w:rsidR="003E4332" w:rsidRPr="00787A0E" w:rsidRDefault="003E4332" w:rsidP="003E4332">
            <w:pPr>
              <w:pStyle w:val="Nagwek8"/>
              <w:tabs>
                <w:tab w:val="right" w:leader="dot" w:pos="4156"/>
              </w:tabs>
              <w:spacing w:before="80" w:after="10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Długotrwale </w:t>
            </w:r>
            <w:r w:rsidRPr="00787A0E">
              <w:rPr>
                <w:rFonts w:ascii="Fira Sans" w:hAnsi="Fira Sans"/>
                <w:color w:val="000000" w:themeColor="text1"/>
                <w:sz w:val="16"/>
                <w:szCs w:val="16"/>
              </w:rPr>
              <w:t>bezrobotni</w:t>
            </w:r>
            <w:r w:rsidRPr="00403FB5">
              <w:rPr>
                <w:rFonts w:ascii="Fira Sans" w:hAnsi="Fira Sans"/>
                <w:color w:val="000000" w:themeColor="text1"/>
                <w:sz w:val="8"/>
                <w:szCs w:val="8"/>
              </w:rPr>
              <w:t xml:space="preserve"> </w:t>
            </w:r>
            <w:r w:rsidRPr="00547508">
              <w:rPr>
                <w:rFonts w:ascii="Fira Sans" w:hAnsi="Fira Sans" w:cs="Arial"/>
                <w:color w:val="000000"/>
                <w:position w:val="5"/>
                <w:sz w:val="12"/>
                <w:szCs w:val="12"/>
              </w:rPr>
              <w:t>a</w:t>
            </w:r>
          </w:p>
        </w:tc>
        <w:tc>
          <w:tcPr>
            <w:tcW w:w="1830" w:type="dxa"/>
            <w:tcBorders>
              <w:top w:val="single" w:sz="8" w:space="0" w:color="522398"/>
            </w:tcBorders>
            <w:vAlign w:val="center"/>
          </w:tcPr>
          <w:p w14:paraId="47AF9C8A" w14:textId="1F5F27C0" w:rsidR="003E4332" w:rsidRPr="00787A0E" w:rsidRDefault="003E4332" w:rsidP="003E4332">
            <w:pPr>
              <w:spacing w:before="8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60,6</w:t>
            </w:r>
          </w:p>
        </w:tc>
        <w:tc>
          <w:tcPr>
            <w:tcW w:w="1830" w:type="dxa"/>
            <w:tcBorders>
              <w:top w:val="single" w:sz="8" w:space="0" w:color="522398"/>
            </w:tcBorders>
            <w:vAlign w:val="center"/>
          </w:tcPr>
          <w:p w14:paraId="3715383E" w14:textId="71E9AEE5" w:rsidR="003E4332" w:rsidRPr="00787A0E" w:rsidRDefault="003E4332" w:rsidP="003E4332">
            <w:pPr>
              <w:spacing w:before="8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56,5</w:t>
            </w:r>
          </w:p>
        </w:tc>
        <w:tc>
          <w:tcPr>
            <w:tcW w:w="1831" w:type="dxa"/>
            <w:tcBorders>
              <w:top w:val="single" w:sz="8" w:space="0" w:color="522398"/>
              <w:right w:val="nil"/>
            </w:tcBorders>
            <w:vAlign w:val="center"/>
          </w:tcPr>
          <w:p w14:paraId="441B81C2" w14:textId="7E3A02FE" w:rsidR="003E4332" w:rsidRPr="00787A0E" w:rsidRDefault="003E4332" w:rsidP="003E4332">
            <w:pPr>
              <w:spacing w:before="8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55,9</w:t>
            </w:r>
          </w:p>
        </w:tc>
      </w:tr>
      <w:tr w:rsidR="003E4332" w14:paraId="010118A8" w14:textId="77777777" w:rsidTr="00881A37">
        <w:trPr>
          <w:trHeight w:val="397"/>
        </w:trPr>
        <w:tc>
          <w:tcPr>
            <w:tcW w:w="4965" w:type="dxa"/>
            <w:tcBorders>
              <w:left w:val="nil"/>
            </w:tcBorders>
            <w:vAlign w:val="center"/>
          </w:tcPr>
          <w:p w14:paraId="386AA306" w14:textId="77777777" w:rsidR="003E4332" w:rsidRPr="00787A0E" w:rsidRDefault="003E4332" w:rsidP="003E4332">
            <w:pPr>
              <w:pStyle w:val="Nagwek2"/>
              <w:tabs>
                <w:tab w:val="right" w:leader="dot" w:pos="4156"/>
              </w:tabs>
              <w:spacing w:before="80" w:after="8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787A0E">
              <w:rPr>
                <w:rFonts w:ascii="Fira Sans" w:hAnsi="Fira Sans"/>
                <w:color w:val="000000" w:themeColor="text1"/>
                <w:sz w:val="16"/>
                <w:szCs w:val="16"/>
              </w:rPr>
              <w:t>Do 30 roku życia</w:t>
            </w:r>
          </w:p>
        </w:tc>
        <w:tc>
          <w:tcPr>
            <w:tcW w:w="1830" w:type="dxa"/>
            <w:shd w:val="clear" w:color="auto" w:fill="auto"/>
            <w:vAlign w:val="center"/>
          </w:tcPr>
          <w:p w14:paraId="6DFCE017" w14:textId="2084A3C7" w:rsidR="003E4332" w:rsidRPr="00881A37" w:rsidRDefault="003E4332" w:rsidP="003E4332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24,6</w:t>
            </w:r>
          </w:p>
        </w:tc>
        <w:tc>
          <w:tcPr>
            <w:tcW w:w="1830" w:type="dxa"/>
            <w:vAlign w:val="center"/>
          </w:tcPr>
          <w:p w14:paraId="192DB411" w14:textId="2CE77C28" w:rsidR="003E4332" w:rsidRPr="00787A0E" w:rsidRDefault="003E4332" w:rsidP="003E4332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24,6</w:t>
            </w:r>
          </w:p>
        </w:tc>
        <w:tc>
          <w:tcPr>
            <w:tcW w:w="1831" w:type="dxa"/>
            <w:tcBorders>
              <w:right w:val="nil"/>
            </w:tcBorders>
            <w:vAlign w:val="center"/>
          </w:tcPr>
          <w:p w14:paraId="09619E43" w14:textId="1291D8B7" w:rsidR="003E4332" w:rsidRPr="00787A0E" w:rsidRDefault="003E4332" w:rsidP="003E4332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24,7</w:t>
            </w:r>
          </w:p>
        </w:tc>
      </w:tr>
      <w:tr w:rsidR="003E4332" w14:paraId="067926A7" w14:textId="77777777" w:rsidTr="00881A37">
        <w:trPr>
          <w:trHeight w:val="397"/>
        </w:trPr>
        <w:tc>
          <w:tcPr>
            <w:tcW w:w="4965" w:type="dxa"/>
            <w:tcBorders>
              <w:left w:val="nil"/>
            </w:tcBorders>
            <w:vAlign w:val="center"/>
          </w:tcPr>
          <w:p w14:paraId="221B8DDF" w14:textId="33088A2C" w:rsidR="003E4332" w:rsidRPr="00787A0E" w:rsidRDefault="003E4332" w:rsidP="003E4332">
            <w:pPr>
              <w:pStyle w:val="Nagwek2"/>
              <w:tabs>
                <w:tab w:val="right" w:leader="dot" w:pos="4156"/>
              </w:tabs>
              <w:spacing w:before="80" w:after="8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787A0E">
              <w:rPr>
                <w:rFonts w:ascii="Fira Sans" w:hAnsi="Fira Sans"/>
                <w:color w:val="000000" w:themeColor="text1"/>
                <w:sz w:val="16"/>
                <w:szCs w:val="16"/>
              </w:rPr>
              <w:t>Powyżej 50 roku życia</w:t>
            </w:r>
          </w:p>
        </w:tc>
        <w:tc>
          <w:tcPr>
            <w:tcW w:w="1830" w:type="dxa"/>
            <w:shd w:val="clear" w:color="auto" w:fill="auto"/>
            <w:vAlign w:val="center"/>
          </w:tcPr>
          <w:p w14:paraId="161E5744" w14:textId="1B8BD785" w:rsidR="003E4332" w:rsidRPr="00881A37" w:rsidRDefault="003E4332" w:rsidP="003E4332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27,4</w:t>
            </w:r>
          </w:p>
        </w:tc>
        <w:tc>
          <w:tcPr>
            <w:tcW w:w="1830" w:type="dxa"/>
            <w:vAlign w:val="center"/>
          </w:tcPr>
          <w:p w14:paraId="250693F9" w14:textId="4792D2D6" w:rsidR="003E4332" w:rsidRPr="00787A0E" w:rsidRDefault="003E4332" w:rsidP="003E4332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27,1</w:t>
            </w:r>
          </w:p>
        </w:tc>
        <w:tc>
          <w:tcPr>
            <w:tcW w:w="1831" w:type="dxa"/>
            <w:tcBorders>
              <w:right w:val="nil"/>
            </w:tcBorders>
            <w:vAlign w:val="center"/>
          </w:tcPr>
          <w:p w14:paraId="08678580" w14:textId="0033A380" w:rsidR="003E4332" w:rsidRPr="00787A0E" w:rsidRDefault="003E4332" w:rsidP="003E4332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27,2</w:t>
            </w:r>
          </w:p>
        </w:tc>
      </w:tr>
      <w:tr w:rsidR="003E4332" w14:paraId="1CA23F0D" w14:textId="77777777" w:rsidTr="00881A37">
        <w:trPr>
          <w:trHeight w:val="397"/>
        </w:trPr>
        <w:tc>
          <w:tcPr>
            <w:tcW w:w="4965" w:type="dxa"/>
            <w:tcBorders>
              <w:left w:val="nil"/>
            </w:tcBorders>
            <w:vAlign w:val="center"/>
          </w:tcPr>
          <w:p w14:paraId="70CC97C3" w14:textId="77777777" w:rsidR="003E4332" w:rsidRPr="00787A0E" w:rsidRDefault="003E4332" w:rsidP="003E4332">
            <w:pPr>
              <w:pStyle w:val="Nagwek2"/>
              <w:tabs>
                <w:tab w:val="right" w:leader="dot" w:pos="4156"/>
              </w:tabs>
              <w:spacing w:before="80" w:after="8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787A0E">
              <w:rPr>
                <w:rFonts w:ascii="Fira Sans" w:hAnsi="Fira Sans"/>
                <w:color w:val="000000" w:themeColor="text1"/>
                <w:sz w:val="16"/>
                <w:szCs w:val="16"/>
              </w:rPr>
              <w:t>Niepełnosprawni</w:t>
            </w:r>
          </w:p>
        </w:tc>
        <w:tc>
          <w:tcPr>
            <w:tcW w:w="1830" w:type="dxa"/>
            <w:shd w:val="clear" w:color="auto" w:fill="auto"/>
            <w:vAlign w:val="center"/>
          </w:tcPr>
          <w:p w14:paraId="73E71A25" w14:textId="5ED7D511" w:rsidR="003E4332" w:rsidRPr="00881A37" w:rsidRDefault="003E4332" w:rsidP="003E4332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6,7</w:t>
            </w:r>
          </w:p>
        </w:tc>
        <w:tc>
          <w:tcPr>
            <w:tcW w:w="1830" w:type="dxa"/>
            <w:vAlign w:val="center"/>
          </w:tcPr>
          <w:p w14:paraId="03E3013F" w14:textId="66AF4072" w:rsidR="003E4332" w:rsidRPr="00787A0E" w:rsidRDefault="003E4332" w:rsidP="003E4332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7,1</w:t>
            </w:r>
          </w:p>
        </w:tc>
        <w:tc>
          <w:tcPr>
            <w:tcW w:w="1831" w:type="dxa"/>
            <w:tcBorders>
              <w:right w:val="nil"/>
            </w:tcBorders>
            <w:vAlign w:val="center"/>
          </w:tcPr>
          <w:p w14:paraId="36B36E7B" w14:textId="58140FC2" w:rsidR="003E4332" w:rsidRPr="00787A0E" w:rsidRDefault="003E4332" w:rsidP="003E4332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7,0</w:t>
            </w:r>
          </w:p>
        </w:tc>
      </w:tr>
    </w:tbl>
    <w:p w14:paraId="17598B73" w14:textId="11336441" w:rsidR="001403AA" w:rsidRPr="0016098F" w:rsidRDefault="001403AA" w:rsidP="00735C7B">
      <w:pPr>
        <w:pStyle w:val="Tekstpodstawowy"/>
        <w:spacing w:before="100" w:line="180" w:lineRule="exact"/>
        <w:rPr>
          <w:rFonts w:cs="Arial"/>
          <w:color w:val="000000" w:themeColor="text1"/>
          <w:sz w:val="16"/>
          <w:szCs w:val="16"/>
        </w:rPr>
      </w:pPr>
      <w:r w:rsidRPr="00D64563">
        <w:rPr>
          <w:color w:val="000000" w:themeColor="text1"/>
          <w:sz w:val="16"/>
          <w:szCs w:val="16"/>
        </w:rPr>
        <w:t>a</w:t>
      </w:r>
      <w:r w:rsidRPr="00A05498">
        <w:rPr>
          <w:i/>
          <w:color w:val="000000" w:themeColor="text1"/>
          <w:sz w:val="16"/>
          <w:szCs w:val="16"/>
        </w:rPr>
        <w:t xml:space="preserve"> </w:t>
      </w:r>
      <w:r w:rsidRPr="00A05498">
        <w:rPr>
          <w:rFonts w:cs="Arial"/>
          <w:color w:val="000000" w:themeColor="text1"/>
          <w:sz w:val="16"/>
          <w:szCs w:val="16"/>
        </w:rPr>
        <w:t>Do długotrwale bezrobotnych zalicza się osoby pozostające w rejestrze powiato</w:t>
      </w:r>
      <w:r w:rsidR="000D60C4">
        <w:rPr>
          <w:rFonts w:cs="Arial"/>
          <w:color w:val="000000" w:themeColor="text1"/>
          <w:sz w:val="16"/>
          <w:szCs w:val="16"/>
        </w:rPr>
        <w:t>w</w:t>
      </w:r>
      <w:r w:rsidR="00BC0B05">
        <w:rPr>
          <w:rFonts w:cs="Arial"/>
          <w:color w:val="000000" w:themeColor="text1"/>
          <w:sz w:val="16"/>
          <w:szCs w:val="16"/>
        </w:rPr>
        <w:t>e</w:t>
      </w:r>
      <w:r w:rsidRPr="00A05498">
        <w:rPr>
          <w:rFonts w:cs="Arial"/>
          <w:color w:val="000000" w:themeColor="text1"/>
          <w:sz w:val="16"/>
          <w:szCs w:val="16"/>
        </w:rPr>
        <w:t>go urzędu p</w:t>
      </w:r>
      <w:r w:rsidR="00BF4032" w:rsidRPr="00A05498">
        <w:rPr>
          <w:rFonts w:cs="Arial"/>
          <w:color w:val="000000" w:themeColor="text1"/>
          <w:sz w:val="16"/>
          <w:szCs w:val="16"/>
        </w:rPr>
        <w:t xml:space="preserve">racy łącznie przez okres ponad </w:t>
      </w:r>
      <w:r w:rsidRPr="00A05498">
        <w:rPr>
          <w:rFonts w:cs="Arial"/>
          <w:color w:val="000000" w:themeColor="text1"/>
          <w:sz w:val="16"/>
          <w:szCs w:val="16"/>
        </w:rPr>
        <w:t xml:space="preserve">12 miesięcy </w:t>
      </w:r>
      <w:r w:rsidRPr="0016098F">
        <w:rPr>
          <w:rFonts w:cs="Arial"/>
          <w:color w:val="000000" w:themeColor="text1"/>
          <w:sz w:val="16"/>
          <w:szCs w:val="16"/>
        </w:rPr>
        <w:t>w</w:t>
      </w:r>
      <w:r w:rsidR="009536FC">
        <w:t> </w:t>
      </w:r>
      <w:r w:rsidRPr="0016098F">
        <w:rPr>
          <w:rFonts w:cs="Arial"/>
          <w:color w:val="000000" w:themeColor="text1"/>
          <w:sz w:val="16"/>
          <w:szCs w:val="16"/>
        </w:rPr>
        <w:t>okresie ostatnich 2 lat, z wyłączeniem okresów odbywania stażu i przygotowania zawodo</w:t>
      </w:r>
      <w:r w:rsidR="000D60C4">
        <w:rPr>
          <w:rFonts w:cs="Arial"/>
          <w:color w:val="000000" w:themeColor="text1"/>
          <w:sz w:val="16"/>
          <w:szCs w:val="16"/>
        </w:rPr>
        <w:t>w</w:t>
      </w:r>
      <w:r w:rsidR="00BC0B05">
        <w:rPr>
          <w:rFonts w:cs="Arial"/>
          <w:color w:val="000000" w:themeColor="text1"/>
          <w:sz w:val="16"/>
          <w:szCs w:val="16"/>
        </w:rPr>
        <w:t>e</w:t>
      </w:r>
      <w:r w:rsidRPr="0016098F">
        <w:rPr>
          <w:rFonts w:cs="Arial"/>
          <w:color w:val="000000" w:themeColor="text1"/>
          <w:sz w:val="16"/>
          <w:szCs w:val="16"/>
        </w:rPr>
        <w:t>go w miejscu pracy.</w:t>
      </w:r>
    </w:p>
    <w:p w14:paraId="61477751" w14:textId="1F30E334" w:rsidR="00097E37" w:rsidRPr="003E4332" w:rsidRDefault="00495626" w:rsidP="00710B3A">
      <w:pPr>
        <w:pStyle w:val="Tekstpodstawowywcity"/>
        <w:tabs>
          <w:tab w:val="left" w:pos="567"/>
        </w:tabs>
        <w:spacing w:before="210" w:after="120" w:line="240" w:lineRule="exact"/>
        <w:ind w:firstLine="0"/>
        <w:jc w:val="left"/>
        <w:rPr>
          <w:rFonts w:ascii="Fira Sans" w:hAnsi="Fira Sans" w:cs="Arial"/>
          <w:color w:val="000000" w:themeColor="text1"/>
          <w:spacing w:val="-3"/>
          <w:sz w:val="19"/>
          <w:szCs w:val="19"/>
        </w:rPr>
      </w:pPr>
      <w:r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W </w:t>
      </w:r>
      <w:r w:rsidR="00E96697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listopadzie</w:t>
      </w:r>
      <w:r w:rsidR="00E043D8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</w:t>
      </w:r>
      <w:r w:rsidR="00D638EB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2022</w:t>
      </w:r>
      <w:r w:rsidR="00E043D8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r.</w:t>
      </w:r>
      <w:r w:rsidR="00E043D8" w:rsidRPr="003E4332">
        <w:rPr>
          <w:rFonts w:ascii="Fira Sans" w:hAnsi="Fira Sans" w:cs="Arial"/>
          <w:noProof/>
          <w:color w:val="000000" w:themeColor="text1"/>
          <w:spacing w:val="-3"/>
          <w:sz w:val="19"/>
          <w:szCs w:val="19"/>
        </w:rPr>
        <w:t xml:space="preserve"> </w:t>
      </w:r>
      <w:r w:rsidR="00E043D8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do urzędów pracy zgłoszono </w:t>
      </w:r>
      <w:r w:rsidR="003E4332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1396</w:t>
      </w:r>
      <w:r w:rsidR="00E043D8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</w:t>
      </w:r>
      <w:r w:rsidR="00E043D8" w:rsidRPr="003E4332">
        <w:rPr>
          <w:rFonts w:ascii="Fira Sans" w:hAnsi="Fira Sans" w:cs="Arial"/>
          <w:b/>
          <w:color w:val="000000" w:themeColor="text1"/>
          <w:spacing w:val="-3"/>
          <w:sz w:val="19"/>
          <w:szCs w:val="19"/>
        </w:rPr>
        <w:t>ofert zatrudnienia</w:t>
      </w:r>
      <w:r w:rsidR="00E043D8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, tj. o </w:t>
      </w:r>
      <w:r w:rsidR="003E4332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14</w:t>
      </w:r>
      <w:r w:rsidR="00E043D8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</w:t>
      </w:r>
      <w:r w:rsidR="00DA12D4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mniej n</w:t>
      </w:r>
      <w:r w:rsidR="00E043D8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iż przed miesiącem</w:t>
      </w:r>
      <w:r w:rsidR="00DA12D4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i</w:t>
      </w:r>
      <w:r w:rsidR="00BE1A86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</w:t>
      </w:r>
      <w:r w:rsidR="00E043D8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o </w:t>
      </w:r>
      <w:r w:rsidR="003E4332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320</w:t>
      </w:r>
      <w:r w:rsidR="00E043D8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</w:t>
      </w:r>
      <w:r w:rsidR="00E6440D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mniej</w:t>
      </w:r>
      <w:r w:rsidR="00E043D8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niż rok wcześniej. W końcu miesiąca na 1 ofertę pracy przypadało </w:t>
      </w:r>
      <w:r w:rsidR="00DA12D4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3</w:t>
      </w:r>
      <w:r w:rsidR="003E4332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3</w:t>
      </w:r>
      <w:r w:rsidR="00E043D8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bezrobotnych (przed miesiącem </w:t>
      </w:r>
      <w:r w:rsidR="00804E07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– </w:t>
      </w:r>
      <w:r w:rsidR="003E4332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30</w:t>
      </w:r>
      <w:r w:rsidR="00DA12D4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, a </w:t>
      </w:r>
      <w:r w:rsidR="00E043D8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przed rokiem </w:t>
      </w:r>
      <w:r w:rsidR="005662E3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–</w:t>
      </w:r>
      <w:r w:rsidR="00804E07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 </w:t>
      </w:r>
      <w:r w:rsidR="00E6440D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2</w:t>
      </w:r>
      <w:r w:rsidR="003E4332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6</w:t>
      </w:r>
      <w:r w:rsidR="0091546C" w:rsidRPr="003E4332">
        <w:rPr>
          <w:rFonts w:ascii="Fira Sans" w:hAnsi="Fira Sans" w:cs="Arial"/>
          <w:color w:val="000000" w:themeColor="text1"/>
          <w:spacing w:val="-3"/>
          <w:sz w:val="19"/>
          <w:szCs w:val="19"/>
        </w:rPr>
        <w:t>).</w:t>
      </w:r>
    </w:p>
    <w:p w14:paraId="0DB955A4" w14:textId="62D2A131" w:rsidR="00CB389C" w:rsidRDefault="00CB389C" w:rsidP="009E3265">
      <w:pPr>
        <w:pStyle w:val="Tekstpodstawowy"/>
        <w:tabs>
          <w:tab w:val="left" w:pos="426"/>
        </w:tabs>
        <w:spacing w:before="360" w:after="0"/>
        <w:rPr>
          <w:b/>
          <w:color w:val="000000" w:themeColor="text1"/>
          <w:spacing w:val="-2"/>
        </w:rPr>
      </w:pPr>
      <w:r w:rsidRPr="005F3401">
        <w:rPr>
          <w:b/>
          <w:color w:val="000000" w:themeColor="text1"/>
          <w:spacing w:val="-2"/>
        </w:rPr>
        <w:t>Wykres 3. Liczba</w:t>
      </w:r>
      <w:r w:rsidR="00EC0077" w:rsidRPr="005F3401">
        <w:rPr>
          <w:b/>
          <w:color w:val="000000" w:themeColor="text1"/>
          <w:spacing w:val="-2"/>
        </w:rPr>
        <w:t xml:space="preserve"> bezrobotnych na 1 ofertę pracy</w:t>
      </w:r>
      <w:r w:rsidR="00284BB0">
        <w:rPr>
          <w:b/>
          <w:color w:val="000000" w:themeColor="text1"/>
          <w:spacing w:val="-2"/>
        </w:rPr>
        <w:t xml:space="preserve"> </w:t>
      </w:r>
    </w:p>
    <w:p w14:paraId="64833730" w14:textId="7B99CF93" w:rsidR="00804D70" w:rsidRDefault="00804D70" w:rsidP="00804D70">
      <w:pPr>
        <w:pStyle w:val="Tekstpodstawowywcity"/>
        <w:tabs>
          <w:tab w:val="left" w:pos="0"/>
        </w:tabs>
        <w:ind w:left="851" w:firstLine="0"/>
        <w:jc w:val="left"/>
        <w:rPr>
          <w:rFonts w:ascii="Fira Sans" w:hAnsi="Fira Sans" w:cs="Arial"/>
          <w:color w:val="000000" w:themeColor="text1"/>
          <w:position w:val="-16"/>
          <w:sz w:val="18"/>
          <w:szCs w:val="18"/>
        </w:rPr>
      </w:pPr>
      <w:r w:rsidRPr="005F3401">
        <w:rPr>
          <w:rFonts w:ascii="Fira Sans" w:hAnsi="Fira Sans" w:cs="Arial"/>
          <w:color w:val="000000" w:themeColor="text1"/>
          <w:position w:val="-16"/>
          <w:sz w:val="18"/>
          <w:szCs w:val="18"/>
        </w:rPr>
        <w:t>Stan w końcu miesiąca</w:t>
      </w:r>
    </w:p>
    <w:p w14:paraId="3B0BE5D5" w14:textId="35DEA92E" w:rsidR="004B2B8D" w:rsidRDefault="004B2B8D" w:rsidP="004B2B8D">
      <w:pPr>
        <w:pStyle w:val="Tekstpodstawowywcity"/>
        <w:tabs>
          <w:tab w:val="left" w:pos="0"/>
        </w:tabs>
        <w:ind w:firstLine="0"/>
        <w:jc w:val="center"/>
        <w:rPr>
          <w:rFonts w:ascii="Fira Sans" w:hAnsi="Fira Sans" w:cs="Arial"/>
          <w:color w:val="000000" w:themeColor="text1"/>
          <w:position w:val="-16"/>
          <w:sz w:val="18"/>
          <w:szCs w:val="18"/>
        </w:rPr>
      </w:pPr>
      <w:r>
        <w:rPr>
          <w:noProof/>
        </w:rPr>
        <w:drawing>
          <wp:inline distT="0" distB="0" distL="0" distR="0" wp14:anchorId="56459C2D" wp14:editId="7BA63F97">
            <wp:extent cx="6645910" cy="2563200"/>
            <wp:effectExtent l="0" t="0" r="2540" b="8890"/>
            <wp:docPr id="66" name="Wykres 66" descr="Wykres 3. Liczba bezrobotnych na 1 ofertę pracy (stan w końcu miesiąca)&#10;&#10;Na wykresie kolumnowym zaprezentowano liczbę bezrobotnych przypadającą na 1 ofertę pracy w województwie podlaskim w końcu poszczególnych miesięcy w latach 2018–2022. Ostatni zaprezentowany okres to listopad 2022 r. Dane do wykresu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000-000003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8"/>
              </a:graphicData>
            </a:graphic>
          </wp:inline>
        </w:drawing>
      </w:r>
    </w:p>
    <w:p w14:paraId="0AF862DD" w14:textId="2A0FAD6E" w:rsidR="00F4542F" w:rsidRPr="00C608B4" w:rsidRDefault="00AD700B" w:rsidP="00D00BF4">
      <w:pPr>
        <w:pStyle w:val="Tekstpodstawowywcity"/>
        <w:tabs>
          <w:tab w:val="left" w:pos="0"/>
        </w:tabs>
        <w:spacing w:before="180"/>
        <w:ind w:firstLine="0"/>
        <w:jc w:val="left"/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</w:pPr>
      <w:r w:rsidRPr="00C608B4">
        <w:rPr>
          <w:rFonts w:ascii="Fira Sans" w:eastAsiaTheme="minorHAnsi" w:hAnsi="Fira Sans" w:cs="Arial"/>
          <w:noProof/>
          <w:color w:val="000000" w:themeColor="text1"/>
          <w:spacing w:val="-3"/>
          <w:sz w:val="19"/>
          <w:szCs w:val="19"/>
          <w:lang w:eastAsia="en-US"/>
        </w:rPr>
        <mc:AlternateContent>
          <mc:Choice Requires="wps">
            <w:drawing>
              <wp:anchor distT="0" distB="0" distL="114300" distR="114300" simplePos="0" relativeHeight="254689280" behindDoc="0" locked="0" layoutInCell="1" allowOverlap="1" wp14:anchorId="28BB72A6" wp14:editId="06ED872B">
                <wp:simplePos x="0" y="0"/>
                <wp:positionH relativeFrom="column">
                  <wp:posOffset>6386170</wp:posOffset>
                </wp:positionH>
                <wp:positionV relativeFrom="paragraph">
                  <wp:posOffset>2196846</wp:posOffset>
                </wp:positionV>
                <wp:extent cx="45719" cy="163773"/>
                <wp:effectExtent l="0" t="0" r="0" b="8255"/>
                <wp:wrapNone/>
                <wp:docPr id="22" name="Prostokąt 2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45719" cy="163773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011A6D5C" id="Prostokąt 22" o:spid="_x0000_s1026" style="position:absolute;margin-left:502.85pt;margin-top:173pt;width:3.6pt;height:12.9pt;z-index:25468928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4FKojlwIAAIUFAAAOAAAAZHJzL2Uyb0RvYy54bWysVM1u2zAMvg/YOwi6r47TvzWoUwQtOgwo&#10;umDt0LMiS7EwWdQkJU5235vtwUZJttN1xQ7DclBEkfz444+8vNq1mmyF8wpMRcujCSXCcKiVWVf0&#10;y+Ptu/eU+MBMzTQYUdG98PRq/vbNZWdnYgoN6Fo4giDGzzpb0SYEOysKzxvRMn8EVhhUSnAtCyi6&#10;dVE71iF6q4vpZHJWdOBq64AL7/H1JivpPOFLKXj4JKUXgeiKYm4hnS6dq3gW80s2WztmG8X7NNg/&#10;ZNEyZTDoCHXDAiMbp/6AahV34EGGIw5tAVIqLlINWE05eVHNQ8OsSLVgc7wd2+T/Hyy/3y4dUXVF&#10;p1NKDGvxGy0xwwBff/4IBB+xQ531MzR8sEvXSx6vsdyddG38x0LILnV1P3ZV7ALh+Hhyel5eUMJR&#10;U54dn58fR8ji4GudDx8EtCReKurwm6VWsu2dD9l0MImhPGhV3yqtkxB5Iq61I1uGX3i1Lnvw36y0&#10;ibYGolcGjC9FLCsXkm5hr0W00+azkNgSTH2aEklkPARhnAsTyqxqWC1y7NMJ/oboQ1qp0AQYkSXG&#10;H7F7gMEygwzYOcvePrqKxOXRefK3xLLz6JEigwmjc6sMuNcANFbVR872Q5Nya2KXVlDvkTAO8iR5&#10;y28VfrY75sOSORwdHDJcB+ETHlJDV1Hob5Q04L6/9h7tkdGopaTDUayo/7ZhTlCiPxrk+kV5chJn&#10;NwnIpikK7rlm9VxjNu01IBdKXDyWp2u0D3q4SgftE26NRYyKKmY4xq4oD24QrkNeEbh3uFgskhnO&#10;q2XhzjxYHsFjVyMtH3dPzNmeuwE5fw/D2LLZCwpn2+hpYLEJIFXi96Gvfb9x1hNx+r0Ul8lzOVkd&#10;tuf8FwAAAP//AwBQSwMEFAAGAAgAAAAhAM384ZfiAAAADQEAAA8AAABkcnMvZG93bnJldi54bWxM&#10;j8FOwzAQRO9I/IO1SFwQtVNDW0KcCpCQuPRAqRBHNzaJ1XgdxW6S8vVsT3Cc2afZmWI9+ZYNto8u&#10;oIJsJoBZrIJxWCvYfbzeroDFpNHoNqBVcLIR1uXlRaFzE0Z8t8M21YxCMOZaQZNSl3Meq8Z6HWeh&#10;s0i379B7nUj2NTe9Hinct3wuxIJ77ZA+NLqzL42tDtujV7A5Sfk23MjDuHOydj/86/mzCUpdX01P&#10;j8CSndIfDOf6VB1K6rQPRzSRtaSFuF8Sq0DeLWjVGRHZ/AHYnqxltgJeFvz/ivIXAAD//wMAUEsB&#10;Ai0AFAAGAAgAAAAhALaDOJL+AAAA4QEAABMAAAAAAAAAAAAAAAAAAAAAAFtDb250ZW50X1R5cGVz&#10;XS54bWxQSwECLQAUAAYACAAAACEAOP0h/9YAAACUAQAACwAAAAAAAAAAAAAAAAAvAQAAX3JlbHMv&#10;LnJlbHNQSwECLQAUAAYACAAAACEA+BSqI5cCAACFBQAADgAAAAAAAAAAAAAAAAAuAgAAZHJzL2Uy&#10;b0RvYy54bWxQSwECLQAUAAYACAAAACEAzfzhl+IAAAANAQAADwAAAAAAAAAAAAAAAADxBAAAZHJz&#10;L2Rvd25yZXYueG1sUEsFBgAAAAAEAAQA8wAAAAAGAAAAAA==&#10;" fillcolor="white [3212]" stroked="f" strokeweight="1pt"/>
            </w:pict>
          </mc:Fallback>
        </mc:AlternateContent>
      </w:r>
      <w:r w:rsidR="00176628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 xml:space="preserve">Z danych urzędów pracy wynika, że według stanu w końcu </w:t>
      </w:r>
      <w:r w:rsidR="001572C8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>listopada</w:t>
      </w:r>
      <w:r w:rsidR="00176628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 xml:space="preserve"> </w:t>
      </w:r>
      <w:r w:rsidR="00D638EB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>2022</w:t>
      </w:r>
      <w:r w:rsidR="00176628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 xml:space="preserve"> r., </w:t>
      </w:r>
      <w:r w:rsidR="003B212B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>1</w:t>
      </w:r>
      <w:r w:rsidR="00176628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 xml:space="preserve"> zakład pracy zapowiedział zwolnienie w</w:t>
      </w:r>
      <w:r w:rsidR="007B0551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> </w:t>
      </w:r>
      <w:r w:rsidR="00176628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>najbliższym</w:t>
      </w:r>
      <w:r w:rsidR="003275B8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> </w:t>
      </w:r>
      <w:r w:rsidR="00176628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 xml:space="preserve">czasie </w:t>
      </w:r>
      <w:r w:rsidR="00C608B4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>4</w:t>
      </w:r>
      <w:r w:rsidR="00176628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 xml:space="preserve"> pracowników (przed rokiem odpowiednio </w:t>
      </w:r>
      <w:r w:rsidR="00C608B4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>8</w:t>
      </w:r>
      <w:r w:rsidR="00176628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 xml:space="preserve"> zakła</w:t>
      </w:r>
      <w:r w:rsidR="002D0573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>d</w:t>
      </w:r>
      <w:r w:rsidR="00C608B4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>ów</w:t>
      </w:r>
      <w:r w:rsidR="00176628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 xml:space="preserve"> i </w:t>
      </w:r>
      <w:r w:rsidR="00C608B4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>77</w:t>
      </w:r>
      <w:r w:rsidR="00176628" w:rsidRPr="00C608B4">
        <w:rPr>
          <w:rFonts w:ascii="Fira Sans" w:eastAsiaTheme="minorHAnsi" w:hAnsi="Fira Sans" w:cs="Arial"/>
          <w:color w:val="000000" w:themeColor="text1"/>
          <w:spacing w:val="-3"/>
          <w:sz w:val="19"/>
          <w:szCs w:val="19"/>
          <w:lang w:eastAsia="en-US"/>
        </w:rPr>
        <w:t xml:space="preserve"> pracowników).</w:t>
      </w:r>
      <w:bookmarkStart w:id="0" w:name="_Toc309805946"/>
    </w:p>
    <w:p w14:paraId="75F56F5B" w14:textId="77777777" w:rsidR="001403AA" w:rsidRPr="00F36B7A" w:rsidRDefault="001403AA" w:rsidP="00385E2B">
      <w:pPr>
        <w:pStyle w:val="Nagwek1"/>
        <w:spacing w:before="600" w:after="240"/>
        <w:rPr>
          <w:color w:val="522398"/>
        </w:rPr>
      </w:pPr>
      <w:r w:rsidRPr="00F36B7A">
        <w:rPr>
          <w:color w:val="522398"/>
        </w:rPr>
        <w:t>Wynagrodzenia</w:t>
      </w:r>
      <w:bookmarkEnd w:id="0"/>
    </w:p>
    <w:p w14:paraId="68A1F363" w14:textId="55320446" w:rsidR="00CC26FD" w:rsidRPr="00324C35" w:rsidRDefault="00495626" w:rsidP="0059515A">
      <w:pPr>
        <w:pStyle w:val="Tekstpodstawowy"/>
        <w:rPr>
          <w:rFonts w:cs="Arial"/>
          <w:color w:val="000000" w:themeColor="text1"/>
          <w:szCs w:val="19"/>
        </w:rPr>
      </w:pPr>
      <w:r w:rsidRPr="00324C35">
        <w:rPr>
          <w:rFonts w:cs="Arial"/>
          <w:color w:val="000000" w:themeColor="text1"/>
          <w:spacing w:val="-3"/>
          <w:szCs w:val="19"/>
        </w:rPr>
        <w:t xml:space="preserve">W </w:t>
      </w:r>
      <w:r w:rsidR="00E96697" w:rsidRPr="00324C35">
        <w:rPr>
          <w:rFonts w:cs="Arial"/>
          <w:color w:val="000000" w:themeColor="text1"/>
          <w:spacing w:val="-3"/>
          <w:szCs w:val="19"/>
        </w:rPr>
        <w:t>listopadzie</w:t>
      </w:r>
      <w:r w:rsidR="007D55A6" w:rsidRPr="00324C35">
        <w:rPr>
          <w:rFonts w:cs="Arial"/>
          <w:color w:val="000000" w:themeColor="text1"/>
          <w:spacing w:val="-3"/>
          <w:szCs w:val="19"/>
        </w:rPr>
        <w:t xml:space="preserve"> </w:t>
      </w:r>
      <w:r w:rsidR="00D638EB" w:rsidRPr="00324C35">
        <w:rPr>
          <w:rFonts w:cs="Arial"/>
          <w:color w:val="000000" w:themeColor="text1"/>
          <w:spacing w:val="-3"/>
          <w:szCs w:val="19"/>
        </w:rPr>
        <w:t>2022</w:t>
      </w:r>
      <w:r w:rsidR="00A2665D" w:rsidRPr="00324C35">
        <w:rPr>
          <w:rFonts w:cs="Arial"/>
          <w:color w:val="000000" w:themeColor="text1"/>
          <w:spacing w:val="-3"/>
          <w:szCs w:val="19"/>
        </w:rPr>
        <w:t xml:space="preserve"> r</w:t>
      </w:r>
      <w:r w:rsidR="007D55A6" w:rsidRPr="00324C35">
        <w:rPr>
          <w:rFonts w:cs="Arial"/>
          <w:color w:val="000000" w:themeColor="text1"/>
          <w:spacing w:val="-3"/>
          <w:szCs w:val="19"/>
        </w:rPr>
        <w:t>. przeciętne miesięczne wynagrodzenie brutto w sektorze przedsiębiorstw osiągnęło poziom</w:t>
      </w:r>
      <w:r w:rsidR="00D24E93" w:rsidRPr="00324C35">
        <w:rPr>
          <w:rFonts w:cs="Arial"/>
          <w:color w:val="000000" w:themeColor="text1"/>
          <w:spacing w:val="-3"/>
          <w:szCs w:val="19"/>
        </w:rPr>
        <w:t xml:space="preserve"> </w:t>
      </w:r>
      <w:r w:rsidR="00324C35" w:rsidRPr="00324C35">
        <w:rPr>
          <w:rFonts w:cs="Arial"/>
          <w:color w:val="000000" w:themeColor="text1"/>
          <w:spacing w:val="-3"/>
          <w:szCs w:val="19"/>
        </w:rPr>
        <w:t>5925,06</w:t>
      </w:r>
      <w:r w:rsidR="000061CC" w:rsidRPr="00324C35">
        <w:rPr>
          <w:rFonts w:cs="Arial"/>
          <w:color w:val="000000" w:themeColor="text1"/>
          <w:spacing w:val="-3"/>
          <w:szCs w:val="19"/>
        </w:rPr>
        <w:t> </w:t>
      </w:r>
      <w:r w:rsidR="00AD6911" w:rsidRPr="00324C35">
        <w:rPr>
          <w:rFonts w:cs="Arial"/>
          <w:color w:val="000000" w:themeColor="text1"/>
          <w:spacing w:val="-3"/>
          <w:szCs w:val="19"/>
        </w:rPr>
        <w:t>zł,</w:t>
      </w:r>
      <w:r w:rsidR="002B600C" w:rsidRPr="00324C35">
        <w:rPr>
          <w:rFonts w:cs="Arial"/>
          <w:color w:val="000000" w:themeColor="text1"/>
          <w:szCs w:val="19"/>
        </w:rPr>
        <w:t xml:space="preserve"> </w:t>
      </w:r>
      <w:r w:rsidR="00AD6911" w:rsidRPr="00324C35">
        <w:rPr>
          <w:rFonts w:cs="Arial"/>
          <w:color w:val="000000" w:themeColor="text1"/>
          <w:szCs w:val="19"/>
        </w:rPr>
        <w:t>tj.</w:t>
      </w:r>
      <w:r w:rsidR="00CA6FB9" w:rsidRPr="00324C35">
        <w:rPr>
          <w:rFonts w:cs="Arial"/>
          <w:color w:val="000000" w:themeColor="text1"/>
          <w:szCs w:val="19"/>
        </w:rPr>
        <w:t> </w:t>
      </w:r>
      <w:r w:rsidR="00AD6911" w:rsidRPr="00324C35">
        <w:rPr>
          <w:rFonts w:cs="Arial"/>
          <w:color w:val="000000" w:themeColor="text1"/>
          <w:szCs w:val="19"/>
        </w:rPr>
        <w:t>o</w:t>
      </w:r>
      <w:r w:rsidR="00CA6FB9" w:rsidRPr="00324C35">
        <w:rPr>
          <w:rFonts w:cs="Arial"/>
          <w:color w:val="000000" w:themeColor="text1"/>
          <w:szCs w:val="19"/>
        </w:rPr>
        <w:t> </w:t>
      </w:r>
      <w:r w:rsidR="001E62FC" w:rsidRPr="00324C35">
        <w:rPr>
          <w:rFonts w:cs="Arial"/>
          <w:color w:val="000000" w:themeColor="text1"/>
          <w:szCs w:val="19"/>
        </w:rPr>
        <w:t>1</w:t>
      </w:r>
      <w:r w:rsidR="00324C35" w:rsidRPr="00324C35">
        <w:rPr>
          <w:rFonts w:cs="Arial"/>
          <w:color w:val="000000" w:themeColor="text1"/>
          <w:szCs w:val="19"/>
        </w:rPr>
        <w:t>1,6</w:t>
      </w:r>
      <w:r w:rsidR="00AD6911" w:rsidRPr="00324C35">
        <w:rPr>
          <w:rFonts w:cs="Arial"/>
          <w:color w:val="000000" w:themeColor="text1"/>
          <w:szCs w:val="19"/>
        </w:rPr>
        <w:t>% wyższy</w:t>
      </w:r>
      <w:r w:rsidR="00ED1323" w:rsidRPr="00324C35">
        <w:rPr>
          <w:rFonts w:cs="Arial"/>
          <w:color w:val="000000" w:themeColor="text1"/>
          <w:szCs w:val="19"/>
        </w:rPr>
        <w:t xml:space="preserve"> niż w analogicznym okresie 2021</w:t>
      </w:r>
      <w:r w:rsidR="00AD6911" w:rsidRPr="00324C35">
        <w:rPr>
          <w:rFonts w:cs="Arial"/>
          <w:color w:val="000000" w:themeColor="text1"/>
          <w:szCs w:val="19"/>
        </w:rPr>
        <w:t xml:space="preserve"> r. (rok wcześniej wzrosło o </w:t>
      </w:r>
      <w:r w:rsidR="00324C35" w:rsidRPr="00324C35">
        <w:rPr>
          <w:rFonts w:cs="Arial"/>
          <w:color w:val="000000" w:themeColor="text1"/>
          <w:szCs w:val="19"/>
        </w:rPr>
        <w:t>12,2</w:t>
      </w:r>
      <w:r w:rsidR="00AD6911" w:rsidRPr="00324C35">
        <w:rPr>
          <w:rFonts w:cs="Arial"/>
          <w:color w:val="000000" w:themeColor="text1"/>
          <w:szCs w:val="19"/>
        </w:rPr>
        <w:t>%)</w:t>
      </w:r>
      <w:r w:rsidR="00D32B88" w:rsidRPr="00324C35">
        <w:rPr>
          <w:rFonts w:cs="Arial"/>
          <w:color w:val="000000" w:themeColor="text1"/>
          <w:szCs w:val="19"/>
        </w:rPr>
        <w:t>.</w:t>
      </w:r>
      <w:r w:rsidR="003D4C40" w:rsidRPr="00324C35">
        <w:rPr>
          <w:rFonts w:cs="Arial"/>
          <w:color w:val="000000" w:themeColor="text1"/>
          <w:szCs w:val="19"/>
        </w:rPr>
        <w:t xml:space="preserve"> </w:t>
      </w:r>
    </w:p>
    <w:p w14:paraId="4B1D53AC" w14:textId="77097BA0" w:rsidR="00997289" w:rsidRDefault="00997289" w:rsidP="00C551F7">
      <w:pPr>
        <w:pStyle w:val="Tekstpodstawowy"/>
        <w:spacing w:before="240"/>
        <w:rPr>
          <w:rFonts w:cs="Arial"/>
          <w:color w:val="000000" w:themeColor="text1"/>
          <w:szCs w:val="19"/>
        </w:rPr>
      </w:pPr>
    </w:p>
    <w:p w14:paraId="184BE1E9" w14:textId="77777777" w:rsidR="00C608B4" w:rsidRDefault="00C608B4" w:rsidP="00C551F7">
      <w:pPr>
        <w:pStyle w:val="Tekstpodstawowy"/>
        <w:spacing w:before="240"/>
        <w:rPr>
          <w:rFonts w:cs="Arial"/>
          <w:color w:val="000000" w:themeColor="text1"/>
          <w:szCs w:val="19"/>
        </w:rPr>
      </w:pPr>
    </w:p>
    <w:p w14:paraId="28031886" w14:textId="229E74FA" w:rsidR="001403AA" w:rsidRPr="00926F9B" w:rsidRDefault="00465086" w:rsidP="009E3265">
      <w:pPr>
        <w:pStyle w:val="Tekstpodstawowy"/>
        <w:tabs>
          <w:tab w:val="left" w:pos="426"/>
        </w:tabs>
        <w:spacing w:before="360" w:after="0"/>
        <w:rPr>
          <w:b/>
          <w:spacing w:val="-2"/>
        </w:rPr>
      </w:pPr>
      <w:r w:rsidRPr="00926F9B">
        <w:rPr>
          <w:b/>
          <w:spacing w:val="-2"/>
        </w:rPr>
        <w:lastRenderedPageBreak/>
        <w:t xml:space="preserve">Wykres </w:t>
      </w:r>
      <w:r w:rsidR="00965320" w:rsidRPr="00926F9B">
        <w:rPr>
          <w:b/>
          <w:spacing w:val="-2"/>
        </w:rPr>
        <w:t>4</w:t>
      </w:r>
      <w:r w:rsidR="000639B5" w:rsidRPr="00926F9B">
        <w:rPr>
          <w:b/>
          <w:spacing w:val="-2"/>
        </w:rPr>
        <w:t xml:space="preserve">. </w:t>
      </w:r>
      <w:r w:rsidR="001403AA" w:rsidRPr="00926F9B">
        <w:rPr>
          <w:b/>
          <w:spacing w:val="-2"/>
        </w:rPr>
        <w:t>P</w:t>
      </w:r>
      <w:r w:rsidR="000639B5" w:rsidRPr="00926F9B">
        <w:rPr>
          <w:b/>
          <w:spacing w:val="-2"/>
        </w:rPr>
        <w:t xml:space="preserve">rzeciętne miesięczne wynagrodzenie brutto w sektorze przedsiębiorstw </w:t>
      </w:r>
    </w:p>
    <w:p w14:paraId="19D09450" w14:textId="229B869B" w:rsidR="009F73FE" w:rsidRDefault="00425127" w:rsidP="00425127">
      <w:pPr>
        <w:pStyle w:val="Tekstpodstawowy"/>
        <w:spacing w:before="0" w:after="0"/>
        <w:rPr>
          <w:color w:val="000000" w:themeColor="text1"/>
          <w:sz w:val="18"/>
        </w:rPr>
      </w:pPr>
      <w:r>
        <w:rPr>
          <w:color w:val="000000" w:themeColor="text1"/>
          <w:sz w:val="18"/>
        </w:rPr>
        <w:t xml:space="preserve">   </w:t>
      </w:r>
      <w:r w:rsidR="00465086">
        <w:rPr>
          <w:color w:val="000000" w:themeColor="text1"/>
          <w:sz w:val="18"/>
        </w:rPr>
        <w:tab/>
        <w:t xml:space="preserve">  </w:t>
      </w:r>
      <w:r>
        <w:rPr>
          <w:color w:val="000000" w:themeColor="text1"/>
          <w:sz w:val="18"/>
        </w:rPr>
        <w:t xml:space="preserve"> </w:t>
      </w:r>
      <w:r w:rsidR="001403AA" w:rsidRPr="000E2315">
        <w:rPr>
          <w:color w:val="000000" w:themeColor="text1"/>
          <w:sz w:val="18"/>
        </w:rPr>
        <w:t>(przeciętna miesięczna 201</w:t>
      </w:r>
      <w:r w:rsidR="00146388">
        <w:rPr>
          <w:color w:val="000000" w:themeColor="text1"/>
          <w:sz w:val="18"/>
        </w:rPr>
        <w:t>5</w:t>
      </w:r>
      <w:r w:rsidR="001403AA" w:rsidRPr="000E2315">
        <w:rPr>
          <w:color w:val="000000" w:themeColor="text1"/>
          <w:sz w:val="18"/>
        </w:rPr>
        <w:t>=100)</w:t>
      </w:r>
      <w:r w:rsidR="00AC6F3D">
        <w:rPr>
          <w:color w:val="000000" w:themeColor="text1"/>
          <w:sz w:val="18"/>
        </w:rPr>
        <w:t xml:space="preserve"> </w:t>
      </w:r>
    </w:p>
    <w:p w14:paraId="4862E4E6" w14:textId="1C406EBA" w:rsidR="006231B0" w:rsidRDefault="006231B0" w:rsidP="006231B0">
      <w:pPr>
        <w:pStyle w:val="Tekstpodstawowy"/>
        <w:spacing w:before="0" w:after="0" w:line="240" w:lineRule="auto"/>
        <w:rPr>
          <w:color w:val="000000" w:themeColor="text1"/>
          <w:sz w:val="18"/>
        </w:rPr>
      </w:pPr>
      <w:r>
        <w:rPr>
          <w:noProof/>
        </w:rPr>
        <w:drawing>
          <wp:inline distT="0" distB="0" distL="0" distR="0" wp14:anchorId="12C21C9A" wp14:editId="2C3C0E4F">
            <wp:extent cx="6645910" cy="2849880"/>
            <wp:effectExtent l="0" t="0" r="2540" b="7620"/>
            <wp:docPr id="71" name="Wykres 71" descr="Wykres 4. Przeciętne miesięczne wynagrodzenie brutto w sektorze przedsiębiorstw (przeciętna miesięczna 2015=100)&#10;&#10;Na wykresie liniowym przedstawiono przeciętne miesięczne wynagrodzenie brutto w sektorze przedsiębiorstw przy podstawie przeciętna miesięczna 2015=100 dla poszczególnych miesięcy w latach 2018–2022 dla Polski i województwa podlaskiego. Ostatni zaprezentowany okres to listopad 2022 r. Dane do wykresu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1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9"/>
              </a:graphicData>
            </a:graphic>
          </wp:inline>
        </w:drawing>
      </w:r>
    </w:p>
    <w:p w14:paraId="1C9E2694" w14:textId="3C6333C0" w:rsidR="00536F52" w:rsidRPr="004562C6" w:rsidRDefault="00536F52" w:rsidP="0039620E">
      <w:pPr>
        <w:pStyle w:val="Tekstpodstawowy"/>
        <w:spacing w:before="0" w:after="0" w:line="240" w:lineRule="auto"/>
        <w:rPr>
          <w:color w:val="000000" w:themeColor="text1"/>
          <w:sz w:val="2"/>
          <w:szCs w:val="6"/>
        </w:rPr>
      </w:pPr>
    </w:p>
    <w:p w14:paraId="4EFBF8DE" w14:textId="7AFDFBAC" w:rsidR="001403AA" w:rsidRDefault="004A29D0" w:rsidP="009A34A9">
      <w:pPr>
        <w:pStyle w:val="Tekstpodstawowy"/>
        <w:spacing w:before="200" w:line="240" w:lineRule="auto"/>
        <w:rPr>
          <w:rFonts w:cs="Arial"/>
          <w:b/>
        </w:rPr>
      </w:pPr>
      <w:r w:rsidRPr="004A29D0">
        <w:rPr>
          <w:rFonts w:cs="Arial"/>
          <w:b/>
        </w:rPr>
        <w:t xml:space="preserve">Tablica 4. </w:t>
      </w:r>
      <w:r w:rsidR="001403AA" w:rsidRPr="004A29D0">
        <w:rPr>
          <w:rFonts w:cs="Arial"/>
          <w:b/>
        </w:rPr>
        <w:t>Przeciętne miesięczne wynagrodzenia br</w:t>
      </w:r>
      <w:r w:rsidR="006804B8">
        <w:rPr>
          <w:rFonts w:cs="Arial"/>
          <w:b/>
        </w:rPr>
        <w:t>utto w sektorze przedsiębiorstw</w:t>
      </w:r>
      <w:r w:rsidR="00ED1323">
        <w:rPr>
          <w:rFonts w:cs="Arial"/>
          <w:b/>
        </w:rPr>
        <w:t xml:space="preserve"> 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4. Przeciętne miesięczne wynagrodzenia brutto w sektorze przedsiębiorstw "/>
        <w:tblDescription w:val="Dane do tablicy dostępne w załączonym pliku excel."/>
      </w:tblPr>
      <w:tblGrid>
        <w:gridCol w:w="5528"/>
        <w:gridCol w:w="1230"/>
        <w:gridCol w:w="1230"/>
        <w:gridCol w:w="1230"/>
        <w:gridCol w:w="1230"/>
      </w:tblGrid>
      <w:tr w:rsidR="009536FC" w14:paraId="697E961B" w14:textId="77777777" w:rsidTr="00667C42">
        <w:tc>
          <w:tcPr>
            <w:tcW w:w="5528" w:type="dxa"/>
            <w:vMerge w:val="restart"/>
            <w:tcBorders>
              <w:left w:val="nil"/>
            </w:tcBorders>
            <w:vAlign w:val="center"/>
          </w:tcPr>
          <w:p w14:paraId="33874314" w14:textId="775B7E3C" w:rsidR="009536FC" w:rsidRPr="00F67EC6" w:rsidRDefault="009536FC" w:rsidP="009536FC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2460" w:type="dxa"/>
            <w:gridSpan w:val="2"/>
            <w:tcBorders>
              <w:bottom w:val="single" w:sz="4" w:space="0" w:color="522398"/>
              <w:right w:val="nil"/>
            </w:tcBorders>
            <w:vAlign w:val="center"/>
          </w:tcPr>
          <w:p w14:paraId="54467B72" w14:textId="7FBF172C" w:rsidR="009536FC" w:rsidRPr="00FA5128" w:rsidRDefault="000061CC" w:rsidP="009536FC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1</w:t>
            </w:r>
            <w:r w:rsidR="00607B6E">
              <w:rPr>
                <w:color w:val="000000" w:themeColor="text1"/>
                <w:sz w:val="16"/>
                <w:szCs w:val="16"/>
              </w:rPr>
              <w:t>1</w:t>
            </w:r>
            <w:r w:rsidR="009536FC">
              <w:rPr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2460" w:type="dxa"/>
            <w:gridSpan w:val="2"/>
            <w:tcBorders>
              <w:bottom w:val="single" w:sz="4" w:space="0" w:color="522398"/>
              <w:right w:val="nil"/>
            </w:tcBorders>
            <w:vAlign w:val="center"/>
          </w:tcPr>
          <w:p w14:paraId="14B11BA7" w14:textId="550D05CC" w:rsidR="009536FC" w:rsidRPr="00FA5128" w:rsidRDefault="009536FC" w:rsidP="009536FC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01</w:t>
            </w:r>
            <w:r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0061CC">
              <w:rPr>
                <w:rFonts w:cs="Arial"/>
                <w:color w:val="000000" w:themeColor="text1"/>
                <w:sz w:val="16"/>
                <w:szCs w:val="16"/>
              </w:rPr>
              <w:t>1</w:t>
            </w:r>
            <w:r w:rsidR="00607B6E">
              <w:rPr>
                <w:rFonts w:cs="Arial"/>
                <w:color w:val="000000" w:themeColor="text1"/>
                <w:sz w:val="16"/>
                <w:szCs w:val="16"/>
              </w:rPr>
              <w:t>1</w:t>
            </w:r>
            <w:r>
              <w:rPr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D94A9E" w14:paraId="25752A0D" w14:textId="77777777" w:rsidTr="008F17E9">
        <w:tc>
          <w:tcPr>
            <w:tcW w:w="5528" w:type="dxa"/>
            <w:vMerge/>
            <w:tcBorders>
              <w:left w:val="nil"/>
            </w:tcBorders>
            <w:vAlign w:val="center"/>
          </w:tcPr>
          <w:p w14:paraId="33A60B09" w14:textId="77777777" w:rsidR="00D94A9E" w:rsidRPr="00F67EC6" w:rsidRDefault="00D94A9E" w:rsidP="00D94A9E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04022D8B" w14:textId="5141394C" w:rsidR="00D94A9E" w:rsidRPr="00FA5128" w:rsidRDefault="00D94A9E" w:rsidP="00D94A9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w złotych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6299D5BB" w14:textId="6205DE5B" w:rsidR="00D94A9E" w:rsidRPr="00FA5128" w:rsidRDefault="000061CC" w:rsidP="00D94A9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1</w:t>
            </w:r>
            <w:r w:rsidR="00607B6E">
              <w:rPr>
                <w:color w:val="000000" w:themeColor="text1"/>
                <w:sz w:val="16"/>
                <w:szCs w:val="16"/>
              </w:rPr>
              <w:t>1</w:t>
            </w:r>
            <w:r w:rsidR="00D94A9E">
              <w:rPr>
                <w:color w:val="000000" w:themeColor="text1"/>
                <w:sz w:val="16"/>
                <w:szCs w:val="16"/>
              </w:rPr>
              <w:t xml:space="preserve"> 2021=100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42A95587" w14:textId="24BCBDC6" w:rsidR="00D94A9E" w:rsidRPr="00FA5128" w:rsidRDefault="00D94A9E" w:rsidP="00D94A9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w złotych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7542F9C6" w14:textId="0A8C6A69" w:rsidR="00D94A9E" w:rsidRPr="00FA5128" w:rsidRDefault="00D94A9E" w:rsidP="00D94A9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01</w:t>
            </w:r>
            <w:r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0061CC">
              <w:rPr>
                <w:rFonts w:cs="Arial"/>
                <w:color w:val="000000" w:themeColor="text1"/>
                <w:sz w:val="16"/>
                <w:szCs w:val="16"/>
              </w:rPr>
              <w:t>1</w:t>
            </w:r>
            <w:r w:rsidR="00607B6E">
              <w:rPr>
                <w:rFonts w:cs="Arial"/>
                <w:color w:val="000000" w:themeColor="text1"/>
                <w:sz w:val="16"/>
                <w:szCs w:val="16"/>
              </w:rPr>
              <w:t>1</w:t>
            </w:r>
            <w:r>
              <w:rPr>
                <w:color w:val="000000" w:themeColor="text1"/>
                <w:sz w:val="16"/>
                <w:szCs w:val="16"/>
              </w:rPr>
              <w:t xml:space="preserve"> 2021=100</w:t>
            </w:r>
          </w:p>
        </w:tc>
      </w:tr>
      <w:tr w:rsidR="008C7895" w14:paraId="53A1B3BD" w14:textId="77777777" w:rsidTr="0000202A">
        <w:trPr>
          <w:trHeight w:val="340"/>
        </w:trPr>
        <w:tc>
          <w:tcPr>
            <w:tcW w:w="5528" w:type="dxa"/>
            <w:tcBorders>
              <w:top w:val="single" w:sz="8" w:space="0" w:color="522398"/>
              <w:left w:val="nil"/>
            </w:tcBorders>
            <w:vAlign w:val="center"/>
          </w:tcPr>
          <w:p w14:paraId="38516BBE" w14:textId="77777777" w:rsidR="008C7895" w:rsidRPr="00FA5128" w:rsidRDefault="008C7895" w:rsidP="008C7895">
            <w:pPr>
              <w:pStyle w:val="Nagwek5"/>
              <w:tabs>
                <w:tab w:val="right" w:leader="dot" w:pos="4156"/>
              </w:tabs>
              <w:spacing w:before="120" w:after="120"/>
              <w:contextualSpacing/>
              <w:outlineLvl w:val="4"/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</w:pPr>
            <w:r w:rsidRPr="00FA5128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230" w:type="dxa"/>
            <w:tcBorders>
              <w:top w:val="single" w:sz="8" w:space="0" w:color="522398"/>
              <w:right w:val="nil"/>
            </w:tcBorders>
            <w:vAlign w:val="center"/>
          </w:tcPr>
          <w:p w14:paraId="4D6E500D" w14:textId="7F03561B" w:rsidR="008C7895" w:rsidRPr="0086468B" w:rsidRDefault="008C7895" w:rsidP="008C7895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675650">
              <w:rPr>
                <w:rFonts w:cs="Arial"/>
                <w:b/>
                <w:sz w:val="16"/>
                <w:szCs w:val="16"/>
              </w:rPr>
              <w:t>5925,06</w:t>
            </w:r>
          </w:p>
        </w:tc>
        <w:tc>
          <w:tcPr>
            <w:tcW w:w="1230" w:type="dxa"/>
            <w:tcBorders>
              <w:top w:val="single" w:sz="8" w:space="0" w:color="522398"/>
              <w:right w:val="nil"/>
            </w:tcBorders>
            <w:shd w:val="clear" w:color="auto" w:fill="auto"/>
            <w:vAlign w:val="center"/>
          </w:tcPr>
          <w:p w14:paraId="1C01F12C" w14:textId="3E0B4DC2" w:rsidR="008C7895" w:rsidRPr="0086468B" w:rsidRDefault="008C7895" w:rsidP="008C7895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675650">
              <w:rPr>
                <w:rFonts w:cs="Arial"/>
                <w:b/>
                <w:sz w:val="16"/>
                <w:szCs w:val="16"/>
              </w:rPr>
              <w:t>111,6</w:t>
            </w:r>
          </w:p>
        </w:tc>
        <w:tc>
          <w:tcPr>
            <w:tcW w:w="1230" w:type="dxa"/>
            <w:tcBorders>
              <w:top w:val="single" w:sz="8" w:space="0" w:color="522398"/>
              <w:right w:val="nil"/>
            </w:tcBorders>
            <w:vAlign w:val="bottom"/>
          </w:tcPr>
          <w:p w14:paraId="269F1B03" w14:textId="52B2E05F" w:rsidR="008C7895" w:rsidRPr="0086468B" w:rsidRDefault="008C7895" w:rsidP="008C7895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b/>
                <w:sz w:val="16"/>
                <w:szCs w:val="16"/>
              </w:rPr>
              <w:t>5693,40</w:t>
            </w:r>
          </w:p>
        </w:tc>
        <w:tc>
          <w:tcPr>
            <w:tcW w:w="1230" w:type="dxa"/>
            <w:tcBorders>
              <w:top w:val="single" w:sz="8" w:space="0" w:color="522398"/>
              <w:right w:val="nil"/>
            </w:tcBorders>
            <w:vAlign w:val="center"/>
          </w:tcPr>
          <w:p w14:paraId="40DC0467" w14:textId="33566EA2" w:rsidR="008C7895" w:rsidRPr="0086468B" w:rsidRDefault="008C7895" w:rsidP="008C7895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b/>
                <w:sz w:val="16"/>
                <w:szCs w:val="16"/>
              </w:rPr>
              <w:t>112,8</w:t>
            </w:r>
          </w:p>
        </w:tc>
      </w:tr>
      <w:tr w:rsidR="008C7895" w14:paraId="2A004776" w14:textId="77777777" w:rsidTr="001E62FC">
        <w:trPr>
          <w:trHeight w:val="340"/>
        </w:trPr>
        <w:tc>
          <w:tcPr>
            <w:tcW w:w="5528" w:type="dxa"/>
            <w:tcBorders>
              <w:left w:val="nil"/>
            </w:tcBorders>
            <w:vAlign w:val="center"/>
          </w:tcPr>
          <w:p w14:paraId="7D794F12" w14:textId="77777777" w:rsidR="008C7895" w:rsidRPr="003439F1" w:rsidRDefault="008C7895" w:rsidP="008C7895">
            <w:pPr>
              <w:pStyle w:val="Nagwek2"/>
              <w:tabs>
                <w:tab w:val="right" w:leader="dot" w:pos="4156"/>
              </w:tabs>
              <w:spacing w:before="60" w:after="60"/>
              <w:ind w:left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</w:pPr>
            <w:r w:rsidRPr="003439F1"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 xml:space="preserve">w </w:t>
            </w:r>
            <w:proofErr w:type="spellStart"/>
            <w:r w:rsidRPr="003439F1"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>tym</w:t>
            </w:r>
            <w:proofErr w:type="spellEnd"/>
            <w:r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>: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19A5E58F" w14:textId="6B64C521" w:rsidR="008C7895" w:rsidRPr="0086468B" w:rsidRDefault="008C7895" w:rsidP="008C7895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0C6458DF" w14:textId="77777777" w:rsidR="008C7895" w:rsidRPr="0086468B" w:rsidRDefault="008C7895" w:rsidP="008C7895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31DB5795" w14:textId="315EB72C" w:rsidR="008C7895" w:rsidRPr="0086468B" w:rsidRDefault="008C7895" w:rsidP="008C7895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46BBB44A" w14:textId="77777777" w:rsidR="008C7895" w:rsidRPr="0086468B" w:rsidRDefault="008C7895" w:rsidP="008C7895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</w:p>
        </w:tc>
      </w:tr>
      <w:tr w:rsidR="008C7895" w14:paraId="431B006C" w14:textId="77777777" w:rsidTr="0000202A">
        <w:trPr>
          <w:trHeight w:val="283"/>
        </w:trPr>
        <w:tc>
          <w:tcPr>
            <w:tcW w:w="5528" w:type="dxa"/>
            <w:tcBorders>
              <w:left w:val="nil"/>
            </w:tcBorders>
            <w:vAlign w:val="center"/>
          </w:tcPr>
          <w:p w14:paraId="67C245C4" w14:textId="77777777" w:rsidR="008C7895" w:rsidRPr="003439F1" w:rsidRDefault="008C7895" w:rsidP="008C7895">
            <w:pPr>
              <w:pStyle w:val="Nagwek8"/>
              <w:tabs>
                <w:tab w:val="right" w:leader="dot" w:pos="4156"/>
              </w:tabs>
              <w:spacing w:before="100" w:after="10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</w:pPr>
            <w:proofErr w:type="spellStart"/>
            <w:r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>Przemysł</w:t>
            </w:r>
            <w:proofErr w:type="spellEnd"/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09921AB6" w14:textId="15DF19B1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6127,48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45177E8D" w14:textId="2AE950CD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111,2</w:t>
            </w:r>
          </w:p>
        </w:tc>
        <w:tc>
          <w:tcPr>
            <w:tcW w:w="1230" w:type="dxa"/>
            <w:tcBorders>
              <w:right w:val="nil"/>
            </w:tcBorders>
            <w:vAlign w:val="bottom"/>
          </w:tcPr>
          <w:p w14:paraId="22FB707C" w14:textId="53CD9679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5786,85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2316F753" w14:textId="11127D2C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112,5</w:t>
            </w:r>
          </w:p>
        </w:tc>
      </w:tr>
      <w:tr w:rsidR="008C7895" w14:paraId="22D2428F" w14:textId="77777777" w:rsidTr="0000202A">
        <w:trPr>
          <w:trHeight w:val="340"/>
        </w:trPr>
        <w:tc>
          <w:tcPr>
            <w:tcW w:w="5528" w:type="dxa"/>
            <w:tcBorders>
              <w:left w:val="nil"/>
            </w:tcBorders>
            <w:vAlign w:val="center"/>
          </w:tcPr>
          <w:p w14:paraId="7DEBFDD5" w14:textId="77777777" w:rsidR="008C7895" w:rsidRPr="00EA72A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>
              <w:rPr>
                <w:rFonts w:ascii="Fira Sans" w:hAnsi="Fira Sans" w:cs="Arial"/>
                <w:color w:val="000000"/>
                <w:sz w:val="16"/>
                <w:szCs w:val="16"/>
              </w:rPr>
              <w:t>górnictwo i wydobywanie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2BA8FAA2" w14:textId="0D58B2F7" w:rsidR="008C7895" w:rsidRPr="0086468B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6457,38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0CA3DA1E" w14:textId="1ED66721" w:rsidR="008C7895" w:rsidRPr="0086468B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97,2</w:t>
            </w:r>
          </w:p>
        </w:tc>
        <w:tc>
          <w:tcPr>
            <w:tcW w:w="1230" w:type="dxa"/>
            <w:tcBorders>
              <w:right w:val="nil"/>
            </w:tcBorders>
            <w:vAlign w:val="bottom"/>
          </w:tcPr>
          <w:p w14:paraId="6175C2F9" w14:textId="223F15B6" w:rsidR="008C7895" w:rsidRPr="0086468B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</w:t>
            </w: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112,24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7DC5A830" w14:textId="6930ADD9" w:rsidR="008C7895" w:rsidRPr="0086468B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103,6</w:t>
            </w:r>
          </w:p>
        </w:tc>
      </w:tr>
      <w:tr w:rsidR="008C7895" w14:paraId="2508D6A6" w14:textId="77777777" w:rsidTr="0000202A">
        <w:trPr>
          <w:trHeight w:val="340"/>
        </w:trPr>
        <w:tc>
          <w:tcPr>
            <w:tcW w:w="5528" w:type="dxa"/>
            <w:tcBorders>
              <w:left w:val="nil"/>
            </w:tcBorders>
            <w:vAlign w:val="center"/>
          </w:tcPr>
          <w:p w14:paraId="77502B02" w14:textId="77777777" w:rsidR="008C789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CB5A5F">
              <w:rPr>
                <w:rFonts w:ascii="Fira Sans" w:hAnsi="Fira Sans" w:cs="Arial"/>
                <w:color w:val="000000"/>
                <w:sz w:val="16"/>
                <w:szCs w:val="16"/>
              </w:rPr>
              <w:t>przetwórstwo przemysłowe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35281D98" w14:textId="0B8A49A8" w:rsidR="008C7895" w:rsidRPr="0086468B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6122,34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5F041FCB" w14:textId="5338741E" w:rsidR="008C7895" w:rsidRPr="0086468B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111,2</w:t>
            </w:r>
          </w:p>
        </w:tc>
        <w:tc>
          <w:tcPr>
            <w:tcW w:w="1230" w:type="dxa"/>
            <w:tcBorders>
              <w:right w:val="nil"/>
            </w:tcBorders>
            <w:vAlign w:val="bottom"/>
          </w:tcPr>
          <w:p w14:paraId="598EDB5E" w14:textId="37CB84AE" w:rsidR="008C7895" w:rsidRPr="0086468B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</w:t>
            </w: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777,36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588297DD" w14:textId="15ADE2A0" w:rsidR="008C7895" w:rsidRPr="0086468B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112,7</w:t>
            </w:r>
          </w:p>
        </w:tc>
      </w:tr>
      <w:tr w:rsidR="008C7895" w14:paraId="1502162B" w14:textId="77777777" w:rsidTr="007062DD">
        <w:trPr>
          <w:trHeight w:val="340"/>
        </w:trPr>
        <w:tc>
          <w:tcPr>
            <w:tcW w:w="5528" w:type="dxa"/>
            <w:tcBorders>
              <w:left w:val="nil"/>
            </w:tcBorders>
            <w:vAlign w:val="center"/>
          </w:tcPr>
          <w:p w14:paraId="5F1F5E38" w14:textId="77777777" w:rsidR="008C7895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CB5A5F"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wytwarzanie i zaopatrywanie w energię elektryczną, gaz, parę wodną </w:t>
            </w:r>
            <w:r>
              <w:rPr>
                <w:rFonts w:ascii="Fira Sans" w:hAnsi="Fira Sans" w:cs="Arial"/>
                <w:color w:val="000000"/>
                <w:sz w:val="16"/>
                <w:szCs w:val="16"/>
              </w:rPr>
              <w:br/>
            </w:r>
            <w:r w:rsidRPr="00CB5A5F"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i gorącą wodę </w:t>
            </w:r>
            <w:r w:rsidRPr="003E08AD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63DBFD80" w14:textId="4ADBDEAE" w:rsidR="008C7895" w:rsidRPr="0086468B" w:rsidRDefault="008C7895" w:rsidP="008C7895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7865,30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0998F949" w14:textId="6FFA88C8" w:rsidR="008C7895" w:rsidRPr="0086468B" w:rsidRDefault="008C7895" w:rsidP="008C7895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116,3</w:t>
            </w:r>
          </w:p>
        </w:tc>
        <w:tc>
          <w:tcPr>
            <w:tcW w:w="1230" w:type="dxa"/>
            <w:tcBorders>
              <w:right w:val="nil"/>
            </w:tcBorders>
            <w:vAlign w:val="bottom"/>
          </w:tcPr>
          <w:p w14:paraId="516E61DC" w14:textId="795E5D1C" w:rsidR="008C7895" w:rsidRPr="0086468B" w:rsidRDefault="008C7895" w:rsidP="008C7895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7</w:t>
            </w: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334,31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12AD14C2" w14:textId="3426F023" w:rsidR="008C7895" w:rsidRPr="0086468B" w:rsidRDefault="008C7895" w:rsidP="008C7895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115,2</w:t>
            </w:r>
          </w:p>
        </w:tc>
      </w:tr>
      <w:tr w:rsidR="008C7895" w14:paraId="69E8BC0C" w14:textId="77777777" w:rsidTr="0000202A">
        <w:trPr>
          <w:trHeight w:val="340"/>
        </w:trPr>
        <w:tc>
          <w:tcPr>
            <w:tcW w:w="5528" w:type="dxa"/>
            <w:tcBorders>
              <w:left w:val="nil"/>
            </w:tcBorders>
            <w:vAlign w:val="center"/>
          </w:tcPr>
          <w:p w14:paraId="0C19323C" w14:textId="77777777" w:rsidR="008C7895" w:rsidRPr="00CB5A5F" w:rsidRDefault="008C7895" w:rsidP="008C7895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CB5A5F"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dostawa wody; gospodarowanie ściekami i odpadami; rekultywacja </w:t>
            </w:r>
            <w:r w:rsidRPr="003E08AD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7DF13F51" w14:textId="54D73705" w:rsidR="008C7895" w:rsidRPr="0086468B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5432,80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2B16F52C" w14:textId="5F669F85" w:rsidR="008C7895" w:rsidRPr="0086468B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112,1</w:t>
            </w:r>
          </w:p>
        </w:tc>
        <w:tc>
          <w:tcPr>
            <w:tcW w:w="1230" w:type="dxa"/>
            <w:tcBorders>
              <w:right w:val="nil"/>
            </w:tcBorders>
            <w:vAlign w:val="bottom"/>
          </w:tcPr>
          <w:p w14:paraId="3DA8EDA1" w14:textId="7F028FF3" w:rsidR="008C7895" w:rsidRPr="0086468B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</w:t>
            </w: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237,65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14B11E6B" w14:textId="205946EE" w:rsidR="008C7895" w:rsidRPr="0086468B" w:rsidRDefault="008C7895" w:rsidP="008C7895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109,6</w:t>
            </w:r>
          </w:p>
        </w:tc>
      </w:tr>
      <w:tr w:rsidR="008C7895" w14:paraId="61B337EC" w14:textId="77777777" w:rsidTr="0000202A">
        <w:trPr>
          <w:trHeight w:val="283"/>
        </w:trPr>
        <w:tc>
          <w:tcPr>
            <w:tcW w:w="5528" w:type="dxa"/>
            <w:tcBorders>
              <w:left w:val="nil"/>
            </w:tcBorders>
            <w:vAlign w:val="bottom"/>
          </w:tcPr>
          <w:p w14:paraId="2082F5A6" w14:textId="77777777" w:rsidR="008C7895" w:rsidRPr="00CB5A5F" w:rsidRDefault="008C7895" w:rsidP="008C7895">
            <w:pPr>
              <w:tabs>
                <w:tab w:val="right" w:leader="dot" w:pos="4693"/>
              </w:tabs>
              <w:spacing w:before="100" w:after="100"/>
              <w:rPr>
                <w:rFonts w:eastAsiaTheme="majorEastAsia" w:cs="Arial"/>
                <w:color w:val="000000"/>
                <w:sz w:val="16"/>
                <w:szCs w:val="16"/>
              </w:rPr>
            </w:pPr>
            <w:r>
              <w:rPr>
                <w:rFonts w:eastAsiaTheme="majorEastAsia" w:cs="Arial"/>
                <w:color w:val="000000"/>
                <w:sz w:val="16"/>
                <w:szCs w:val="16"/>
              </w:rPr>
              <w:t xml:space="preserve">Budownictwo 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59AC128B" w14:textId="1C02D06F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6917,04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395055DC" w14:textId="3303001A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110,3</w:t>
            </w:r>
          </w:p>
        </w:tc>
        <w:tc>
          <w:tcPr>
            <w:tcW w:w="1230" w:type="dxa"/>
            <w:tcBorders>
              <w:right w:val="nil"/>
            </w:tcBorders>
            <w:vAlign w:val="bottom"/>
          </w:tcPr>
          <w:p w14:paraId="5B169A40" w14:textId="1527ADC1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</w:t>
            </w: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946,34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0D2864E4" w14:textId="2E418374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114,5</w:t>
            </w:r>
          </w:p>
        </w:tc>
      </w:tr>
      <w:tr w:rsidR="008C7895" w14:paraId="2EBCDB0E" w14:textId="77777777" w:rsidTr="0000202A">
        <w:trPr>
          <w:trHeight w:val="283"/>
        </w:trPr>
        <w:tc>
          <w:tcPr>
            <w:tcW w:w="5528" w:type="dxa"/>
            <w:tcBorders>
              <w:left w:val="nil"/>
            </w:tcBorders>
            <w:vAlign w:val="bottom"/>
          </w:tcPr>
          <w:p w14:paraId="3375424F" w14:textId="77777777" w:rsidR="008C7895" w:rsidRPr="00CB5A5F" w:rsidRDefault="008C7895" w:rsidP="008C7895">
            <w:pPr>
              <w:tabs>
                <w:tab w:val="right" w:leader="dot" w:pos="4693"/>
              </w:tabs>
              <w:spacing w:before="100" w:after="100"/>
              <w:rPr>
                <w:rFonts w:eastAsiaTheme="majorEastAsia" w:cs="Arial"/>
                <w:color w:val="000000"/>
                <w:sz w:val="16"/>
                <w:szCs w:val="16"/>
              </w:rPr>
            </w:pPr>
            <w:r w:rsidRPr="00CB5A5F">
              <w:rPr>
                <w:rFonts w:eastAsiaTheme="majorEastAsia" w:cs="Arial"/>
                <w:color w:val="000000"/>
                <w:sz w:val="16"/>
                <w:szCs w:val="16"/>
              </w:rPr>
              <w:t xml:space="preserve">Handel; naprawa pojazdów samochodowych </w:t>
            </w:r>
            <w:r w:rsidRPr="003E08AD">
              <w:rPr>
                <w:rFonts w:eastAsiaTheme="majorEastAsia" w:cs="Arial"/>
                <w:color w:val="000000"/>
                <w:position w:val="5"/>
                <w:sz w:val="10"/>
                <w:szCs w:val="10"/>
              </w:rPr>
              <w:t xml:space="preserve">∆ 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63B265B1" w14:textId="225CD7C7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5450,77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4DF43062" w14:textId="5ECEB094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112,8</w:t>
            </w:r>
          </w:p>
        </w:tc>
        <w:tc>
          <w:tcPr>
            <w:tcW w:w="1230" w:type="dxa"/>
            <w:tcBorders>
              <w:right w:val="nil"/>
            </w:tcBorders>
            <w:vAlign w:val="bottom"/>
          </w:tcPr>
          <w:p w14:paraId="347DA7EB" w14:textId="3A58FBF3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</w:t>
            </w: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234,47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539FA655" w14:textId="02C67F7C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112,5</w:t>
            </w:r>
          </w:p>
        </w:tc>
      </w:tr>
      <w:tr w:rsidR="008C7895" w14:paraId="24848A51" w14:textId="77777777" w:rsidTr="0000202A">
        <w:trPr>
          <w:trHeight w:val="283"/>
        </w:trPr>
        <w:tc>
          <w:tcPr>
            <w:tcW w:w="5528" w:type="dxa"/>
            <w:tcBorders>
              <w:left w:val="nil"/>
              <w:bottom w:val="single" w:sz="4" w:space="0" w:color="522398"/>
            </w:tcBorders>
            <w:vAlign w:val="bottom"/>
          </w:tcPr>
          <w:p w14:paraId="1E2C6933" w14:textId="77777777" w:rsidR="008C7895" w:rsidRPr="00CB5A5F" w:rsidRDefault="008C7895" w:rsidP="008C7895">
            <w:pPr>
              <w:tabs>
                <w:tab w:val="right" w:leader="dot" w:pos="4693"/>
              </w:tabs>
              <w:spacing w:before="100" w:after="100"/>
              <w:rPr>
                <w:rFonts w:eastAsiaTheme="majorEastAsia" w:cs="Arial"/>
                <w:color w:val="000000"/>
                <w:sz w:val="16"/>
                <w:szCs w:val="16"/>
              </w:rPr>
            </w:pPr>
            <w:r w:rsidRPr="00CB5A5F">
              <w:rPr>
                <w:rFonts w:eastAsiaTheme="majorEastAsia" w:cs="Arial"/>
                <w:color w:val="000000"/>
                <w:sz w:val="16"/>
                <w:szCs w:val="16"/>
              </w:rPr>
              <w:t>Tra</w:t>
            </w:r>
            <w:r>
              <w:rPr>
                <w:rFonts w:eastAsiaTheme="majorEastAsia" w:cs="Arial"/>
                <w:color w:val="000000"/>
                <w:sz w:val="16"/>
                <w:szCs w:val="16"/>
              </w:rPr>
              <w:t xml:space="preserve">nsport i gospodarka magazynowa 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57770777" w14:textId="1415623C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5132,57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shd w:val="clear" w:color="auto" w:fill="auto"/>
            <w:vAlign w:val="center"/>
          </w:tcPr>
          <w:p w14:paraId="0C663AF9" w14:textId="13665565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114,3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bottom"/>
          </w:tcPr>
          <w:p w14:paraId="28CC9D73" w14:textId="57E6B3A5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4</w:t>
            </w: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983,85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4CC10909" w14:textId="4886A45F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113,6</w:t>
            </w:r>
          </w:p>
        </w:tc>
      </w:tr>
      <w:tr w:rsidR="008C7895" w14:paraId="38FA1039" w14:textId="77777777" w:rsidTr="0000202A">
        <w:trPr>
          <w:trHeight w:val="283"/>
        </w:trPr>
        <w:tc>
          <w:tcPr>
            <w:tcW w:w="5528" w:type="dxa"/>
            <w:tcBorders>
              <w:left w:val="nil"/>
              <w:bottom w:val="single" w:sz="4" w:space="0" w:color="522398"/>
            </w:tcBorders>
            <w:vAlign w:val="bottom"/>
          </w:tcPr>
          <w:p w14:paraId="0BBB1C6C" w14:textId="77777777" w:rsidR="008C7895" w:rsidRPr="00CB5A5F" w:rsidRDefault="008C7895" w:rsidP="008C7895">
            <w:pPr>
              <w:tabs>
                <w:tab w:val="right" w:leader="dot" w:pos="4693"/>
              </w:tabs>
              <w:spacing w:before="100" w:after="100"/>
              <w:rPr>
                <w:rFonts w:eastAsiaTheme="majorEastAsia" w:cs="Arial"/>
                <w:color w:val="000000"/>
                <w:sz w:val="16"/>
                <w:szCs w:val="16"/>
              </w:rPr>
            </w:pPr>
            <w:r w:rsidRPr="00CB5A5F">
              <w:rPr>
                <w:rFonts w:eastAsiaTheme="majorEastAsia" w:cs="Arial"/>
                <w:color w:val="000000"/>
                <w:sz w:val="16"/>
                <w:szCs w:val="16"/>
              </w:rPr>
              <w:t xml:space="preserve">Zakwaterowanie i gastronomia </w:t>
            </w:r>
            <w:r w:rsidRPr="003E08AD">
              <w:rPr>
                <w:rFonts w:eastAsiaTheme="majorEastAsia" w:cs="Arial"/>
                <w:color w:val="000000"/>
                <w:position w:val="5"/>
                <w:sz w:val="10"/>
                <w:szCs w:val="10"/>
              </w:rPr>
              <w:t xml:space="preserve">∆ 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6A9EE909" w14:textId="705CABC6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4096,66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shd w:val="clear" w:color="auto" w:fill="auto"/>
            <w:vAlign w:val="center"/>
          </w:tcPr>
          <w:p w14:paraId="6D5EFE2B" w14:textId="2E36ADE9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114,4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bottom"/>
          </w:tcPr>
          <w:p w14:paraId="243E0A4B" w14:textId="02BA9B8A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4</w:t>
            </w: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014,86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7B1D956A" w14:textId="4BEDB315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119,9</w:t>
            </w:r>
          </w:p>
        </w:tc>
      </w:tr>
      <w:tr w:rsidR="008C7895" w14:paraId="773A6F0D" w14:textId="77777777" w:rsidTr="0000202A">
        <w:trPr>
          <w:trHeight w:val="283"/>
        </w:trPr>
        <w:tc>
          <w:tcPr>
            <w:tcW w:w="5528" w:type="dxa"/>
            <w:tcBorders>
              <w:top w:val="single" w:sz="4" w:space="0" w:color="522398"/>
              <w:left w:val="nil"/>
            </w:tcBorders>
            <w:vAlign w:val="bottom"/>
          </w:tcPr>
          <w:p w14:paraId="6C4D3957" w14:textId="77777777" w:rsidR="008C7895" w:rsidRPr="00CB5A5F" w:rsidRDefault="008C7895" w:rsidP="008C7895">
            <w:pPr>
              <w:tabs>
                <w:tab w:val="right" w:leader="dot" w:pos="4693"/>
              </w:tabs>
              <w:spacing w:before="100" w:after="100"/>
              <w:rPr>
                <w:rFonts w:eastAsiaTheme="majorEastAsia" w:cs="Arial"/>
                <w:color w:val="000000"/>
                <w:sz w:val="16"/>
                <w:szCs w:val="16"/>
              </w:rPr>
            </w:pPr>
            <w:r>
              <w:rPr>
                <w:rFonts w:eastAsiaTheme="majorEastAsia" w:cs="Arial"/>
                <w:color w:val="000000"/>
                <w:sz w:val="16"/>
                <w:szCs w:val="16"/>
              </w:rPr>
              <w:t xml:space="preserve">Informacja i komunikacja </w:t>
            </w:r>
          </w:p>
        </w:tc>
        <w:tc>
          <w:tcPr>
            <w:tcW w:w="1230" w:type="dxa"/>
            <w:tcBorders>
              <w:top w:val="single" w:sz="4" w:space="0" w:color="522398"/>
              <w:right w:val="nil"/>
            </w:tcBorders>
            <w:vAlign w:val="center"/>
          </w:tcPr>
          <w:p w14:paraId="3469456A" w14:textId="78FBFE13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7281,07</w:t>
            </w:r>
          </w:p>
        </w:tc>
        <w:tc>
          <w:tcPr>
            <w:tcW w:w="1230" w:type="dxa"/>
            <w:tcBorders>
              <w:top w:val="single" w:sz="4" w:space="0" w:color="522398"/>
              <w:right w:val="nil"/>
            </w:tcBorders>
            <w:shd w:val="clear" w:color="auto" w:fill="auto"/>
            <w:vAlign w:val="center"/>
          </w:tcPr>
          <w:p w14:paraId="4598B897" w14:textId="764F20C0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117,9</w:t>
            </w:r>
          </w:p>
        </w:tc>
        <w:tc>
          <w:tcPr>
            <w:tcW w:w="1230" w:type="dxa"/>
            <w:tcBorders>
              <w:top w:val="single" w:sz="4" w:space="0" w:color="522398"/>
              <w:right w:val="nil"/>
            </w:tcBorders>
            <w:vAlign w:val="bottom"/>
          </w:tcPr>
          <w:p w14:paraId="699DA841" w14:textId="54A85DB6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</w:t>
            </w: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962,84</w:t>
            </w:r>
          </w:p>
        </w:tc>
        <w:tc>
          <w:tcPr>
            <w:tcW w:w="1230" w:type="dxa"/>
            <w:tcBorders>
              <w:top w:val="single" w:sz="4" w:space="0" w:color="522398"/>
              <w:right w:val="nil"/>
            </w:tcBorders>
            <w:vAlign w:val="center"/>
          </w:tcPr>
          <w:p w14:paraId="604CA3F2" w14:textId="5A1FE19D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121,1</w:t>
            </w:r>
          </w:p>
        </w:tc>
      </w:tr>
      <w:tr w:rsidR="008C7895" w14:paraId="047ADBAD" w14:textId="77777777" w:rsidTr="0000202A">
        <w:trPr>
          <w:trHeight w:val="283"/>
        </w:trPr>
        <w:tc>
          <w:tcPr>
            <w:tcW w:w="5528" w:type="dxa"/>
            <w:tcBorders>
              <w:left w:val="nil"/>
            </w:tcBorders>
            <w:vAlign w:val="bottom"/>
          </w:tcPr>
          <w:p w14:paraId="17C33465" w14:textId="77777777" w:rsidR="008C7895" w:rsidRPr="00CB5A5F" w:rsidRDefault="008C7895" w:rsidP="008C7895">
            <w:pPr>
              <w:tabs>
                <w:tab w:val="right" w:leader="dot" w:pos="4693"/>
              </w:tabs>
              <w:spacing w:before="100" w:after="100"/>
              <w:rPr>
                <w:rFonts w:eastAsiaTheme="majorEastAsia" w:cs="Arial"/>
                <w:color w:val="000000"/>
                <w:sz w:val="16"/>
                <w:szCs w:val="16"/>
              </w:rPr>
            </w:pPr>
            <w:r w:rsidRPr="00CB5A5F">
              <w:rPr>
                <w:rFonts w:eastAsiaTheme="majorEastAsia" w:cs="Arial"/>
                <w:color w:val="000000"/>
                <w:sz w:val="16"/>
                <w:szCs w:val="16"/>
              </w:rPr>
              <w:t xml:space="preserve">Obsługa rynku nieruchomości </w:t>
            </w:r>
            <w:r w:rsidRPr="003E08AD">
              <w:rPr>
                <w:rFonts w:eastAsiaTheme="majorEastAsia" w:cs="Arial"/>
                <w:color w:val="000000"/>
                <w:position w:val="5"/>
                <w:sz w:val="10"/>
                <w:szCs w:val="10"/>
              </w:rPr>
              <w:t>∆</w:t>
            </w:r>
            <w:r>
              <w:rPr>
                <w:rFonts w:eastAsiaTheme="majorEastAsia" w:cs="Arial"/>
                <w:color w:val="000000"/>
                <w:sz w:val="16"/>
                <w:szCs w:val="16"/>
              </w:rPr>
              <w:t xml:space="preserve"> 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639DACDA" w14:textId="141F1D5A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5463,66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32FD06E1" w14:textId="08B5CCF5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106,5</w:t>
            </w:r>
          </w:p>
        </w:tc>
        <w:tc>
          <w:tcPr>
            <w:tcW w:w="1230" w:type="dxa"/>
            <w:tcBorders>
              <w:right w:val="nil"/>
            </w:tcBorders>
            <w:vAlign w:val="bottom"/>
          </w:tcPr>
          <w:p w14:paraId="36BDC51C" w14:textId="41847C84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</w:t>
            </w: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416,85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293F826A" w14:textId="12A99F8F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109,1</w:t>
            </w:r>
          </w:p>
        </w:tc>
      </w:tr>
      <w:tr w:rsidR="008C7895" w14:paraId="59CC9CDD" w14:textId="77777777" w:rsidTr="0000202A">
        <w:trPr>
          <w:trHeight w:val="283"/>
        </w:trPr>
        <w:tc>
          <w:tcPr>
            <w:tcW w:w="5528" w:type="dxa"/>
            <w:tcBorders>
              <w:left w:val="nil"/>
            </w:tcBorders>
            <w:vAlign w:val="bottom"/>
          </w:tcPr>
          <w:p w14:paraId="784A340A" w14:textId="77777777" w:rsidR="008C7895" w:rsidRPr="00546E74" w:rsidRDefault="008C7895" w:rsidP="008C7895">
            <w:pPr>
              <w:tabs>
                <w:tab w:val="right" w:leader="dot" w:pos="4693"/>
              </w:tabs>
              <w:spacing w:before="100" w:after="100"/>
              <w:rPr>
                <w:rFonts w:eastAsiaTheme="majorEastAsia" w:cs="Arial"/>
                <w:sz w:val="16"/>
                <w:szCs w:val="16"/>
              </w:rPr>
            </w:pPr>
            <w:r w:rsidRPr="00546E74">
              <w:rPr>
                <w:sz w:val="16"/>
                <w:szCs w:val="16"/>
              </w:rPr>
              <w:t>Działalność profesjonalna, naukowa i techniczna</w:t>
            </w:r>
            <w:r w:rsidRPr="00490AC7">
              <w:rPr>
                <w:sz w:val="4"/>
                <w:szCs w:val="4"/>
              </w:rPr>
              <w:t xml:space="preserve"> </w:t>
            </w:r>
            <w:r w:rsidRPr="00546E74">
              <w:rPr>
                <w:sz w:val="16"/>
                <w:szCs w:val="16"/>
                <w:vertAlign w:val="superscript"/>
              </w:rPr>
              <w:t>a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746DDB7E" w14:textId="105AEEFE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6538,23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358A55C7" w14:textId="0B8F490A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120,6</w:t>
            </w:r>
          </w:p>
        </w:tc>
        <w:tc>
          <w:tcPr>
            <w:tcW w:w="1230" w:type="dxa"/>
            <w:tcBorders>
              <w:right w:val="nil"/>
            </w:tcBorders>
            <w:vAlign w:val="bottom"/>
          </w:tcPr>
          <w:p w14:paraId="51BB6CAD" w14:textId="12F1B20B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</w:t>
            </w: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331,61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1E450B3B" w14:textId="5D480651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119,6</w:t>
            </w:r>
          </w:p>
        </w:tc>
      </w:tr>
      <w:tr w:rsidR="008C7895" w14:paraId="52627D47" w14:textId="77777777" w:rsidTr="0000202A">
        <w:trPr>
          <w:trHeight w:val="283"/>
        </w:trPr>
        <w:tc>
          <w:tcPr>
            <w:tcW w:w="5528" w:type="dxa"/>
            <w:tcBorders>
              <w:left w:val="nil"/>
            </w:tcBorders>
            <w:vAlign w:val="bottom"/>
          </w:tcPr>
          <w:p w14:paraId="19AAC099" w14:textId="77777777" w:rsidR="008C7895" w:rsidRPr="00CB5A5F" w:rsidRDefault="008C7895" w:rsidP="008C7895">
            <w:pPr>
              <w:tabs>
                <w:tab w:val="right" w:leader="dot" w:pos="4693"/>
              </w:tabs>
              <w:spacing w:before="100" w:after="100"/>
              <w:rPr>
                <w:rFonts w:eastAsiaTheme="majorEastAsia" w:cs="Arial"/>
                <w:color w:val="000000"/>
                <w:sz w:val="16"/>
                <w:szCs w:val="16"/>
              </w:rPr>
            </w:pPr>
            <w:r w:rsidRPr="00CB5A5F">
              <w:rPr>
                <w:rFonts w:eastAsiaTheme="majorEastAsia" w:cs="Arial"/>
                <w:color w:val="000000"/>
                <w:sz w:val="16"/>
                <w:szCs w:val="16"/>
              </w:rPr>
              <w:t xml:space="preserve">Administrowanie i działalność wspierająca </w:t>
            </w:r>
            <w:r w:rsidRPr="003E08AD">
              <w:rPr>
                <w:rFonts w:eastAsiaTheme="majorEastAsia" w:cs="Arial"/>
                <w:color w:val="000000"/>
                <w:position w:val="5"/>
                <w:sz w:val="10"/>
                <w:szCs w:val="10"/>
              </w:rPr>
              <w:t xml:space="preserve">∆ 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0387E39E" w14:textId="2F2745B7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3988,80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0F33CD16" w14:textId="10AA53BA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110,4</w:t>
            </w:r>
          </w:p>
        </w:tc>
        <w:tc>
          <w:tcPr>
            <w:tcW w:w="1230" w:type="dxa"/>
            <w:tcBorders>
              <w:right w:val="nil"/>
            </w:tcBorders>
            <w:vAlign w:val="bottom"/>
          </w:tcPr>
          <w:p w14:paraId="46AB8027" w14:textId="715ABCAA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4</w:t>
            </w: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041,70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3C603874" w14:textId="4104CB81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112,5</w:t>
            </w:r>
          </w:p>
        </w:tc>
      </w:tr>
      <w:tr w:rsidR="008C7895" w14:paraId="38DA32D0" w14:textId="77777777" w:rsidTr="0000202A">
        <w:trPr>
          <w:trHeight w:val="283"/>
        </w:trPr>
        <w:tc>
          <w:tcPr>
            <w:tcW w:w="5528" w:type="dxa"/>
            <w:tcBorders>
              <w:left w:val="nil"/>
            </w:tcBorders>
            <w:vAlign w:val="bottom"/>
          </w:tcPr>
          <w:p w14:paraId="276CDD0B" w14:textId="77777777" w:rsidR="008C7895" w:rsidRPr="00CB5A5F" w:rsidRDefault="008C7895" w:rsidP="008C7895">
            <w:pPr>
              <w:tabs>
                <w:tab w:val="right" w:leader="dot" w:pos="4693"/>
              </w:tabs>
              <w:spacing w:before="100" w:after="100"/>
              <w:rPr>
                <w:rFonts w:eastAsiaTheme="majorEastAsia" w:cs="Arial"/>
                <w:color w:val="000000"/>
                <w:sz w:val="16"/>
                <w:szCs w:val="16"/>
              </w:rPr>
            </w:pPr>
            <w:r w:rsidRPr="00CB5A5F">
              <w:rPr>
                <w:rFonts w:eastAsiaTheme="majorEastAsia" w:cs="Arial"/>
                <w:color w:val="000000"/>
                <w:sz w:val="16"/>
                <w:szCs w:val="16"/>
              </w:rPr>
              <w:t>Działalność związana z</w:t>
            </w:r>
            <w:r>
              <w:rPr>
                <w:rFonts w:eastAsiaTheme="majorEastAsia" w:cs="Arial"/>
                <w:color w:val="000000"/>
                <w:sz w:val="16"/>
                <w:szCs w:val="16"/>
              </w:rPr>
              <w:t xml:space="preserve"> kulturą, rozrywką i rekreacją 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1BEB7D51" w14:textId="1BC8AC64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6087,36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34334F6A" w14:textId="7C8A45E0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112,6</w:t>
            </w:r>
          </w:p>
        </w:tc>
        <w:tc>
          <w:tcPr>
            <w:tcW w:w="1230" w:type="dxa"/>
            <w:tcBorders>
              <w:right w:val="nil"/>
            </w:tcBorders>
            <w:vAlign w:val="bottom"/>
          </w:tcPr>
          <w:p w14:paraId="1668B714" w14:textId="5FA7A280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</w:t>
            </w: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486,22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4A444A10" w14:textId="3D11F9B8" w:rsidR="008C7895" w:rsidRPr="0086468B" w:rsidRDefault="008C7895" w:rsidP="008C7895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2026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113,6</w:t>
            </w:r>
          </w:p>
        </w:tc>
      </w:tr>
    </w:tbl>
    <w:p w14:paraId="25DC17BA" w14:textId="54C5B0DA" w:rsidR="00225DB6" w:rsidRPr="00E36498" w:rsidRDefault="00225DB6" w:rsidP="00CF1E6C">
      <w:pPr>
        <w:spacing w:before="52" w:after="0"/>
        <w:rPr>
          <w:rFonts w:cs="Arial"/>
          <w:color w:val="000000" w:themeColor="text1"/>
          <w:sz w:val="16"/>
          <w:szCs w:val="16"/>
        </w:rPr>
      </w:pPr>
      <w:r w:rsidRPr="00E36498">
        <w:rPr>
          <w:rFonts w:eastAsia="Fira Sans" w:cs="Fira Sans"/>
          <w:color w:val="000000" w:themeColor="text1"/>
          <w:sz w:val="16"/>
          <w:szCs w:val="16"/>
        </w:rPr>
        <w:t>a</w:t>
      </w:r>
      <w:r w:rsidRPr="00E36498">
        <w:rPr>
          <w:rFonts w:eastAsia="Fira Sans" w:cs="Fira Sans"/>
          <w:i/>
          <w:color w:val="000000" w:themeColor="text1"/>
          <w:sz w:val="16"/>
          <w:szCs w:val="16"/>
        </w:rPr>
        <w:t xml:space="preserve"> </w:t>
      </w:r>
      <w:r w:rsidRPr="00E36498">
        <w:rPr>
          <w:rFonts w:cs="Arial"/>
          <w:color w:val="000000" w:themeColor="text1"/>
          <w:sz w:val="16"/>
          <w:szCs w:val="16"/>
        </w:rPr>
        <w:t xml:space="preserve">Nie obejmuje </w:t>
      </w:r>
      <w:r w:rsidR="00EA7F1E" w:rsidRPr="00E36498">
        <w:rPr>
          <w:rFonts w:cs="Arial"/>
          <w:color w:val="000000" w:themeColor="text1"/>
          <w:sz w:val="16"/>
          <w:szCs w:val="16"/>
        </w:rPr>
        <w:t>działów: badania naukowe i prace rozwojowe, działalność weterynaryjna.</w:t>
      </w:r>
    </w:p>
    <w:p w14:paraId="53A85239" w14:textId="55A09435" w:rsidR="00FE7446" w:rsidRDefault="00FE7446" w:rsidP="00F42EA9">
      <w:pPr>
        <w:pStyle w:val="Tekstpodstawowy"/>
        <w:spacing w:before="180"/>
        <w:rPr>
          <w:rFonts w:cs="Arial"/>
          <w:bCs/>
          <w:color w:val="000000" w:themeColor="text1"/>
        </w:rPr>
      </w:pPr>
    </w:p>
    <w:p w14:paraId="3872770E" w14:textId="24B3563B" w:rsidR="000061CC" w:rsidRPr="009E5AAD" w:rsidRDefault="00B6517E" w:rsidP="00F42EA9">
      <w:pPr>
        <w:pStyle w:val="Tekstpodstawowy"/>
        <w:spacing w:before="180"/>
        <w:rPr>
          <w:rFonts w:cs="Arial"/>
          <w:bCs/>
          <w:color w:val="000000" w:themeColor="text1"/>
          <w:szCs w:val="19"/>
        </w:rPr>
      </w:pPr>
      <w:r w:rsidRPr="00324C35">
        <w:rPr>
          <w:rFonts w:cs="Arial"/>
          <w:bCs/>
          <w:color w:val="000000" w:themeColor="text1"/>
        </w:rPr>
        <w:lastRenderedPageBreak/>
        <w:t xml:space="preserve">W </w:t>
      </w:r>
      <w:r w:rsidR="000061CC" w:rsidRPr="00324C35">
        <w:rPr>
          <w:rFonts w:cs="Arial"/>
          <w:color w:val="000000" w:themeColor="text1"/>
          <w:spacing w:val="-2"/>
        </w:rPr>
        <w:t xml:space="preserve">porównaniu z </w:t>
      </w:r>
      <w:r w:rsidR="00607B6E" w:rsidRPr="00324C35">
        <w:rPr>
          <w:rFonts w:cs="Arial"/>
          <w:color w:val="000000" w:themeColor="text1"/>
          <w:spacing w:val="-2"/>
        </w:rPr>
        <w:t>listopadem</w:t>
      </w:r>
      <w:r w:rsidR="000061CC" w:rsidRPr="00324C35">
        <w:rPr>
          <w:rFonts w:cs="Arial"/>
          <w:color w:val="000000" w:themeColor="text1"/>
          <w:spacing w:val="-2"/>
        </w:rPr>
        <w:t xml:space="preserve"> 2021 r. </w:t>
      </w:r>
      <w:r w:rsidR="000061CC" w:rsidRPr="00324C35">
        <w:rPr>
          <w:rFonts w:cs="Arial"/>
          <w:bCs/>
          <w:color w:val="000000" w:themeColor="text1"/>
        </w:rPr>
        <w:t xml:space="preserve">wzrost przeciętnych miesięcznych wynagrodzeń wystąpił </w:t>
      </w:r>
      <w:r w:rsidR="00D230BD" w:rsidRPr="00324C35">
        <w:rPr>
          <w:rFonts w:cs="Arial"/>
          <w:bCs/>
          <w:color w:val="000000" w:themeColor="text1"/>
        </w:rPr>
        <w:t xml:space="preserve">prawie </w:t>
      </w:r>
      <w:r w:rsidR="000061CC" w:rsidRPr="00324C35">
        <w:rPr>
          <w:rFonts w:cs="Arial"/>
          <w:bCs/>
          <w:color w:val="000000" w:themeColor="text1"/>
        </w:rPr>
        <w:t xml:space="preserve">we wszystkich sekcjach sektora przedsiębiorstw, przy czym najwyższy zaobserwowano w </w:t>
      </w:r>
      <w:r w:rsidR="00D230BD" w:rsidRPr="00324C35">
        <w:rPr>
          <w:rFonts w:cs="Arial"/>
          <w:bCs/>
          <w:color w:val="000000" w:themeColor="text1"/>
        </w:rPr>
        <w:t>działalności profesjonalnej, naukowej i technicznej (o 2</w:t>
      </w:r>
      <w:r w:rsidR="00324C35" w:rsidRPr="00324C35">
        <w:rPr>
          <w:rFonts w:cs="Arial"/>
          <w:bCs/>
          <w:color w:val="000000" w:themeColor="text1"/>
        </w:rPr>
        <w:t>0,6</w:t>
      </w:r>
      <w:r w:rsidR="00D230BD" w:rsidRPr="00324C35">
        <w:rPr>
          <w:rFonts w:cs="Arial"/>
          <w:bCs/>
          <w:color w:val="000000" w:themeColor="text1"/>
        </w:rPr>
        <w:t xml:space="preserve">%), </w:t>
      </w:r>
      <w:r w:rsidR="00324C35" w:rsidRPr="005059DA">
        <w:rPr>
          <w:rFonts w:cs="Arial"/>
          <w:bCs/>
        </w:rPr>
        <w:t>informacji i komunikacji</w:t>
      </w:r>
      <w:r w:rsidR="00324C35" w:rsidRPr="005059DA">
        <w:rPr>
          <w:rFonts w:cs="Arial"/>
          <w:bCs/>
          <w:szCs w:val="19"/>
        </w:rPr>
        <w:t xml:space="preserve"> (o </w:t>
      </w:r>
      <w:r w:rsidR="00324C35" w:rsidRPr="00324C35">
        <w:rPr>
          <w:rFonts w:cs="Arial"/>
          <w:bCs/>
          <w:color w:val="000000" w:themeColor="text1"/>
          <w:szCs w:val="19"/>
        </w:rPr>
        <w:t>17,9%),</w:t>
      </w:r>
      <w:r w:rsidR="00324C35" w:rsidRPr="00324C35">
        <w:rPr>
          <w:rFonts w:cs="Arial"/>
          <w:bCs/>
          <w:color w:val="000000" w:themeColor="text1"/>
        </w:rPr>
        <w:t xml:space="preserve"> </w:t>
      </w:r>
      <w:r w:rsidR="00D230BD" w:rsidRPr="00324C35">
        <w:rPr>
          <w:rFonts w:cs="Arial"/>
          <w:bCs/>
          <w:color w:val="000000" w:themeColor="text1"/>
          <w:szCs w:val="19"/>
        </w:rPr>
        <w:t>wytwarzaniu i zaopatrywaniu w energię elektryczną, gaz, parę wodną i</w:t>
      </w:r>
      <w:r w:rsidR="00324C35" w:rsidRPr="00324C35">
        <w:rPr>
          <w:rFonts w:cs="Arial"/>
          <w:bCs/>
          <w:color w:val="000000" w:themeColor="text1"/>
          <w:szCs w:val="19"/>
        </w:rPr>
        <w:t> </w:t>
      </w:r>
      <w:r w:rsidR="00D230BD" w:rsidRPr="00324C35">
        <w:rPr>
          <w:rFonts w:cs="Arial"/>
          <w:bCs/>
          <w:color w:val="000000" w:themeColor="text1"/>
          <w:szCs w:val="19"/>
        </w:rPr>
        <w:t xml:space="preserve">gorącą wodę (o </w:t>
      </w:r>
      <w:r w:rsidR="00324C35" w:rsidRPr="00324C35">
        <w:rPr>
          <w:rFonts w:cs="Arial"/>
          <w:bCs/>
          <w:color w:val="000000" w:themeColor="text1"/>
          <w:szCs w:val="19"/>
        </w:rPr>
        <w:t>16,3</w:t>
      </w:r>
      <w:r w:rsidR="00D230BD" w:rsidRPr="00324C35">
        <w:rPr>
          <w:rFonts w:cs="Arial"/>
          <w:bCs/>
          <w:color w:val="000000" w:themeColor="text1"/>
          <w:szCs w:val="19"/>
        </w:rPr>
        <w:t>%), zakwaterowaniu i gastronomii (o 1</w:t>
      </w:r>
      <w:r w:rsidR="00324C35" w:rsidRPr="00324C35">
        <w:rPr>
          <w:rFonts w:cs="Arial"/>
          <w:bCs/>
          <w:color w:val="000000" w:themeColor="text1"/>
          <w:szCs w:val="19"/>
        </w:rPr>
        <w:t>4,4</w:t>
      </w:r>
      <w:r w:rsidR="00D230BD" w:rsidRPr="00324C35">
        <w:rPr>
          <w:rFonts w:cs="Arial"/>
          <w:bCs/>
          <w:color w:val="000000" w:themeColor="text1"/>
          <w:szCs w:val="19"/>
        </w:rPr>
        <w:t>%)</w:t>
      </w:r>
      <w:r w:rsidR="00324C35" w:rsidRPr="00324C35">
        <w:rPr>
          <w:rFonts w:cs="Arial"/>
          <w:bCs/>
          <w:color w:val="000000" w:themeColor="text1"/>
          <w:szCs w:val="19"/>
        </w:rPr>
        <w:t xml:space="preserve"> </w:t>
      </w:r>
      <w:r w:rsidR="00D230BD" w:rsidRPr="00324C35">
        <w:rPr>
          <w:rFonts w:cs="Arial"/>
          <w:bCs/>
          <w:color w:val="000000" w:themeColor="text1"/>
        </w:rPr>
        <w:t xml:space="preserve">oraz w </w:t>
      </w:r>
      <w:r w:rsidR="00324C35" w:rsidRPr="00324C35">
        <w:rPr>
          <w:rFonts w:cs="Arial"/>
          <w:bCs/>
          <w:color w:val="000000" w:themeColor="text1"/>
        </w:rPr>
        <w:t>transporcie i gospodarce magazynowej</w:t>
      </w:r>
      <w:r w:rsidR="00D230BD" w:rsidRPr="00324C35">
        <w:rPr>
          <w:rFonts w:cs="Arial"/>
          <w:bCs/>
          <w:color w:val="000000" w:themeColor="text1"/>
        </w:rPr>
        <w:t xml:space="preserve"> (o </w:t>
      </w:r>
      <w:r w:rsidR="00324C35" w:rsidRPr="00324C35">
        <w:rPr>
          <w:rFonts w:cs="Arial"/>
          <w:bCs/>
          <w:color w:val="000000" w:themeColor="text1"/>
          <w:szCs w:val="19"/>
        </w:rPr>
        <w:t>14,3</w:t>
      </w:r>
      <w:r w:rsidR="00D230BD" w:rsidRPr="00324C35">
        <w:rPr>
          <w:rFonts w:cs="Arial"/>
          <w:bCs/>
          <w:color w:val="000000" w:themeColor="text1"/>
        </w:rPr>
        <w:t>%)</w:t>
      </w:r>
      <w:r w:rsidR="00D230BD" w:rsidRPr="00324C35">
        <w:rPr>
          <w:rFonts w:cs="Arial"/>
          <w:bCs/>
          <w:color w:val="000000" w:themeColor="text1"/>
          <w:szCs w:val="19"/>
        </w:rPr>
        <w:t>.</w:t>
      </w:r>
    </w:p>
    <w:p w14:paraId="1A4E1820" w14:textId="40FEB5F7" w:rsidR="000061CC" w:rsidRPr="009E5AAD" w:rsidRDefault="000061CC" w:rsidP="000061CC">
      <w:pPr>
        <w:pStyle w:val="Tekstpodstawowy"/>
        <w:rPr>
          <w:rFonts w:cs="Arial"/>
          <w:bCs/>
          <w:color w:val="000000" w:themeColor="text1"/>
        </w:rPr>
      </w:pPr>
      <w:r w:rsidRPr="009E5AAD">
        <w:rPr>
          <w:rFonts w:cs="Arial"/>
          <w:color w:val="000000" w:themeColor="text1"/>
          <w:spacing w:val="-2"/>
        </w:rPr>
        <w:t xml:space="preserve">W </w:t>
      </w:r>
      <w:r w:rsidR="00E96697" w:rsidRPr="009E5AAD">
        <w:rPr>
          <w:rFonts w:cs="Arial"/>
          <w:color w:val="000000" w:themeColor="text1"/>
          <w:spacing w:val="-2"/>
        </w:rPr>
        <w:t>listopadzie</w:t>
      </w:r>
      <w:r w:rsidRPr="009E5AAD">
        <w:rPr>
          <w:rFonts w:cs="Arial"/>
          <w:color w:val="000000" w:themeColor="text1"/>
          <w:spacing w:val="-2"/>
        </w:rPr>
        <w:t xml:space="preserve"> br. wynagrodzenie zdecydowanie wyższe od przeciętnego w województwie otrzymali pracujący w sekcjach: </w:t>
      </w:r>
      <w:r w:rsidR="00594F3E" w:rsidRPr="009E5AAD">
        <w:rPr>
          <w:rFonts w:cs="Arial"/>
          <w:color w:val="000000" w:themeColor="text1"/>
          <w:spacing w:val="-2"/>
        </w:rPr>
        <w:t>wytwarzanie i zaopatrywanie w energię elektryczną, gaz, parę wodną i gorącą wodę (o </w:t>
      </w:r>
      <w:r w:rsidR="00C34CD8" w:rsidRPr="009E5AAD">
        <w:rPr>
          <w:rFonts w:cs="Arial"/>
          <w:color w:val="000000" w:themeColor="text1"/>
          <w:spacing w:val="-2"/>
        </w:rPr>
        <w:t>32,7</w:t>
      </w:r>
      <w:r w:rsidR="00594F3E" w:rsidRPr="009E5AAD">
        <w:rPr>
          <w:rFonts w:cs="Arial"/>
          <w:color w:val="000000" w:themeColor="text1"/>
          <w:spacing w:val="-2"/>
        </w:rPr>
        <w:t xml:space="preserve">%), </w:t>
      </w:r>
      <w:r w:rsidR="00C34CD8" w:rsidRPr="009E5AAD">
        <w:rPr>
          <w:rFonts w:cs="Arial"/>
          <w:color w:val="000000" w:themeColor="text1"/>
          <w:spacing w:val="-2"/>
        </w:rPr>
        <w:t xml:space="preserve">informacja i komunikacja (o 22,9%), </w:t>
      </w:r>
      <w:r w:rsidR="00C34CD8" w:rsidRPr="009E5AAD">
        <w:rPr>
          <w:rFonts w:cs="Arial"/>
          <w:bCs/>
          <w:color w:val="000000" w:themeColor="text1"/>
        </w:rPr>
        <w:t xml:space="preserve">budownictwo </w:t>
      </w:r>
      <w:r w:rsidR="00C34CD8" w:rsidRPr="009E5AAD">
        <w:rPr>
          <w:rFonts w:cs="Arial"/>
          <w:color w:val="000000" w:themeColor="text1"/>
          <w:spacing w:val="-2"/>
        </w:rPr>
        <w:t xml:space="preserve">(o 16,7%), a także </w:t>
      </w:r>
      <w:r w:rsidR="00594F3E" w:rsidRPr="009E5AAD">
        <w:rPr>
          <w:rFonts w:cs="Arial"/>
          <w:color w:val="000000" w:themeColor="text1"/>
          <w:spacing w:val="-2"/>
        </w:rPr>
        <w:t>działalność profesjonalna, naukowa i techniczna (o 1</w:t>
      </w:r>
      <w:r w:rsidR="00C34CD8" w:rsidRPr="009E5AAD">
        <w:rPr>
          <w:rFonts w:cs="Arial"/>
          <w:color w:val="000000" w:themeColor="text1"/>
          <w:spacing w:val="-2"/>
        </w:rPr>
        <w:t>0,3</w:t>
      </w:r>
      <w:r w:rsidR="00594F3E" w:rsidRPr="009E5AAD">
        <w:rPr>
          <w:rFonts w:cs="Arial"/>
          <w:color w:val="000000" w:themeColor="text1"/>
          <w:spacing w:val="-2"/>
        </w:rPr>
        <w:t>%)</w:t>
      </w:r>
      <w:r w:rsidR="00C34CD8" w:rsidRPr="009E5AAD">
        <w:rPr>
          <w:rFonts w:cs="Arial"/>
          <w:color w:val="000000" w:themeColor="text1"/>
          <w:spacing w:val="-2"/>
        </w:rPr>
        <w:t>.</w:t>
      </w:r>
      <w:r w:rsidR="00594F3E" w:rsidRPr="009E5AAD">
        <w:rPr>
          <w:rFonts w:cs="Arial"/>
          <w:color w:val="000000" w:themeColor="text1"/>
          <w:spacing w:val="-2"/>
        </w:rPr>
        <w:t xml:space="preserve"> Wynagrodzenia</w:t>
      </w:r>
      <w:r w:rsidR="00594F3E" w:rsidRPr="009E5AAD">
        <w:rPr>
          <w:rFonts w:cs="Arial"/>
          <w:color w:val="000000" w:themeColor="text1"/>
        </w:rPr>
        <w:t xml:space="preserve"> znacznie poniżej średniego uzyskali zatrudnieni w jednostkach zajmujących się administrowaniem i działalnością wspierającą (o </w:t>
      </w:r>
      <w:r w:rsidR="00594F3E" w:rsidRPr="009E5AAD">
        <w:rPr>
          <w:rFonts w:cs="Arial"/>
          <w:color w:val="000000" w:themeColor="text1"/>
          <w:spacing w:val="-2"/>
        </w:rPr>
        <w:t>3</w:t>
      </w:r>
      <w:r w:rsidR="00C34CD8" w:rsidRPr="009E5AAD">
        <w:rPr>
          <w:rFonts w:cs="Arial"/>
          <w:color w:val="000000" w:themeColor="text1"/>
          <w:spacing w:val="-2"/>
        </w:rPr>
        <w:t>2,7</w:t>
      </w:r>
      <w:r w:rsidR="00594F3E" w:rsidRPr="009E5AAD">
        <w:rPr>
          <w:rFonts w:cs="Arial"/>
          <w:color w:val="000000" w:themeColor="text1"/>
        </w:rPr>
        <w:t>%), zakwaterowaniem i gastronomią (o </w:t>
      </w:r>
      <w:r w:rsidR="00C34CD8" w:rsidRPr="009E5AAD">
        <w:rPr>
          <w:rFonts w:cs="Arial"/>
          <w:color w:val="000000" w:themeColor="text1"/>
          <w:spacing w:val="-2"/>
        </w:rPr>
        <w:t>30,9</w:t>
      </w:r>
      <w:r w:rsidR="00594F3E" w:rsidRPr="009E5AAD">
        <w:rPr>
          <w:rFonts w:cs="Arial"/>
          <w:color w:val="000000" w:themeColor="text1"/>
        </w:rPr>
        <w:t xml:space="preserve">%) oraz </w:t>
      </w:r>
      <w:r w:rsidR="00594F3E" w:rsidRPr="009E5AAD">
        <w:rPr>
          <w:rFonts w:cs="Arial"/>
          <w:bCs/>
          <w:color w:val="000000" w:themeColor="text1"/>
        </w:rPr>
        <w:t xml:space="preserve">transportem i gospodarką magazynową (o </w:t>
      </w:r>
      <w:r w:rsidR="00594F3E" w:rsidRPr="009E5AAD">
        <w:rPr>
          <w:rFonts w:cs="Arial"/>
          <w:color w:val="000000" w:themeColor="text1"/>
          <w:spacing w:val="-2"/>
        </w:rPr>
        <w:t>1</w:t>
      </w:r>
      <w:r w:rsidR="00C34CD8" w:rsidRPr="009E5AAD">
        <w:rPr>
          <w:rFonts w:cs="Arial"/>
          <w:color w:val="000000" w:themeColor="text1"/>
          <w:spacing w:val="-2"/>
        </w:rPr>
        <w:t>3,4</w:t>
      </w:r>
      <w:r w:rsidR="00594F3E" w:rsidRPr="009E5AAD">
        <w:rPr>
          <w:rFonts w:cs="Arial"/>
          <w:bCs/>
          <w:color w:val="000000" w:themeColor="text1"/>
        </w:rPr>
        <w:t>%).</w:t>
      </w:r>
    </w:p>
    <w:p w14:paraId="1DCAE501" w14:textId="3F1E8106" w:rsidR="00190BCF" w:rsidRDefault="00190BCF" w:rsidP="000061CC">
      <w:pPr>
        <w:pStyle w:val="Tekstpodstawowy"/>
        <w:spacing w:before="200"/>
        <w:rPr>
          <w:b/>
          <w:color w:val="000000" w:themeColor="text1"/>
          <w:spacing w:val="-2"/>
        </w:rPr>
      </w:pPr>
      <w:r w:rsidRPr="00774167">
        <w:rPr>
          <w:b/>
          <w:color w:val="000000" w:themeColor="text1"/>
          <w:spacing w:val="-2"/>
        </w:rPr>
        <w:t>Wykres 5. Odchylenia przeciętnych miesięcznych wynagrodzeń brutto względem średniego wynagrodzenia w sektorze</w:t>
      </w:r>
      <w:r w:rsidR="009536FC" w:rsidRPr="00774167">
        <w:rPr>
          <w:b/>
          <w:color w:val="000000" w:themeColor="text1"/>
          <w:spacing w:val="-2"/>
        </w:rPr>
        <w:t xml:space="preserve"> </w:t>
      </w:r>
      <w:r w:rsidR="001D28D6">
        <w:rPr>
          <w:b/>
          <w:color w:val="000000" w:themeColor="text1"/>
          <w:spacing w:val="-2"/>
        </w:rPr>
        <w:t xml:space="preserve">  </w:t>
      </w:r>
      <w:r w:rsidR="001D28D6">
        <w:rPr>
          <w:b/>
          <w:color w:val="000000" w:themeColor="text1"/>
          <w:spacing w:val="-2"/>
        </w:rPr>
        <w:br/>
        <w:t xml:space="preserve">                    </w:t>
      </w:r>
      <w:r w:rsidRPr="00774167">
        <w:rPr>
          <w:b/>
          <w:color w:val="000000" w:themeColor="text1"/>
          <w:spacing w:val="-2"/>
        </w:rPr>
        <w:t>przedsiębiorstw</w:t>
      </w:r>
      <w:r w:rsidR="009536FC" w:rsidRPr="00774167">
        <w:rPr>
          <w:rFonts w:cs="Arial"/>
          <w:color w:val="000000" w:themeColor="text1"/>
        </w:rPr>
        <w:t> </w:t>
      </w:r>
      <w:r w:rsidRPr="00774167">
        <w:rPr>
          <w:b/>
          <w:color w:val="000000" w:themeColor="text1"/>
          <w:spacing w:val="-2"/>
        </w:rPr>
        <w:t xml:space="preserve">w województwie </w:t>
      </w:r>
      <w:r w:rsidR="00AE622B">
        <w:rPr>
          <w:b/>
          <w:spacing w:val="-2"/>
        </w:rPr>
        <w:t xml:space="preserve">w </w:t>
      </w:r>
      <w:r w:rsidR="00E96697">
        <w:rPr>
          <w:b/>
          <w:spacing w:val="-2"/>
        </w:rPr>
        <w:t>listopadzie</w:t>
      </w:r>
      <w:r w:rsidR="00AE622B">
        <w:rPr>
          <w:b/>
          <w:spacing w:val="-2"/>
        </w:rPr>
        <w:t xml:space="preserve"> </w:t>
      </w:r>
      <w:r w:rsidR="00CD252F" w:rsidRPr="00774167">
        <w:rPr>
          <w:b/>
          <w:color w:val="000000" w:themeColor="text1"/>
          <w:spacing w:val="-2"/>
        </w:rPr>
        <w:t>202</w:t>
      </w:r>
      <w:r w:rsidR="00EF1ED1" w:rsidRPr="00774167">
        <w:rPr>
          <w:b/>
          <w:color w:val="000000" w:themeColor="text1"/>
          <w:spacing w:val="-2"/>
        </w:rPr>
        <w:t>2</w:t>
      </w:r>
      <w:r w:rsidR="00CD252F" w:rsidRPr="00774167">
        <w:rPr>
          <w:b/>
          <w:color w:val="000000" w:themeColor="text1"/>
          <w:spacing w:val="-2"/>
        </w:rPr>
        <w:t xml:space="preserve"> r.</w:t>
      </w:r>
    </w:p>
    <w:p w14:paraId="4BB34560" w14:textId="4A384EF1" w:rsidR="00B36E05" w:rsidRDefault="00B36E05" w:rsidP="00B36E05">
      <w:pPr>
        <w:pStyle w:val="Tekstpodstawowy"/>
        <w:spacing w:before="260" w:after="0" w:line="240" w:lineRule="auto"/>
        <w:jc w:val="center"/>
        <w:rPr>
          <w:b/>
          <w:color w:val="000000" w:themeColor="text1"/>
          <w:spacing w:val="-2"/>
        </w:rPr>
      </w:pPr>
      <w:r>
        <w:rPr>
          <w:b/>
          <w:noProof/>
          <w:color w:val="000000" w:themeColor="text1"/>
          <w:spacing w:val="-2"/>
        </w:rPr>
        <w:drawing>
          <wp:inline distT="0" distB="0" distL="0" distR="0" wp14:anchorId="692DE997" wp14:editId="59ACBF34">
            <wp:extent cx="6206400" cy="2800014"/>
            <wp:effectExtent l="0" t="0" r="4445" b="635"/>
            <wp:docPr id="24" name="Obraz 24" descr="Wykres 5. Odchylenia przeciętnych miesięcznych wynagrodzeń brutto względem średniego wynagrodzenia w sektorze przedsiębiorstw w województwie w listopadzie 2022 r.&#10;&#10;Na wykresie kolumnowym zaprezentowano odchylenia przeciętnych miesięcznych wynagrodzeń brutto względem średniego wynagrodzenia w sektorze przedsiębiorstw w województwie podlaskim w listopadzie 2022 r. Dane do wykresu dostępne w załączonym pliku excel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4" name="Obraz 24" descr="Wykres 5. Odchylenia przeciętnych miesięcznych wynagrodzeń brutto względem średniego wynagrodzenia w sektorze przedsiębiorstw w województwie w listopadzie 2022 r.&#10;&#10;Na wykresie kolumnowym zaprezentowano odchylenia przeciętnych miesięcznych wynagrodzeń brutto względem średniego wynagrodzenia w sektorze przedsiębiorstw w województwie podlaskim w listopadzie 2022 r. Dane do wykresu dostępne w załączonym pliku excel."/>
                    <pic:cNvPicPr>
                      <a:picLocks noChangeAspect="1" noChangeArrowheads="1"/>
                    </pic:cNvPicPr>
                  </pic:nvPicPr>
                  <pic:blipFill>
                    <a:blip r:embed="rId2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206400" cy="2800014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10DD00B" w14:textId="10489741" w:rsidR="00A55526" w:rsidRDefault="00A55526" w:rsidP="00387C1D">
      <w:pPr>
        <w:pStyle w:val="Tekstpodstawowy"/>
        <w:spacing w:before="240" w:line="240" w:lineRule="auto"/>
        <w:rPr>
          <w:rFonts w:cs="Arial"/>
          <w:sz w:val="16"/>
          <w:szCs w:val="16"/>
        </w:rPr>
      </w:pPr>
      <w:r w:rsidRPr="007D55A6">
        <w:rPr>
          <w:rFonts w:eastAsia="Fira Sans" w:cs="Fira Sans"/>
          <w:sz w:val="16"/>
          <w:szCs w:val="16"/>
        </w:rPr>
        <w:t>a</w:t>
      </w:r>
      <w:r w:rsidRPr="007D55A6">
        <w:rPr>
          <w:rFonts w:eastAsia="Fira Sans" w:cs="Fira Sans"/>
          <w:i/>
          <w:sz w:val="16"/>
          <w:szCs w:val="16"/>
        </w:rPr>
        <w:t xml:space="preserve"> </w:t>
      </w:r>
      <w:r w:rsidRPr="007D55A6">
        <w:rPr>
          <w:rFonts w:cs="Arial"/>
          <w:sz w:val="16"/>
          <w:szCs w:val="16"/>
        </w:rPr>
        <w:t xml:space="preserve">Nie obejmuje działów: </w:t>
      </w:r>
      <w:r>
        <w:rPr>
          <w:rFonts w:cs="Arial"/>
          <w:sz w:val="16"/>
          <w:szCs w:val="16"/>
        </w:rPr>
        <w:t>b</w:t>
      </w:r>
      <w:r w:rsidRPr="007D55A6">
        <w:rPr>
          <w:rFonts w:cs="Arial"/>
          <w:sz w:val="16"/>
          <w:szCs w:val="16"/>
        </w:rPr>
        <w:t>adania naukowe i prace rozwojowe</w:t>
      </w:r>
      <w:r>
        <w:rPr>
          <w:rFonts w:cs="Arial"/>
          <w:sz w:val="16"/>
          <w:szCs w:val="16"/>
        </w:rPr>
        <w:t>, d</w:t>
      </w:r>
      <w:r w:rsidRPr="007D55A6">
        <w:rPr>
          <w:rFonts w:cs="Arial"/>
          <w:sz w:val="16"/>
          <w:szCs w:val="16"/>
        </w:rPr>
        <w:t>ziałalność weterynaryjna</w:t>
      </w:r>
      <w:r>
        <w:rPr>
          <w:rFonts w:cs="Arial"/>
          <w:sz w:val="16"/>
          <w:szCs w:val="16"/>
        </w:rPr>
        <w:t>.</w:t>
      </w:r>
    </w:p>
    <w:p w14:paraId="6602474A" w14:textId="306FF1ED" w:rsidR="00512A62" w:rsidRPr="00C34CD8" w:rsidRDefault="003012E1" w:rsidP="00961A94">
      <w:pPr>
        <w:pStyle w:val="Tekstpodstawowy"/>
        <w:spacing w:before="300"/>
        <w:rPr>
          <w:color w:val="000000" w:themeColor="text1"/>
          <w:spacing w:val="-2"/>
        </w:rPr>
      </w:pPr>
      <w:r w:rsidRPr="00C34CD8">
        <w:rPr>
          <w:rFonts w:cs="Arial"/>
          <w:bCs/>
          <w:color w:val="000000" w:themeColor="text1"/>
          <w:spacing w:val="-3"/>
        </w:rPr>
        <w:t xml:space="preserve">W </w:t>
      </w:r>
      <w:r w:rsidR="00961A94" w:rsidRPr="00C34CD8">
        <w:rPr>
          <w:rFonts w:cs="Arial"/>
          <w:bCs/>
          <w:color w:val="000000" w:themeColor="text1"/>
          <w:spacing w:val="-2"/>
        </w:rPr>
        <w:t xml:space="preserve">okresie </w:t>
      </w:r>
      <w:r w:rsidR="00607B6E" w:rsidRPr="00C34CD8">
        <w:rPr>
          <w:rFonts w:cs="Arial"/>
          <w:bCs/>
          <w:color w:val="000000" w:themeColor="text1"/>
          <w:spacing w:val="-2"/>
        </w:rPr>
        <w:t>jedenastu</w:t>
      </w:r>
      <w:r w:rsidR="00961A94" w:rsidRPr="00C34CD8">
        <w:rPr>
          <w:rFonts w:cs="Arial"/>
          <w:bCs/>
          <w:color w:val="000000" w:themeColor="text1"/>
          <w:spacing w:val="-2"/>
        </w:rPr>
        <w:t xml:space="preserve"> miesięcy 2022 r. </w:t>
      </w:r>
      <w:r w:rsidR="00961A94" w:rsidRPr="00C34CD8">
        <w:rPr>
          <w:rFonts w:cs="Arial"/>
          <w:bCs/>
          <w:color w:val="000000" w:themeColor="text1"/>
        </w:rPr>
        <w:t xml:space="preserve">przeciętne miesięczne wynagrodzenie brutto w sektorze przedsiębiorstw ukształtowało się na poziomie </w:t>
      </w:r>
      <w:r w:rsidR="00C34CD8" w:rsidRPr="00C34CD8">
        <w:rPr>
          <w:rFonts w:cs="Arial"/>
          <w:bCs/>
          <w:color w:val="000000" w:themeColor="text1"/>
        </w:rPr>
        <w:t>5693,40</w:t>
      </w:r>
      <w:r w:rsidR="00961A94" w:rsidRPr="00C34CD8">
        <w:rPr>
          <w:rFonts w:cs="Arial"/>
          <w:bCs/>
          <w:color w:val="000000" w:themeColor="text1"/>
        </w:rPr>
        <w:t xml:space="preserve"> zł, tj. o </w:t>
      </w:r>
      <w:r w:rsidR="00594F3E" w:rsidRPr="00C34CD8">
        <w:rPr>
          <w:rFonts w:cs="Arial"/>
          <w:bCs/>
          <w:color w:val="000000" w:themeColor="text1"/>
        </w:rPr>
        <w:t>1</w:t>
      </w:r>
      <w:r w:rsidR="00C34CD8" w:rsidRPr="00C34CD8">
        <w:rPr>
          <w:rFonts w:cs="Arial"/>
          <w:bCs/>
          <w:color w:val="000000" w:themeColor="text1"/>
        </w:rPr>
        <w:t>2,8</w:t>
      </w:r>
      <w:r w:rsidR="00961A94" w:rsidRPr="00C34CD8">
        <w:rPr>
          <w:rFonts w:cs="Arial"/>
          <w:bCs/>
          <w:color w:val="000000" w:themeColor="text1"/>
        </w:rPr>
        <w:t>% wyższym niż przed rokiem.</w:t>
      </w:r>
      <w:r w:rsidR="00EE258E" w:rsidRPr="00C34CD8">
        <w:rPr>
          <w:rFonts w:cs="Arial"/>
          <w:bCs/>
          <w:color w:val="000000" w:themeColor="text1"/>
        </w:rPr>
        <w:t xml:space="preserve"> </w:t>
      </w:r>
    </w:p>
    <w:p w14:paraId="10A123C2" w14:textId="0B71F2E5" w:rsidR="00607B6E" w:rsidRPr="003F3FFC" w:rsidRDefault="00607B6E" w:rsidP="00607B6E">
      <w:pPr>
        <w:pStyle w:val="Nagwek1"/>
        <w:spacing w:before="600" w:after="240"/>
        <w:rPr>
          <w:color w:val="522398"/>
        </w:rPr>
      </w:pPr>
      <w:r w:rsidRPr="003F3FFC">
        <w:rPr>
          <w:color w:val="522398"/>
        </w:rPr>
        <w:t xml:space="preserve">Ceny </w:t>
      </w:r>
    </w:p>
    <w:p w14:paraId="10E5734A" w14:textId="2E87FF49" w:rsidR="00607B6E" w:rsidRPr="00E27E2C" w:rsidRDefault="00607B6E" w:rsidP="00607B6E">
      <w:pPr>
        <w:pStyle w:val="Tekstpodstawowy"/>
        <w:rPr>
          <w:rFonts w:cs="Arial"/>
          <w:bCs/>
          <w:color w:val="000000" w:themeColor="text1"/>
          <w:spacing w:val="-2"/>
        </w:rPr>
      </w:pPr>
      <w:r w:rsidRPr="00717986">
        <w:rPr>
          <w:rFonts w:cs="Arial"/>
          <w:bCs/>
          <w:color w:val="000000" w:themeColor="text1"/>
          <w:spacing w:val="-2"/>
        </w:rPr>
        <w:t xml:space="preserve">W </w:t>
      </w:r>
      <w:r w:rsidR="00FF127C" w:rsidRPr="00717986">
        <w:rPr>
          <w:rFonts w:cs="Arial"/>
          <w:bCs/>
          <w:color w:val="000000" w:themeColor="text1"/>
          <w:spacing w:val="-2"/>
        </w:rPr>
        <w:t>3</w:t>
      </w:r>
      <w:r w:rsidRPr="00717986">
        <w:rPr>
          <w:rFonts w:cs="Arial"/>
          <w:bCs/>
          <w:color w:val="000000" w:themeColor="text1"/>
          <w:spacing w:val="-2"/>
        </w:rPr>
        <w:t xml:space="preserve"> kwartale 202</w:t>
      </w:r>
      <w:r w:rsidR="00FF127C" w:rsidRPr="00717986">
        <w:rPr>
          <w:rFonts w:cs="Arial"/>
          <w:bCs/>
          <w:color w:val="000000" w:themeColor="text1"/>
          <w:spacing w:val="-2"/>
        </w:rPr>
        <w:t>2</w:t>
      </w:r>
      <w:r w:rsidRPr="00717986">
        <w:rPr>
          <w:rFonts w:cs="Arial"/>
          <w:bCs/>
          <w:color w:val="000000" w:themeColor="text1"/>
          <w:spacing w:val="-2"/>
        </w:rPr>
        <w:t xml:space="preserve"> r. ceny towarów i usług konsumpcyjnych w województwie podlaskim wzrosły o </w:t>
      </w:r>
      <w:r w:rsidR="00717986" w:rsidRPr="00717986">
        <w:rPr>
          <w:rFonts w:cs="Arial"/>
          <w:bCs/>
          <w:color w:val="000000" w:themeColor="text1"/>
          <w:spacing w:val="-2"/>
        </w:rPr>
        <w:t>15,9</w:t>
      </w:r>
      <w:r w:rsidRPr="00717986">
        <w:rPr>
          <w:rFonts w:cs="Arial"/>
          <w:bCs/>
          <w:color w:val="000000" w:themeColor="text1"/>
          <w:spacing w:val="-2"/>
        </w:rPr>
        <w:t xml:space="preserve">% w ujęciu rocznym (wobec wzrostu o </w:t>
      </w:r>
      <w:r w:rsidR="00717986" w:rsidRPr="00717986">
        <w:rPr>
          <w:rFonts w:cs="Arial"/>
          <w:bCs/>
          <w:color w:val="000000" w:themeColor="text1"/>
          <w:spacing w:val="-2"/>
        </w:rPr>
        <w:t>5,5</w:t>
      </w:r>
      <w:r w:rsidRPr="00717986">
        <w:rPr>
          <w:rFonts w:cs="Arial"/>
          <w:bCs/>
          <w:color w:val="000000" w:themeColor="text1"/>
          <w:spacing w:val="-2"/>
        </w:rPr>
        <w:t xml:space="preserve">% przed rokiem). Zdecydowanie więcej niż w analogicznym okresie poprzedniego roku płacono za towary i usługi związane z transportem (o </w:t>
      </w:r>
      <w:r w:rsidR="00717986" w:rsidRPr="00717986">
        <w:rPr>
          <w:rFonts w:cs="Arial"/>
          <w:bCs/>
          <w:color w:val="000000" w:themeColor="text1"/>
          <w:spacing w:val="-2"/>
        </w:rPr>
        <w:t>24,1</w:t>
      </w:r>
      <w:r w:rsidRPr="00717986">
        <w:rPr>
          <w:rFonts w:cs="Arial"/>
          <w:bCs/>
          <w:color w:val="000000" w:themeColor="text1"/>
          <w:spacing w:val="-2"/>
        </w:rPr>
        <w:t xml:space="preserve">%) oraz mieszkaniem (o </w:t>
      </w:r>
      <w:r w:rsidR="00717986" w:rsidRPr="00717986">
        <w:rPr>
          <w:rFonts w:cs="Arial"/>
          <w:bCs/>
          <w:color w:val="000000" w:themeColor="text1"/>
          <w:spacing w:val="-2"/>
        </w:rPr>
        <w:t>21,0</w:t>
      </w:r>
      <w:r w:rsidRPr="00717986">
        <w:rPr>
          <w:rFonts w:cs="Arial"/>
          <w:bCs/>
          <w:color w:val="000000" w:themeColor="text1"/>
          <w:spacing w:val="-2"/>
        </w:rPr>
        <w:t>%). Znacznie droższe niż rok wcześniej był</w:t>
      </w:r>
      <w:r w:rsidR="00717986">
        <w:rPr>
          <w:rFonts w:cs="Arial"/>
          <w:bCs/>
          <w:color w:val="000000" w:themeColor="text1"/>
          <w:spacing w:val="-2"/>
        </w:rPr>
        <w:t>y</w:t>
      </w:r>
      <w:r w:rsidRPr="00717986">
        <w:rPr>
          <w:rFonts w:cs="Arial"/>
          <w:bCs/>
          <w:color w:val="000000" w:themeColor="text1"/>
          <w:spacing w:val="-2"/>
        </w:rPr>
        <w:t xml:space="preserve"> również </w:t>
      </w:r>
      <w:r w:rsidR="00717986" w:rsidRPr="00717986">
        <w:rPr>
          <w:rFonts w:cs="Arial"/>
          <w:bCs/>
          <w:color w:val="000000" w:themeColor="text1"/>
          <w:spacing w:val="-2"/>
        </w:rPr>
        <w:t xml:space="preserve">żywność i napoje bezalkoholowe (o 18,5%), </w:t>
      </w:r>
      <w:r w:rsidRPr="00717986">
        <w:rPr>
          <w:rFonts w:cs="Arial"/>
          <w:bCs/>
          <w:color w:val="000000" w:themeColor="text1"/>
          <w:spacing w:val="-2"/>
        </w:rPr>
        <w:t xml:space="preserve">towary i usługi w zakresie rekreacji i kultury (o </w:t>
      </w:r>
      <w:r w:rsidR="00717986" w:rsidRPr="00717986">
        <w:rPr>
          <w:rFonts w:cs="Arial"/>
          <w:bCs/>
          <w:color w:val="000000" w:themeColor="text1"/>
          <w:spacing w:val="-2"/>
        </w:rPr>
        <w:t>12</w:t>
      </w:r>
      <w:r w:rsidRPr="00717986">
        <w:rPr>
          <w:rFonts w:cs="Arial"/>
          <w:bCs/>
          <w:color w:val="000000" w:themeColor="text1"/>
          <w:spacing w:val="-2"/>
        </w:rPr>
        <w:t>,6%)</w:t>
      </w:r>
      <w:r w:rsidR="002E0442">
        <w:rPr>
          <w:rFonts w:cs="Arial"/>
          <w:bCs/>
          <w:color w:val="000000" w:themeColor="text1"/>
          <w:spacing w:val="-2"/>
        </w:rPr>
        <w:t xml:space="preserve"> oraz</w:t>
      </w:r>
      <w:r w:rsidRPr="00717986">
        <w:rPr>
          <w:rFonts w:cs="Arial"/>
          <w:bCs/>
          <w:color w:val="000000" w:themeColor="text1"/>
          <w:spacing w:val="-2"/>
        </w:rPr>
        <w:t xml:space="preserve"> </w:t>
      </w:r>
      <w:r w:rsidR="00717986" w:rsidRPr="00717986">
        <w:rPr>
          <w:rFonts w:cs="Arial"/>
          <w:bCs/>
          <w:color w:val="000000" w:themeColor="text1"/>
          <w:spacing w:val="-2"/>
        </w:rPr>
        <w:t xml:space="preserve">edukacji (o 9,8%). </w:t>
      </w:r>
      <w:r w:rsidRPr="00717986">
        <w:rPr>
          <w:rFonts w:cs="Arial"/>
          <w:bCs/>
          <w:color w:val="000000" w:themeColor="text1"/>
          <w:spacing w:val="-2"/>
        </w:rPr>
        <w:t xml:space="preserve">Zdrożały także </w:t>
      </w:r>
      <w:r w:rsidR="00717986" w:rsidRPr="00717986">
        <w:rPr>
          <w:rFonts w:cs="Arial"/>
          <w:bCs/>
          <w:color w:val="000000" w:themeColor="text1"/>
          <w:spacing w:val="-2"/>
        </w:rPr>
        <w:t xml:space="preserve">napoje alkoholowe i wyroby tytoniowe (o 8,1%), </w:t>
      </w:r>
      <w:r w:rsidRPr="00717986">
        <w:rPr>
          <w:rFonts w:cs="Arial"/>
          <w:bCs/>
          <w:color w:val="000000" w:themeColor="text1"/>
          <w:spacing w:val="-2"/>
        </w:rPr>
        <w:t xml:space="preserve">towary i usługi związane ze zdrowiem (o </w:t>
      </w:r>
      <w:r w:rsidR="00717986" w:rsidRPr="00717986">
        <w:rPr>
          <w:rFonts w:cs="Arial"/>
          <w:bCs/>
          <w:color w:val="000000" w:themeColor="text1"/>
          <w:spacing w:val="-2"/>
        </w:rPr>
        <w:t>6,7</w:t>
      </w:r>
      <w:r w:rsidRPr="00717986">
        <w:rPr>
          <w:rFonts w:cs="Arial"/>
          <w:bCs/>
          <w:color w:val="000000" w:themeColor="text1"/>
          <w:spacing w:val="-2"/>
        </w:rPr>
        <w:t>%) oraz odzież i</w:t>
      </w:r>
      <w:r w:rsidR="00717986" w:rsidRPr="00717986">
        <w:rPr>
          <w:rFonts w:cs="Arial"/>
          <w:bCs/>
          <w:color w:val="000000" w:themeColor="text1"/>
          <w:spacing w:val="-2"/>
        </w:rPr>
        <w:t> </w:t>
      </w:r>
      <w:r w:rsidRPr="00717986">
        <w:rPr>
          <w:rFonts w:cs="Arial"/>
          <w:bCs/>
          <w:color w:val="000000" w:themeColor="text1"/>
          <w:spacing w:val="-2"/>
        </w:rPr>
        <w:t>obuwie</w:t>
      </w:r>
      <w:r w:rsidRPr="00E27E2C">
        <w:rPr>
          <w:rFonts w:cs="Arial"/>
          <w:bCs/>
          <w:color w:val="000000" w:themeColor="text1"/>
          <w:spacing w:val="-2"/>
        </w:rPr>
        <w:t xml:space="preserve"> (o </w:t>
      </w:r>
      <w:r w:rsidR="00717986" w:rsidRPr="00E27E2C">
        <w:rPr>
          <w:rFonts w:cs="Arial"/>
          <w:bCs/>
          <w:color w:val="000000" w:themeColor="text1"/>
          <w:spacing w:val="-2"/>
        </w:rPr>
        <w:t>4,3</w:t>
      </w:r>
      <w:r w:rsidRPr="00E27E2C">
        <w:rPr>
          <w:rFonts w:cs="Arial"/>
          <w:bCs/>
          <w:color w:val="000000" w:themeColor="text1"/>
          <w:spacing w:val="-2"/>
        </w:rPr>
        <w:t>%).</w:t>
      </w:r>
    </w:p>
    <w:p w14:paraId="222653EB" w14:textId="4BC47F60" w:rsidR="00F12F89" w:rsidRPr="00E27E2C" w:rsidRDefault="00607B6E" w:rsidP="00F12F89">
      <w:pPr>
        <w:pStyle w:val="Nagwek1"/>
        <w:spacing w:before="120" w:after="120" w:line="240" w:lineRule="exact"/>
        <w:rPr>
          <w:rFonts w:ascii="Fira Sans" w:eastAsiaTheme="minorHAnsi" w:hAnsi="Fira Sans" w:cstheme="minorBidi"/>
          <w:bCs w:val="0"/>
          <w:color w:val="000000" w:themeColor="text1"/>
          <w:sz w:val="19"/>
          <w:szCs w:val="22"/>
          <w:lang w:eastAsia="en-US"/>
        </w:rPr>
      </w:pPr>
      <w:r w:rsidRPr="00E27E2C">
        <w:rPr>
          <w:rFonts w:ascii="Fira Sans" w:eastAsiaTheme="minorHAnsi" w:hAnsi="Fira Sans" w:cstheme="minorBidi"/>
          <w:bCs w:val="0"/>
          <w:color w:val="000000" w:themeColor="text1"/>
          <w:sz w:val="19"/>
          <w:szCs w:val="22"/>
          <w:lang w:eastAsia="en-US"/>
        </w:rPr>
        <w:t xml:space="preserve">W skali </w:t>
      </w:r>
      <w:r w:rsidR="00F12F89">
        <w:rPr>
          <w:rFonts w:ascii="Fira Sans" w:eastAsiaTheme="minorHAnsi" w:hAnsi="Fira Sans" w:cstheme="minorBidi"/>
          <w:bCs w:val="0"/>
          <w:color w:val="000000" w:themeColor="text1"/>
          <w:sz w:val="19"/>
          <w:szCs w:val="22"/>
          <w:lang w:eastAsia="en-US"/>
        </w:rPr>
        <w:t>k</w:t>
      </w:r>
      <w:r w:rsidR="00F12F89" w:rsidRPr="00E27E2C">
        <w:rPr>
          <w:rFonts w:ascii="Fira Sans" w:eastAsiaTheme="minorHAnsi" w:hAnsi="Fira Sans" w:cstheme="minorBidi"/>
          <w:bCs w:val="0"/>
          <w:color w:val="000000" w:themeColor="text1"/>
          <w:sz w:val="19"/>
          <w:szCs w:val="22"/>
          <w:lang w:eastAsia="en-US"/>
        </w:rPr>
        <w:t xml:space="preserve">raju </w:t>
      </w:r>
      <w:r w:rsidR="00F12F89">
        <w:rPr>
          <w:rFonts w:ascii="Fira Sans" w:eastAsiaTheme="minorHAnsi" w:hAnsi="Fira Sans" w:cstheme="minorBidi"/>
          <w:bCs w:val="0"/>
          <w:color w:val="000000" w:themeColor="text1"/>
          <w:sz w:val="19"/>
          <w:szCs w:val="22"/>
          <w:lang w:eastAsia="en-US"/>
        </w:rPr>
        <w:t xml:space="preserve">w analizowanym kwartale </w:t>
      </w:r>
      <w:r w:rsidR="00F12F89" w:rsidRPr="00E27E2C">
        <w:rPr>
          <w:rFonts w:ascii="Fira Sans" w:eastAsiaTheme="minorHAnsi" w:hAnsi="Fira Sans" w:cstheme="minorBidi"/>
          <w:bCs w:val="0"/>
          <w:color w:val="000000" w:themeColor="text1"/>
          <w:sz w:val="19"/>
          <w:szCs w:val="22"/>
          <w:lang w:eastAsia="en-US"/>
        </w:rPr>
        <w:t>wzrost cen towarów i usług konsumpcyjnych w ujęciu rocznym był o 0,4 p. proc. wyższy niż w województwie podlaskim.</w:t>
      </w:r>
    </w:p>
    <w:p w14:paraId="4D849EFF" w14:textId="336E24E1" w:rsidR="00607B6E" w:rsidRPr="00E27E2C" w:rsidRDefault="00607B6E" w:rsidP="00607B6E">
      <w:pPr>
        <w:pStyle w:val="Nagwek1"/>
        <w:spacing w:before="120" w:after="120" w:line="240" w:lineRule="exact"/>
        <w:rPr>
          <w:rFonts w:ascii="Fira Sans" w:eastAsiaTheme="minorHAnsi" w:hAnsi="Fira Sans" w:cstheme="minorBidi"/>
          <w:bCs w:val="0"/>
          <w:color w:val="000000" w:themeColor="text1"/>
          <w:sz w:val="19"/>
          <w:szCs w:val="22"/>
          <w:lang w:eastAsia="en-US"/>
        </w:rPr>
      </w:pPr>
    </w:p>
    <w:p w14:paraId="73D4708E" w14:textId="77777777" w:rsidR="00607B6E" w:rsidRPr="00E27E2C" w:rsidRDefault="00607B6E" w:rsidP="00607B6E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37EEE236" w14:textId="77777777" w:rsidR="00607B6E" w:rsidRPr="00E27E2C" w:rsidRDefault="00607B6E" w:rsidP="00607B6E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6268F760" w14:textId="7CE62FBC" w:rsidR="00607B6E" w:rsidRPr="00E27E2C" w:rsidRDefault="00607B6E" w:rsidP="00607B6E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25C23B28" w14:textId="77777777" w:rsidR="00323E44" w:rsidRPr="00E27E2C" w:rsidRDefault="00323E44" w:rsidP="00607B6E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77C22322" w14:textId="77777777" w:rsidR="009E5AAD" w:rsidRPr="00E27E2C" w:rsidRDefault="009E5AAD" w:rsidP="00607B6E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6FE6FBD5" w14:textId="77777777" w:rsidR="00607B6E" w:rsidRPr="00E27E2C" w:rsidRDefault="00607B6E" w:rsidP="00607B6E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0B58120B" w14:textId="77777777" w:rsidR="00607B6E" w:rsidRPr="00E27E2C" w:rsidRDefault="00607B6E" w:rsidP="00607B6E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6C742532" w14:textId="77777777" w:rsidR="00607B6E" w:rsidRDefault="00607B6E" w:rsidP="00607B6E">
      <w:pPr>
        <w:pStyle w:val="Tekstpodstawowy"/>
        <w:spacing w:before="360" w:line="240" w:lineRule="auto"/>
        <w:ind w:left="851" w:hanging="851"/>
        <w:rPr>
          <w:b/>
          <w:spacing w:val="-2"/>
        </w:rPr>
      </w:pPr>
      <w:r>
        <w:rPr>
          <w:b/>
          <w:spacing w:val="-2"/>
        </w:rPr>
        <w:lastRenderedPageBreak/>
        <w:t xml:space="preserve">Tablica 5. </w:t>
      </w:r>
      <w:r w:rsidRPr="00F45120">
        <w:rPr>
          <w:b/>
          <w:spacing w:val="-2"/>
        </w:rPr>
        <w:t xml:space="preserve">Wskaźniki cen towarów i usług konsumpcyjnych w województwie podlaskim 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5. Wskaźniki cen towarów i usług konsumpcyjnych w województwie podlaskim "/>
        <w:tblDescription w:val="Dane do tablicy dostępne w załączonym pliku excel."/>
      </w:tblPr>
      <w:tblGrid>
        <w:gridCol w:w="3836"/>
        <w:gridCol w:w="1655"/>
        <w:gridCol w:w="1655"/>
        <w:gridCol w:w="1655"/>
        <w:gridCol w:w="1655"/>
      </w:tblGrid>
      <w:tr w:rsidR="00607B6E" w14:paraId="4FDECC22" w14:textId="77777777" w:rsidTr="006B6DBE">
        <w:trPr>
          <w:trHeight w:val="57"/>
        </w:trPr>
        <w:tc>
          <w:tcPr>
            <w:tcW w:w="3836" w:type="dxa"/>
            <w:vMerge w:val="restart"/>
            <w:tcBorders>
              <w:left w:val="nil"/>
            </w:tcBorders>
            <w:vAlign w:val="center"/>
          </w:tcPr>
          <w:p w14:paraId="3EC3DB49" w14:textId="77777777" w:rsidR="00607B6E" w:rsidRPr="00F67EC6" w:rsidRDefault="00607B6E" w:rsidP="006B6DBE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3310" w:type="dxa"/>
            <w:gridSpan w:val="2"/>
            <w:vAlign w:val="center"/>
          </w:tcPr>
          <w:p w14:paraId="7AC05D8D" w14:textId="2EE02B32" w:rsidR="00607B6E" w:rsidRPr="00FA5128" w:rsidRDefault="00607B6E" w:rsidP="006B6DB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3310" w:type="dxa"/>
            <w:gridSpan w:val="2"/>
            <w:tcBorders>
              <w:bottom w:val="single" w:sz="4" w:space="0" w:color="522398"/>
              <w:right w:val="nil"/>
            </w:tcBorders>
            <w:vAlign w:val="center"/>
          </w:tcPr>
          <w:p w14:paraId="40D1E8DA" w14:textId="59C02D58" w:rsidR="00607B6E" w:rsidRPr="00FA5128" w:rsidRDefault="00607B6E" w:rsidP="006B6DBE">
            <w:pPr>
              <w:pStyle w:val="Nagwek3"/>
              <w:spacing w:before="120" w:after="120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2022</w:t>
            </w:r>
          </w:p>
        </w:tc>
      </w:tr>
      <w:tr w:rsidR="00FF127C" w14:paraId="6BE05C45" w14:textId="77777777" w:rsidTr="006B6DBE">
        <w:trPr>
          <w:trHeight w:val="57"/>
        </w:trPr>
        <w:tc>
          <w:tcPr>
            <w:tcW w:w="3836" w:type="dxa"/>
            <w:vMerge/>
            <w:tcBorders>
              <w:left w:val="nil"/>
              <w:bottom w:val="single" w:sz="8" w:space="0" w:color="001D77"/>
            </w:tcBorders>
          </w:tcPr>
          <w:p w14:paraId="314A257F" w14:textId="77777777" w:rsidR="00FF127C" w:rsidRPr="00F67EC6" w:rsidRDefault="00FF127C" w:rsidP="00FF127C">
            <w:pPr>
              <w:pStyle w:val="tytuwykresu"/>
              <w:spacing w:before="120" w:after="120"/>
              <w:rPr>
                <w:shd w:val="clear" w:color="auto" w:fill="FFFFFF"/>
              </w:rPr>
            </w:pPr>
          </w:p>
        </w:tc>
        <w:tc>
          <w:tcPr>
            <w:tcW w:w="1655" w:type="dxa"/>
            <w:tcBorders>
              <w:bottom w:val="single" w:sz="4" w:space="0" w:color="522398"/>
            </w:tcBorders>
            <w:vAlign w:val="center"/>
          </w:tcPr>
          <w:p w14:paraId="048D3742" w14:textId="269CEF1D" w:rsidR="00FF127C" w:rsidRPr="00787A0E" w:rsidRDefault="00FF127C" w:rsidP="00FF127C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04</w:t>
            </w:r>
            <w:r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>
              <w:rPr>
                <w:color w:val="000000" w:themeColor="text1"/>
                <w:sz w:val="16"/>
                <w:szCs w:val="16"/>
              </w:rPr>
              <w:t>06</w:t>
            </w:r>
          </w:p>
        </w:tc>
        <w:tc>
          <w:tcPr>
            <w:tcW w:w="1655" w:type="dxa"/>
            <w:tcBorders>
              <w:bottom w:val="single" w:sz="4" w:space="0" w:color="522398"/>
            </w:tcBorders>
            <w:vAlign w:val="center"/>
          </w:tcPr>
          <w:p w14:paraId="388D8258" w14:textId="2108C811" w:rsidR="00FF127C" w:rsidRPr="00787A0E" w:rsidRDefault="00FF127C" w:rsidP="00FF127C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07</w:t>
            </w:r>
            <w:r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>
              <w:rPr>
                <w:rFonts w:cs="Arial"/>
                <w:color w:val="000000" w:themeColor="text1"/>
                <w:sz w:val="16"/>
                <w:szCs w:val="16"/>
              </w:rPr>
              <w:t>09</w:t>
            </w:r>
          </w:p>
        </w:tc>
        <w:tc>
          <w:tcPr>
            <w:tcW w:w="1655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27CE399F" w14:textId="5C99AE68" w:rsidR="00FF127C" w:rsidRPr="00787A0E" w:rsidRDefault="00FF127C" w:rsidP="00FF127C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04</w:t>
            </w:r>
            <w:r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>
              <w:rPr>
                <w:color w:val="000000" w:themeColor="text1"/>
                <w:sz w:val="16"/>
                <w:szCs w:val="16"/>
              </w:rPr>
              <w:t>06</w:t>
            </w:r>
          </w:p>
        </w:tc>
        <w:tc>
          <w:tcPr>
            <w:tcW w:w="1655" w:type="dxa"/>
            <w:tcBorders>
              <w:bottom w:val="single" w:sz="4" w:space="0" w:color="522398"/>
              <w:right w:val="nil"/>
            </w:tcBorders>
            <w:vAlign w:val="center"/>
          </w:tcPr>
          <w:p w14:paraId="2D853F76" w14:textId="2C7C6F1F" w:rsidR="00FF127C" w:rsidRPr="00806ACE" w:rsidRDefault="00FF127C" w:rsidP="00FF127C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07</w:t>
            </w:r>
            <w:r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>
              <w:rPr>
                <w:rFonts w:cs="Arial"/>
                <w:color w:val="000000" w:themeColor="text1"/>
                <w:sz w:val="16"/>
                <w:szCs w:val="16"/>
              </w:rPr>
              <w:t>09</w:t>
            </w:r>
          </w:p>
        </w:tc>
      </w:tr>
      <w:tr w:rsidR="00607B6E" w14:paraId="607B345D" w14:textId="77777777" w:rsidTr="006B6DBE">
        <w:trPr>
          <w:trHeight w:val="227"/>
        </w:trPr>
        <w:tc>
          <w:tcPr>
            <w:tcW w:w="3836" w:type="dxa"/>
            <w:vMerge/>
            <w:tcBorders>
              <w:left w:val="nil"/>
              <w:bottom w:val="single" w:sz="8" w:space="0" w:color="522398"/>
            </w:tcBorders>
          </w:tcPr>
          <w:p w14:paraId="1940AB12" w14:textId="77777777" w:rsidR="00607B6E" w:rsidRPr="00F67EC6" w:rsidRDefault="00607B6E" w:rsidP="006B6DBE">
            <w:pPr>
              <w:pStyle w:val="tytuwykresu"/>
              <w:spacing w:before="120" w:after="120"/>
              <w:rPr>
                <w:shd w:val="clear" w:color="auto" w:fill="FFFFFF"/>
              </w:rPr>
            </w:pPr>
          </w:p>
        </w:tc>
        <w:tc>
          <w:tcPr>
            <w:tcW w:w="6620" w:type="dxa"/>
            <w:gridSpan w:val="4"/>
            <w:tcBorders>
              <w:top w:val="single" w:sz="4" w:space="0" w:color="522398"/>
              <w:bottom w:val="single" w:sz="8" w:space="0" w:color="522398"/>
              <w:right w:val="nil"/>
            </w:tcBorders>
            <w:vAlign w:val="center"/>
          </w:tcPr>
          <w:p w14:paraId="60EF8982" w14:textId="77777777" w:rsidR="00607B6E" w:rsidRPr="00FA5128" w:rsidRDefault="00607B6E" w:rsidP="006B6DBE">
            <w:pPr>
              <w:spacing w:line="240" w:lineRule="auto"/>
              <w:jc w:val="center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analogiczny okres roku poprzedniego = 100</w:t>
            </w:r>
          </w:p>
        </w:tc>
      </w:tr>
      <w:tr w:rsidR="00607B6E" w:rsidRPr="0093583D" w14:paraId="63954402" w14:textId="77777777" w:rsidTr="006B6DBE">
        <w:trPr>
          <w:trHeight w:val="510"/>
        </w:trPr>
        <w:tc>
          <w:tcPr>
            <w:tcW w:w="3836" w:type="dxa"/>
            <w:tcBorders>
              <w:top w:val="single" w:sz="8" w:space="0" w:color="522398"/>
              <w:left w:val="nil"/>
            </w:tcBorders>
            <w:vAlign w:val="center"/>
          </w:tcPr>
          <w:p w14:paraId="7194C274" w14:textId="77777777" w:rsidR="00607B6E" w:rsidRPr="0093583D" w:rsidRDefault="00607B6E" w:rsidP="00607B6E">
            <w:pPr>
              <w:pStyle w:val="Nagwek8"/>
              <w:tabs>
                <w:tab w:val="right" w:leader="dot" w:pos="4156"/>
              </w:tabs>
              <w:spacing w:before="120" w:after="11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3583D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655" w:type="dxa"/>
            <w:tcBorders>
              <w:top w:val="single" w:sz="8" w:space="0" w:color="522398"/>
            </w:tcBorders>
            <w:vAlign w:val="center"/>
          </w:tcPr>
          <w:p w14:paraId="72F4C0D7" w14:textId="7D24D461" w:rsidR="00607B6E" w:rsidRPr="0093583D" w:rsidRDefault="00607B6E" w:rsidP="00607B6E">
            <w:pPr>
              <w:spacing w:after="11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b/>
                <w:color w:val="000000" w:themeColor="text1"/>
                <w:sz w:val="16"/>
                <w:szCs w:val="16"/>
              </w:rPr>
              <w:t>104,6</w:t>
            </w:r>
          </w:p>
        </w:tc>
        <w:tc>
          <w:tcPr>
            <w:tcW w:w="1655" w:type="dxa"/>
            <w:tcBorders>
              <w:top w:val="single" w:sz="8" w:space="0" w:color="522398"/>
            </w:tcBorders>
            <w:shd w:val="clear" w:color="auto" w:fill="FFFFFF" w:themeFill="background1"/>
            <w:vAlign w:val="center"/>
          </w:tcPr>
          <w:p w14:paraId="3296FD1B" w14:textId="08F487F9" w:rsidR="00607B6E" w:rsidRPr="006F2438" w:rsidRDefault="00607B6E" w:rsidP="00607B6E">
            <w:pPr>
              <w:spacing w:after="11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</w:t>
            </w:r>
            <w:r w:rsidRPr="0093583D">
              <w:rPr>
                <w:rFonts w:cs="Arial"/>
                <w:b/>
                <w:color w:val="000000" w:themeColor="text1"/>
                <w:sz w:val="16"/>
                <w:szCs w:val="16"/>
              </w:rPr>
              <w:t>5,5</w:t>
            </w:r>
          </w:p>
        </w:tc>
        <w:tc>
          <w:tcPr>
            <w:tcW w:w="1655" w:type="dxa"/>
            <w:tcBorders>
              <w:top w:val="single" w:sz="8" w:space="0" w:color="522398"/>
            </w:tcBorders>
            <w:vAlign w:val="center"/>
          </w:tcPr>
          <w:p w14:paraId="6578B82B" w14:textId="54EE01E1" w:rsidR="00607B6E" w:rsidRPr="0093583D" w:rsidRDefault="00717986" w:rsidP="00607B6E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113,9</w:t>
            </w:r>
          </w:p>
        </w:tc>
        <w:tc>
          <w:tcPr>
            <w:tcW w:w="1655" w:type="dxa"/>
            <w:tcBorders>
              <w:top w:val="single" w:sz="8" w:space="0" w:color="522398"/>
              <w:right w:val="nil"/>
            </w:tcBorders>
            <w:vAlign w:val="center"/>
          </w:tcPr>
          <w:p w14:paraId="633E2EC6" w14:textId="6AC8DDD2" w:rsidR="00607B6E" w:rsidRPr="0093583D" w:rsidRDefault="00717986" w:rsidP="00607B6E">
            <w:pPr>
              <w:spacing w:after="11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115,9</w:t>
            </w:r>
          </w:p>
        </w:tc>
      </w:tr>
      <w:tr w:rsidR="00607B6E" w:rsidRPr="0093583D" w14:paraId="1585CFAE" w14:textId="77777777" w:rsidTr="006B6DBE">
        <w:trPr>
          <w:trHeight w:val="340"/>
        </w:trPr>
        <w:tc>
          <w:tcPr>
            <w:tcW w:w="3836" w:type="dxa"/>
            <w:tcBorders>
              <w:left w:val="nil"/>
            </w:tcBorders>
            <w:vAlign w:val="center"/>
          </w:tcPr>
          <w:p w14:paraId="705EF803" w14:textId="77777777" w:rsidR="00607B6E" w:rsidRPr="0093583D" w:rsidRDefault="00607B6E" w:rsidP="00607B6E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</w:pPr>
            <w:r w:rsidRPr="0093583D"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 xml:space="preserve">w </w:t>
            </w:r>
            <w:r w:rsidRPr="0093583D">
              <w:rPr>
                <w:rFonts w:ascii="Fira Sans" w:hAnsi="Fira Sans"/>
                <w:color w:val="000000" w:themeColor="text1"/>
                <w:sz w:val="16"/>
                <w:szCs w:val="16"/>
              </w:rPr>
              <w:t>tym</w:t>
            </w:r>
            <w:r w:rsidRPr="0093583D"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>:</w:t>
            </w:r>
          </w:p>
        </w:tc>
        <w:tc>
          <w:tcPr>
            <w:tcW w:w="1655" w:type="dxa"/>
            <w:vAlign w:val="center"/>
          </w:tcPr>
          <w:p w14:paraId="065D6B87" w14:textId="77777777" w:rsidR="00607B6E" w:rsidRPr="0093583D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655" w:type="dxa"/>
            <w:shd w:val="clear" w:color="auto" w:fill="FFFFFF" w:themeFill="background1"/>
            <w:vAlign w:val="center"/>
          </w:tcPr>
          <w:p w14:paraId="48F2C4D4" w14:textId="77777777" w:rsidR="00607B6E" w:rsidRPr="006F2438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655" w:type="dxa"/>
            <w:vAlign w:val="center"/>
          </w:tcPr>
          <w:p w14:paraId="2475C7FE" w14:textId="77777777" w:rsidR="00607B6E" w:rsidRPr="0093583D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55861FFB" w14:textId="77777777" w:rsidR="00607B6E" w:rsidRPr="0093583D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607B6E" w:rsidRPr="0093583D" w14:paraId="4C91FF78" w14:textId="77777777" w:rsidTr="006B6DBE">
        <w:trPr>
          <w:trHeight w:val="340"/>
        </w:trPr>
        <w:tc>
          <w:tcPr>
            <w:tcW w:w="3836" w:type="dxa"/>
            <w:tcBorders>
              <w:left w:val="nil"/>
            </w:tcBorders>
            <w:vAlign w:val="center"/>
          </w:tcPr>
          <w:p w14:paraId="497D047A" w14:textId="77777777" w:rsidR="00607B6E" w:rsidRPr="0093583D" w:rsidRDefault="00607B6E" w:rsidP="00607B6E">
            <w:pPr>
              <w:pStyle w:val="Nagwek2"/>
              <w:tabs>
                <w:tab w:val="right" w:leader="dot" w:pos="4156"/>
              </w:tabs>
              <w:spacing w:before="80" w:after="8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3583D">
              <w:rPr>
                <w:rFonts w:ascii="Fira Sans" w:hAnsi="Fira Sans" w:cs="Arial"/>
                <w:color w:val="000000" w:themeColor="text1"/>
                <w:sz w:val="16"/>
                <w:szCs w:val="16"/>
              </w:rPr>
              <w:t>Żywność i napoje bezalkoholowe</w:t>
            </w:r>
          </w:p>
        </w:tc>
        <w:tc>
          <w:tcPr>
            <w:tcW w:w="1655" w:type="dxa"/>
            <w:vAlign w:val="center"/>
          </w:tcPr>
          <w:p w14:paraId="5C2193FC" w14:textId="28112351" w:rsidR="00607B6E" w:rsidRPr="0093583D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100,9</w:t>
            </w:r>
          </w:p>
        </w:tc>
        <w:tc>
          <w:tcPr>
            <w:tcW w:w="1655" w:type="dxa"/>
            <w:shd w:val="clear" w:color="auto" w:fill="FFFFFF" w:themeFill="background1"/>
            <w:vAlign w:val="center"/>
          </w:tcPr>
          <w:p w14:paraId="0F371852" w14:textId="34849552" w:rsidR="00607B6E" w:rsidRPr="006F2438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103,5</w:t>
            </w:r>
          </w:p>
        </w:tc>
        <w:tc>
          <w:tcPr>
            <w:tcW w:w="1655" w:type="dxa"/>
            <w:vAlign w:val="center"/>
          </w:tcPr>
          <w:p w14:paraId="4FACB93C" w14:textId="1DB6D899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114,2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304B1C86" w14:textId="0254EFC6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118,5</w:t>
            </w:r>
          </w:p>
        </w:tc>
      </w:tr>
      <w:tr w:rsidR="00607B6E" w:rsidRPr="0093583D" w14:paraId="0E79B77A" w14:textId="77777777" w:rsidTr="006B6DBE">
        <w:trPr>
          <w:trHeight w:val="340"/>
        </w:trPr>
        <w:tc>
          <w:tcPr>
            <w:tcW w:w="3836" w:type="dxa"/>
            <w:tcBorders>
              <w:left w:val="nil"/>
            </w:tcBorders>
            <w:vAlign w:val="center"/>
          </w:tcPr>
          <w:p w14:paraId="180280AD" w14:textId="77777777" w:rsidR="00607B6E" w:rsidRPr="0093583D" w:rsidRDefault="00607B6E" w:rsidP="00607B6E">
            <w:pPr>
              <w:pStyle w:val="Nagwek2"/>
              <w:tabs>
                <w:tab w:val="right" w:leader="dot" w:pos="4156"/>
              </w:tabs>
              <w:spacing w:before="80" w:after="8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3583D">
              <w:rPr>
                <w:rFonts w:ascii="Fira Sans" w:hAnsi="Fira Sans" w:cs="Arial"/>
                <w:color w:val="000000" w:themeColor="text1"/>
                <w:sz w:val="16"/>
                <w:szCs w:val="16"/>
              </w:rPr>
              <w:t xml:space="preserve">Napoje alkoholowe i wyroby tytoniowe  </w:t>
            </w:r>
          </w:p>
        </w:tc>
        <w:tc>
          <w:tcPr>
            <w:tcW w:w="1655" w:type="dxa"/>
            <w:vAlign w:val="center"/>
          </w:tcPr>
          <w:p w14:paraId="330F3DC5" w14:textId="5D613BC9" w:rsidR="00607B6E" w:rsidRPr="0093583D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100,6</w:t>
            </w:r>
          </w:p>
        </w:tc>
        <w:tc>
          <w:tcPr>
            <w:tcW w:w="1655" w:type="dxa"/>
            <w:shd w:val="clear" w:color="auto" w:fill="FFFFFF" w:themeFill="background1"/>
            <w:vAlign w:val="center"/>
          </w:tcPr>
          <w:p w14:paraId="6AC18EFF" w14:textId="763F756B" w:rsidR="00607B6E" w:rsidRPr="006F2438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101,6</w:t>
            </w:r>
          </w:p>
        </w:tc>
        <w:tc>
          <w:tcPr>
            <w:tcW w:w="1655" w:type="dxa"/>
            <w:vAlign w:val="center"/>
          </w:tcPr>
          <w:p w14:paraId="1E97C413" w14:textId="432F57C8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106,4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3F49D4E9" w14:textId="6D4472AB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108,1</w:t>
            </w:r>
          </w:p>
        </w:tc>
      </w:tr>
      <w:tr w:rsidR="00607B6E" w:rsidRPr="0093583D" w14:paraId="643A99C6" w14:textId="77777777" w:rsidTr="006B6DBE">
        <w:trPr>
          <w:trHeight w:val="340"/>
        </w:trPr>
        <w:tc>
          <w:tcPr>
            <w:tcW w:w="3836" w:type="dxa"/>
            <w:tcBorders>
              <w:left w:val="nil"/>
            </w:tcBorders>
            <w:vAlign w:val="center"/>
          </w:tcPr>
          <w:p w14:paraId="6E808C13" w14:textId="77777777" w:rsidR="00607B6E" w:rsidRPr="0093583D" w:rsidRDefault="00607B6E" w:rsidP="00607B6E">
            <w:pPr>
              <w:pStyle w:val="Nagwek2"/>
              <w:tabs>
                <w:tab w:val="right" w:leader="dot" w:pos="4156"/>
              </w:tabs>
              <w:spacing w:before="80" w:after="8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3583D">
              <w:rPr>
                <w:rFonts w:ascii="Fira Sans" w:hAnsi="Fira Sans" w:cs="Arial"/>
                <w:color w:val="000000" w:themeColor="text1"/>
                <w:sz w:val="16"/>
                <w:szCs w:val="16"/>
              </w:rPr>
              <w:t>Odzież i obuwie</w:t>
            </w:r>
          </w:p>
        </w:tc>
        <w:tc>
          <w:tcPr>
            <w:tcW w:w="1655" w:type="dxa"/>
            <w:vAlign w:val="center"/>
          </w:tcPr>
          <w:p w14:paraId="548A9D0D" w14:textId="7B887D2F" w:rsidR="00607B6E" w:rsidRPr="0093583D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101,5</w:t>
            </w:r>
          </w:p>
        </w:tc>
        <w:tc>
          <w:tcPr>
            <w:tcW w:w="1655" w:type="dxa"/>
            <w:shd w:val="clear" w:color="auto" w:fill="FFFFFF" w:themeFill="background1"/>
            <w:vAlign w:val="center"/>
          </w:tcPr>
          <w:p w14:paraId="64B7E824" w14:textId="3E3762E5" w:rsidR="00607B6E" w:rsidRPr="006F2438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100,7</w:t>
            </w:r>
          </w:p>
        </w:tc>
        <w:tc>
          <w:tcPr>
            <w:tcW w:w="1655" w:type="dxa"/>
            <w:vAlign w:val="center"/>
          </w:tcPr>
          <w:p w14:paraId="7E51A6E8" w14:textId="5E9C871D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104,0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1D7D1FD3" w14:textId="3DC3D5D6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104,3</w:t>
            </w:r>
          </w:p>
        </w:tc>
      </w:tr>
      <w:tr w:rsidR="00607B6E" w:rsidRPr="0093583D" w14:paraId="23E1F20C" w14:textId="77777777" w:rsidTr="006B6DBE">
        <w:trPr>
          <w:trHeight w:val="340"/>
        </w:trPr>
        <w:tc>
          <w:tcPr>
            <w:tcW w:w="3836" w:type="dxa"/>
            <w:tcBorders>
              <w:left w:val="nil"/>
            </w:tcBorders>
            <w:vAlign w:val="center"/>
          </w:tcPr>
          <w:p w14:paraId="372A1CA5" w14:textId="77777777" w:rsidR="00607B6E" w:rsidRPr="0093583D" w:rsidRDefault="00607B6E" w:rsidP="00607B6E">
            <w:pPr>
              <w:pStyle w:val="Nagwek2"/>
              <w:tabs>
                <w:tab w:val="right" w:leader="dot" w:pos="4156"/>
              </w:tabs>
              <w:spacing w:before="80" w:after="80"/>
              <w:ind w:left="176" w:hanging="176"/>
              <w:contextualSpacing/>
              <w:outlineLvl w:val="1"/>
              <w:rPr>
                <w:rFonts w:ascii="Fira Sans" w:hAnsi="Fira Sans"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ascii="Fira Sans" w:hAnsi="Fira Sans" w:cs="Arial"/>
                <w:color w:val="000000" w:themeColor="text1"/>
                <w:sz w:val="16"/>
                <w:szCs w:val="16"/>
              </w:rPr>
              <w:t>Mieszkanie</w:t>
            </w:r>
          </w:p>
        </w:tc>
        <w:tc>
          <w:tcPr>
            <w:tcW w:w="1655" w:type="dxa"/>
            <w:vAlign w:val="center"/>
          </w:tcPr>
          <w:p w14:paraId="6599A601" w14:textId="6DD9B78A" w:rsidR="00607B6E" w:rsidRPr="0093583D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106,5</w:t>
            </w:r>
          </w:p>
        </w:tc>
        <w:tc>
          <w:tcPr>
            <w:tcW w:w="1655" w:type="dxa"/>
            <w:shd w:val="clear" w:color="auto" w:fill="FFFFFF" w:themeFill="background1"/>
            <w:vAlign w:val="center"/>
          </w:tcPr>
          <w:p w14:paraId="528259D1" w14:textId="54632CDB" w:rsidR="00607B6E" w:rsidRPr="006F2438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106,3</w:t>
            </w:r>
          </w:p>
        </w:tc>
        <w:tc>
          <w:tcPr>
            <w:tcW w:w="1655" w:type="dxa"/>
            <w:vAlign w:val="center"/>
          </w:tcPr>
          <w:p w14:paraId="6DBC7E84" w14:textId="0628EF63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117,9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734E74C0" w14:textId="3C5F294D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121,0</w:t>
            </w:r>
          </w:p>
        </w:tc>
      </w:tr>
      <w:tr w:rsidR="00607B6E" w:rsidRPr="0093583D" w14:paraId="6BE474A9" w14:textId="77777777" w:rsidTr="006B6DBE">
        <w:trPr>
          <w:trHeight w:val="340"/>
        </w:trPr>
        <w:tc>
          <w:tcPr>
            <w:tcW w:w="3836" w:type="dxa"/>
            <w:tcBorders>
              <w:left w:val="nil"/>
            </w:tcBorders>
            <w:vAlign w:val="center"/>
          </w:tcPr>
          <w:p w14:paraId="2E0F796C" w14:textId="77777777" w:rsidR="00607B6E" w:rsidRPr="0093583D" w:rsidRDefault="00607B6E" w:rsidP="00607B6E">
            <w:pPr>
              <w:pStyle w:val="Nagwek2"/>
              <w:tabs>
                <w:tab w:val="right" w:leader="dot" w:pos="4156"/>
              </w:tabs>
              <w:spacing w:before="80" w:after="80"/>
              <w:ind w:left="176" w:hanging="176"/>
              <w:contextualSpacing/>
              <w:outlineLvl w:val="1"/>
              <w:rPr>
                <w:rFonts w:ascii="Fira Sans" w:hAnsi="Fira Sans"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ascii="Fira Sans" w:hAnsi="Fira Sans" w:cs="Arial"/>
                <w:color w:val="000000" w:themeColor="text1"/>
                <w:sz w:val="16"/>
                <w:szCs w:val="16"/>
              </w:rPr>
              <w:t>Zdrowie</w:t>
            </w:r>
          </w:p>
        </w:tc>
        <w:tc>
          <w:tcPr>
            <w:tcW w:w="1655" w:type="dxa"/>
            <w:vAlign w:val="center"/>
          </w:tcPr>
          <w:p w14:paraId="22B1ED84" w14:textId="7BBCB3FB" w:rsidR="00607B6E" w:rsidRPr="0093583D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103,3</w:t>
            </w:r>
          </w:p>
        </w:tc>
        <w:tc>
          <w:tcPr>
            <w:tcW w:w="1655" w:type="dxa"/>
            <w:shd w:val="clear" w:color="auto" w:fill="FFFFFF" w:themeFill="background1"/>
            <w:vAlign w:val="center"/>
          </w:tcPr>
          <w:p w14:paraId="1EF1AD28" w14:textId="1151B001" w:rsidR="00607B6E" w:rsidRPr="006F2438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102,5</w:t>
            </w:r>
          </w:p>
        </w:tc>
        <w:tc>
          <w:tcPr>
            <w:tcW w:w="1655" w:type="dxa"/>
            <w:vAlign w:val="center"/>
          </w:tcPr>
          <w:p w14:paraId="388CA6F5" w14:textId="26D18B6D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106,6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06EDCD2A" w14:textId="57E3DA33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106,7</w:t>
            </w:r>
          </w:p>
        </w:tc>
      </w:tr>
      <w:tr w:rsidR="00607B6E" w:rsidRPr="0093583D" w14:paraId="2B658ACB" w14:textId="77777777" w:rsidTr="006B6DBE">
        <w:trPr>
          <w:trHeight w:val="340"/>
        </w:trPr>
        <w:tc>
          <w:tcPr>
            <w:tcW w:w="3836" w:type="dxa"/>
            <w:tcBorders>
              <w:left w:val="nil"/>
            </w:tcBorders>
            <w:vAlign w:val="center"/>
          </w:tcPr>
          <w:p w14:paraId="365C5E46" w14:textId="77777777" w:rsidR="00607B6E" w:rsidRPr="0093583D" w:rsidRDefault="00607B6E" w:rsidP="00607B6E">
            <w:pPr>
              <w:pStyle w:val="Nagwek2"/>
              <w:tabs>
                <w:tab w:val="right" w:leader="dot" w:pos="4156"/>
              </w:tabs>
              <w:spacing w:before="80" w:after="80"/>
              <w:ind w:left="176" w:hanging="176"/>
              <w:contextualSpacing/>
              <w:outlineLvl w:val="1"/>
              <w:rPr>
                <w:rFonts w:ascii="Fira Sans" w:hAnsi="Fira Sans"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ascii="Fira Sans" w:hAnsi="Fira Sans" w:cs="Arial"/>
                <w:color w:val="000000" w:themeColor="text1"/>
                <w:sz w:val="16"/>
                <w:szCs w:val="16"/>
              </w:rPr>
              <w:t>Transport</w:t>
            </w:r>
          </w:p>
        </w:tc>
        <w:tc>
          <w:tcPr>
            <w:tcW w:w="1655" w:type="dxa"/>
            <w:vAlign w:val="center"/>
          </w:tcPr>
          <w:p w14:paraId="1099660B" w14:textId="05D9C7BF" w:rsidR="00607B6E" w:rsidRPr="0093583D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120,1</w:t>
            </w:r>
          </w:p>
        </w:tc>
        <w:tc>
          <w:tcPr>
            <w:tcW w:w="1655" w:type="dxa"/>
            <w:shd w:val="clear" w:color="auto" w:fill="FFFFFF" w:themeFill="background1"/>
            <w:vAlign w:val="center"/>
          </w:tcPr>
          <w:p w14:paraId="67EC79D4" w14:textId="0ED09267" w:rsidR="00607B6E" w:rsidRPr="006F2438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120,0</w:t>
            </w:r>
          </w:p>
        </w:tc>
        <w:tc>
          <w:tcPr>
            <w:tcW w:w="1655" w:type="dxa"/>
            <w:vAlign w:val="center"/>
          </w:tcPr>
          <w:p w14:paraId="760A9EF1" w14:textId="0020AB7A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130,9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10807718" w14:textId="2FC35EFE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124,1</w:t>
            </w:r>
          </w:p>
        </w:tc>
      </w:tr>
      <w:tr w:rsidR="00607B6E" w:rsidRPr="0093583D" w14:paraId="12C033C0" w14:textId="77777777" w:rsidTr="006B6DBE">
        <w:trPr>
          <w:trHeight w:val="340"/>
        </w:trPr>
        <w:tc>
          <w:tcPr>
            <w:tcW w:w="3836" w:type="dxa"/>
            <w:tcBorders>
              <w:left w:val="nil"/>
            </w:tcBorders>
            <w:vAlign w:val="center"/>
          </w:tcPr>
          <w:p w14:paraId="718A54A0" w14:textId="77777777" w:rsidR="00607B6E" w:rsidRPr="0093583D" w:rsidRDefault="00607B6E" w:rsidP="00607B6E">
            <w:pPr>
              <w:pStyle w:val="Nagwek2"/>
              <w:tabs>
                <w:tab w:val="right" w:leader="dot" w:pos="4156"/>
              </w:tabs>
              <w:spacing w:before="80" w:after="80"/>
              <w:ind w:left="176" w:hanging="176"/>
              <w:contextualSpacing/>
              <w:outlineLvl w:val="1"/>
              <w:rPr>
                <w:rFonts w:ascii="Fira Sans" w:hAnsi="Fira Sans"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ascii="Fira Sans" w:hAnsi="Fira Sans" w:cs="Arial"/>
                <w:color w:val="000000" w:themeColor="text1"/>
                <w:sz w:val="16"/>
                <w:szCs w:val="16"/>
              </w:rPr>
              <w:t>Rekreacja i kultura</w:t>
            </w:r>
          </w:p>
        </w:tc>
        <w:tc>
          <w:tcPr>
            <w:tcW w:w="1655" w:type="dxa"/>
            <w:vAlign w:val="center"/>
          </w:tcPr>
          <w:p w14:paraId="62DD77E2" w14:textId="728D2CBE" w:rsidR="00607B6E" w:rsidRPr="0093583D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104,8</w:t>
            </w:r>
          </w:p>
        </w:tc>
        <w:tc>
          <w:tcPr>
            <w:tcW w:w="1655" w:type="dxa"/>
            <w:shd w:val="clear" w:color="auto" w:fill="FFFFFF" w:themeFill="background1"/>
            <w:vAlign w:val="center"/>
          </w:tcPr>
          <w:p w14:paraId="654CF962" w14:textId="2CFA5F20" w:rsidR="00607B6E" w:rsidRPr="006F2438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104,6</w:t>
            </w:r>
          </w:p>
        </w:tc>
        <w:tc>
          <w:tcPr>
            <w:tcW w:w="1655" w:type="dxa"/>
            <w:vAlign w:val="center"/>
          </w:tcPr>
          <w:p w14:paraId="55080E1A" w14:textId="72DFE217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109,7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3111CBB2" w14:textId="0641837E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112,6</w:t>
            </w:r>
          </w:p>
        </w:tc>
      </w:tr>
      <w:tr w:rsidR="00607B6E" w:rsidRPr="0093583D" w14:paraId="2EE1BD3D" w14:textId="77777777" w:rsidTr="006B6DBE">
        <w:trPr>
          <w:trHeight w:val="340"/>
        </w:trPr>
        <w:tc>
          <w:tcPr>
            <w:tcW w:w="3836" w:type="dxa"/>
            <w:tcBorders>
              <w:left w:val="nil"/>
            </w:tcBorders>
            <w:vAlign w:val="center"/>
          </w:tcPr>
          <w:p w14:paraId="728DF62F" w14:textId="77777777" w:rsidR="00607B6E" w:rsidRPr="0093583D" w:rsidRDefault="00607B6E" w:rsidP="00607B6E">
            <w:pPr>
              <w:pStyle w:val="Nagwek2"/>
              <w:tabs>
                <w:tab w:val="right" w:leader="dot" w:pos="4156"/>
              </w:tabs>
              <w:spacing w:before="80" w:after="80"/>
              <w:ind w:left="176" w:hanging="176"/>
              <w:contextualSpacing/>
              <w:outlineLvl w:val="1"/>
              <w:rPr>
                <w:rFonts w:ascii="Fira Sans" w:hAnsi="Fira Sans"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ascii="Fira Sans" w:hAnsi="Fira Sans" w:cs="Arial"/>
                <w:color w:val="000000" w:themeColor="text1"/>
                <w:sz w:val="16"/>
                <w:szCs w:val="16"/>
              </w:rPr>
              <w:t>Edukacja</w:t>
            </w:r>
          </w:p>
        </w:tc>
        <w:tc>
          <w:tcPr>
            <w:tcW w:w="1655" w:type="dxa"/>
            <w:vAlign w:val="center"/>
          </w:tcPr>
          <w:p w14:paraId="4B2A5412" w14:textId="1C2009E5" w:rsidR="00607B6E" w:rsidRPr="0093583D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105,1</w:t>
            </w:r>
          </w:p>
        </w:tc>
        <w:tc>
          <w:tcPr>
            <w:tcW w:w="1655" w:type="dxa"/>
            <w:shd w:val="clear" w:color="auto" w:fill="FFFFFF" w:themeFill="background1"/>
            <w:vAlign w:val="center"/>
          </w:tcPr>
          <w:p w14:paraId="31E81F11" w14:textId="142863AC" w:rsidR="00607B6E" w:rsidRPr="006F2438" w:rsidRDefault="00607B6E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93583D">
              <w:rPr>
                <w:rFonts w:cs="Arial"/>
                <w:color w:val="000000" w:themeColor="text1"/>
                <w:sz w:val="16"/>
                <w:szCs w:val="16"/>
              </w:rPr>
              <w:t>105,0</w:t>
            </w:r>
          </w:p>
        </w:tc>
        <w:tc>
          <w:tcPr>
            <w:tcW w:w="1655" w:type="dxa"/>
            <w:vAlign w:val="center"/>
          </w:tcPr>
          <w:p w14:paraId="30FC9190" w14:textId="7ADC1911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107,5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6469189A" w14:textId="268021FF" w:rsidR="00607B6E" w:rsidRPr="0093583D" w:rsidRDefault="00717986" w:rsidP="00607B6E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109,8</w:t>
            </w:r>
          </w:p>
        </w:tc>
      </w:tr>
    </w:tbl>
    <w:p w14:paraId="69F3244A" w14:textId="4BDF4472" w:rsidR="006D7A0B" w:rsidRPr="001877DC" w:rsidRDefault="006D7A0B" w:rsidP="00607B6E">
      <w:pPr>
        <w:pStyle w:val="Nagwek1"/>
        <w:tabs>
          <w:tab w:val="left" w:pos="9582"/>
        </w:tabs>
        <w:spacing w:before="600" w:after="240"/>
        <w:rPr>
          <w:color w:val="000000" w:themeColor="text1"/>
        </w:rPr>
      </w:pPr>
      <w:r w:rsidRPr="003F3FFC">
        <w:rPr>
          <w:color w:val="522398"/>
        </w:rPr>
        <w:t>Rolnictwo</w:t>
      </w:r>
      <w:r w:rsidR="00CA47D7">
        <w:rPr>
          <w:color w:val="522398"/>
        </w:rPr>
        <w:tab/>
      </w:r>
    </w:p>
    <w:p w14:paraId="2FC4131C" w14:textId="196D37A6" w:rsidR="00ED3F46" w:rsidRPr="004D1CBA" w:rsidRDefault="00495626" w:rsidP="00ED3F46">
      <w:pPr>
        <w:autoSpaceDE w:val="0"/>
        <w:autoSpaceDN w:val="0"/>
        <w:adjustRightInd w:val="0"/>
        <w:rPr>
          <w:color w:val="000000" w:themeColor="text1"/>
          <w:spacing w:val="-2"/>
        </w:rPr>
      </w:pPr>
      <w:r w:rsidRPr="004D1CBA">
        <w:rPr>
          <w:color w:val="000000" w:themeColor="text1"/>
          <w:spacing w:val="-2"/>
        </w:rPr>
        <w:t xml:space="preserve">W </w:t>
      </w:r>
      <w:r w:rsidR="00E96697" w:rsidRPr="004D1CBA">
        <w:rPr>
          <w:color w:val="000000" w:themeColor="text1"/>
          <w:spacing w:val="-2"/>
        </w:rPr>
        <w:t>listopadzie</w:t>
      </w:r>
      <w:r w:rsidR="00BA2219" w:rsidRPr="004D1CBA">
        <w:rPr>
          <w:color w:val="000000" w:themeColor="text1"/>
          <w:spacing w:val="-2"/>
        </w:rPr>
        <w:t xml:space="preserve"> 2022 r. średnia temperatura powietrza</w:t>
      </w:r>
      <w:bookmarkStart w:id="1" w:name="_Ref101960418"/>
      <w:r w:rsidR="00BA2219" w:rsidRPr="004D1CBA">
        <w:rPr>
          <w:rStyle w:val="Odwoanieprzypisudolnego"/>
          <w:rFonts w:cs="Arial"/>
          <w:color w:val="000000" w:themeColor="text1"/>
          <w:spacing w:val="-2"/>
        </w:rPr>
        <w:footnoteReference w:id="2"/>
      </w:r>
      <w:bookmarkEnd w:id="1"/>
      <w:r w:rsidR="00BA2219" w:rsidRPr="004D1CBA">
        <w:rPr>
          <w:color w:val="000000" w:themeColor="text1"/>
          <w:spacing w:val="-2"/>
        </w:rPr>
        <w:t xml:space="preserve"> na obszarze województwa podlaskiego wyniosła </w:t>
      </w:r>
      <w:r w:rsidR="00173AED" w:rsidRPr="004D1CBA">
        <w:rPr>
          <w:color w:val="000000" w:themeColor="text1"/>
          <w:spacing w:val="-2"/>
        </w:rPr>
        <w:t>2,4</w:t>
      </w:r>
      <w:r w:rsidR="00BA2219" w:rsidRPr="004D1CBA">
        <w:rPr>
          <w:rFonts w:cs="Arial"/>
          <w:color w:val="000000" w:themeColor="text1"/>
          <w:spacing w:val="-2"/>
        </w:rPr>
        <w:t xml:space="preserve">°C i była </w:t>
      </w:r>
      <w:r w:rsidR="00BA2219" w:rsidRPr="004D1CBA">
        <w:rPr>
          <w:color w:val="000000" w:themeColor="text1"/>
          <w:spacing w:val="-2"/>
        </w:rPr>
        <w:t xml:space="preserve">o </w:t>
      </w:r>
      <w:r w:rsidR="00173AED" w:rsidRPr="004D1CBA">
        <w:rPr>
          <w:color w:val="000000" w:themeColor="text1"/>
          <w:spacing w:val="-2"/>
        </w:rPr>
        <w:t>0,1</w:t>
      </w:r>
      <w:r w:rsidR="00BA2219" w:rsidRPr="004D1CBA">
        <w:rPr>
          <w:rFonts w:cs="Arial"/>
          <w:color w:val="000000" w:themeColor="text1"/>
          <w:spacing w:val="-2"/>
        </w:rPr>
        <w:t>°</w:t>
      </w:r>
      <w:r w:rsidR="00BA2219" w:rsidRPr="004D1CBA">
        <w:rPr>
          <w:color w:val="000000" w:themeColor="text1"/>
          <w:spacing w:val="-2"/>
        </w:rPr>
        <w:t>C</w:t>
      </w:r>
      <w:r w:rsidR="00BA2219" w:rsidRPr="004D1CBA">
        <w:rPr>
          <w:rFonts w:cs="Arial"/>
          <w:color w:val="000000" w:themeColor="text1"/>
          <w:spacing w:val="-2"/>
        </w:rPr>
        <w:t xml:space="preserve"> </w:t>
      </w:r>
      <w:r w:rsidR="00173AED" w:rsidRPr="004D1CBA">
        <w:rPr>
          <w:rFonts w:cs="Arial"/>
          <w:color w:val="000000" w:themeColor="text1"/>
          <w:spacing w:val="-2"/>
        </w:rPr>
        <w:t>niższa</w:t>
      </w:r>
      <w:r w:rsidR="00BA2219" w:rsidRPr="004D1CBA">
        <w:rPr>
          <w:rFonts w:cs="Arial"/>
          <w:color w:val="000000" w:themeColor="text1"/>
          <w:spacing w:val="-2"/>
        </w:rPr>
        <w:t xml:space="preserve"> od średniej z lat 1991</w:t>
      </w:r>
      <w:r w:rsidR="00BA2219" w:rsidRPr="004D1CBA">
        <w:rPr>
          <w:color w:val="000000" w:themeColor="text1"/>
          <w:spacing w:val="-2"/>
        </w:rPr>
        <w:t>–2020. Temperatura maksymalna zanotowana w Białymstoku</w:t>
      </w:r>
      <w:r w:rsidR="00F45D7E" w:rsidRPr="004D1CBA">
        <w:rPr>
          <w:color w:val="000000" w:themeColor="text1"/>
          <w:spacing w:val="-2"/>
        </w:rPr>
        <w:t xml:space="preserve"> osiągnęła </w:t>
      </w:r>
      <w:r w:rsidR="007D1360" w:rsidRPr="004D1CBA">
        <w:rPr>
          <w:color w:val="000000" w:themeColor="text1"/>
          <w:spacing w:val="-2"/>
        </w:rPr>
        <w:t>1</w:t>
      </w:r>
      <w:r w:rsidR="00173AED" w:rsidRPr="004D1CBA">
        <w:rPr>
          <w:color w:val="000000" w:themeColor="text1"/>
          <w:spacing w:val="-2"/>
        </w:rPr>
        <w:t>2,7</w:t>
      </w:r>
      <w:r w:rsidR="00F45D7E" w:rsidRPr="004D1CBA">
        <w:rPr>
          <w:rFonts w:cs="Arial"/>
          <w:color w:val="000000" w:themeColor="text1"/>
          <w:spacing w:val="-2"/>
        </w:rPr>
        <w:t>°</w:t>
      </w:r>
      <w:r w:rsidR="00F45D7E" w:rsidRPr="004D1CBA">
        <w:rPr>
          <w:color w:val="000000" w:themeColor="text1"/>
          <w:spacing w:val="-2"/>
        </w:rPr>
        <w:t>C</w:t>
      </w:r>
      <w:r w:rsidR="00BA2219" w:rsidRPr="004D1CBA">
        <w:rPr>
          <w:color w:val="000000" w:themeColor="text1"/>
          <w:spacing w:val="-2"/>
        </w:rPr>
        <w:t xml:space="preserve">, </w:t>
      </w:r>
      <w:r w:rsidR="00F45D7E" w:rsidRPr="004D1CBA">
        <w:rPr>
          <w:color w:val="000000" w:themeColor="text1"/>
          <w:spacing w:val="-2"/>
        </w:rPr>
        <w:t>a</w:t>
      </w:r>
      <w:r w:rsidR="00BA2219" w:rsidRPr="004D1CBA">
        <w:rPr>
          <w:color w:val="000000" w:themeColor="text1"/>
          <w:spacing w:val="-2"/>
        </w:rPr>
        <w:t xml:space="preserve"> </w:t>
      </w:r>
      <w:r w:rsidR="00F45D7E" w:rsidRPr="004D1CBA">
        <w:rPr>
          <w:color w:val="000000" w:themeColor="text1"/>
          <w:spacing w:val="-2"/>
        </w:rPr>
        <w:t>w</w:t>
      </w:r>
      <w:r w:rsidR="00BA2219" w:rsidRPr="004D1CBA">
        <w:rPr>
          <w:color w:val="000000" w:themeColor="text1"/>
          <w:spacing w:val="-2"/>
        </w:rPr>
        <w:t xml:space="preserve"> Suwałkach </w:t>
      </w:r>
      <w:r w:rsidR="00F12F89">
        <w:rPr>
          <w:color w:val="000000" w:themeColor="text1"/>
          <w:spacing w:val="-2"/>
        </w:rPr>
        <w:t>– </w:t>
      </w:r>
      <w:r w:rsidR="00F45D7E" w:rsidRPr="004D1CBA">
        <w:rPr>
          <w:color w:val="000000" w:themeColor="text1"/>
          <w:spacing w:val="-2"/>
        </w:rPr>
        <w:t>1</w:t>
      </w:r>
      <w:r w:rsidR="00173AED" w:rsidRPr="004D1CBA">
        <w:rPr>
          <w:color w:val="000000" w:themeColor="text1"/>
          <w:spacing w:val="-2"/>
        </w:rPr>
        <w:t>1,8</w:t>
      </w:r>
      <w:r w:rsidR="00BA2219" w:rsidRPr="004D1CBA">
        <w:rPr>
          <w:rFonts w:cs="Arial"/>
          <w:color w:val="000000" w:themeColor="text1"/>
          <w:spacing w:val="-2"/>
        </w:rPr>
        <w:t>°</w:t>
      </w:r>
      <w:r w:rsidR="00BA2219" w:rsidRPr="004D1CBA">
        <w:rPr>
          <w:color w:val="000000" w:themeColor="text1"/>
          <w:spacing w:val="-2"/>
        </w:rPr>
        <w:t xml:space="preserve">C. Najniższa temperatura w </w:t>
      </w:r>
      <w:r w:rsidR="00173AED" w:rsidRPr="004D1CBA">
        <w:rPr>
          <w:color w:val="000000" w:themeColor="text1"/>
          <w:spacing w:val="-2"/>
        </w:rPr>
        <w:t xml:space="preserve">Suwałkach </w:t>
      </w:r>
      <w:r w:rsidR="00BA2219" w:rsidRPr="004D1CBA">
        <w:rPr>
          <w:color w:val="000000" w:themeColor="text1"/>
          <w:spacing w:val="-2"/>
        </w:rPr>
        <w:t xml:space="preserve">wyniosła </w:t>
      </w:r>
      <w:r w:rsidR="007D1360" w:rsidRPr="004D1CBA">
        <w:rPr>
          <w:color w:val="000000" w:themeColor="text1"/>
          <w:spacing w:val="-2"/>
        </w:rPr>
        <w:t xml:space="preserve">minus </w:t>
      </w:r>
      <w:r w:rsidR="00173AED" w:rsidRPr="004D1CBA">
        <w:rPr>
          <w:color w:val="000000" w:themeColor="text1"/>
          <w:spacing w:val="-2"/>
        </w:rPr>
        <w:t>11,2</w:t>
      </w:r>
      <w:r w:rsidR="00BA2219" w:rsidRPr="004D1CBA">
        <w:rPr>
          <w:rFonts w:cs="Arial"/>
          <w:color w:val="000000" w:themeColor="text1"/>
          <w:spacing w:val="-2"/>
        </w:rPr>
        <w:t>°</w:t>
      </w:r>
      <w:r w:rsidR="00BA2219" w:rsidRPr="004D1CBA">
        <w:rPr>
          <w:color w:val="000000" w:themeColor="text1"/>
          <w:spacing w:val="-2"/>
        </w:rPr>
        <w:t>C, zaś w</w:t>
      </w:r>
      <w:r w:rsidR="00173AED" w:rsidRPr="004D1CBA">
        <w:rPr>
          <w:color w:val="000000" w:themeColor="text1"/>
          <w:spacing w:val="-2"/>
        </w:rPr>
        <w:t xml:space="preserve"> Białymstoku </w:t>
      </w:r>
      <w:r w:rsidR="00BA2219" w:rsidRPr="004D1CBA">
        <w:rPr>
          <w:color w:val="000000" w:themeColor="text1"/>
          <w:spacing w:val="-2"/>
        </w:rPr>
        <w:t xml:space="preserve">– </w:t>
      </w:r>
      <w:r w:rsidR="007D1360" w:rsidRPr="004D1CBA">
        <w:rPr>
          <w:color w:val="000000" w:themeColor="text1"/>
          <w:spacing w:val="-2"/>
        </w:rPr>
        <w:t xml:space="preserve">minus </w:t>
      </w:r>
      <w:r w:rsidR="00173AED" w:rsidRPr="004D1CBA">
        <w:rPr>
          <w:color w:val="000000" w:themeColor="text1"/>
          <w:spacing w:val="-2"/>
        </w:rPr>
        <w:t>10,4</w:t>
      </w:r>
      <w:r w:rsidR="00BA2219" w:rsidRPr="004D1CBA">
        <w:rPr>
          <w:rFonts w:cs="Arial"/>
          <w:color w:val="000000" w:themeColor="text1"/>
          <w:spacing w:val="-2"/>
        </w:rPr>
        <w:t>°</w:t>
      </w:r>
      <w:r w:rsidR="00BA2219" w:rsidRPr="004D1CBA">
        <w:rPr>
          <w:color w:val="000000" w:themeColor="text1"/>
          <w:spacing w:val="-2"/>
        </w:rPr>
        <w:t xml:space="preserve">C. </w:t>
      </w:r>
      <w:r w:rsidR="008B5F66" w:rsidRPr="004D1CBA">
        <w:rPr>
          <w:color w:val="000000" w:themeColor="text1"/>
          <w:spacing w:val="-2"/>
        </w:rPr>
        <w:t>Przeciętna m</w:t>
      </w:r>
      <w:r w:rsidR="00BA2219" w:rsidRPr="004D1CBA">
        <w:rPr>
          <w:color w:val="000000" w:themeColor="text1"/>
          <w:spacing w:val="-2"/>
        </w:rPr>
        <w:t>iesięczna suma opadów atmosferycznych</w:t>
      </w:r>
      <w:r w:rsidR="00BA2219" w:rsidRPr="004D1CBA">
        <w:rPr>
          <w:rStyle w:val="Odwoanieprzypisudolnego"/>
          <w:rFonts w:cs="Arial"/>
          <w:color w:val="000000" w:themeColor="text1"/>
          <w:spacing w:val="-2"/>
        </w:rPr>
        <w:footnoteReference w:id="3"/>
      </w:r>
      <w:r w:rsidR="00BA2219" w:rsidRPr="004D1CBA">
        <w:rPr>
          <w:color w:val="000000" w:themeColor="text1"/>
          <w:spacing w:val="-2"/>
        </w:rPr>
        <w:t xml:space="preserve"> ukształtowała się na poziomie </w:t>
      </w:r>
      <w:r w:rsidR="008B5F66" w:rsidRPr="004D1CBA">
        <w:rPr>
          <w:color w:val="000000" w:themeColor="text1"/>
          <w:spacing w:val="-2"/>
        </w:rPr>
        <w:t>2</w:t>
      </w:r>
      <w:r w:rsidR="00173AED" w:rsidRPr="004D1CBA">
        <w:rPr>
          <w:color w:val="000000" w:themeColor="text1"/>
          <w:spacing w:val="-2"/>
        </w:rPr>
        <w:t>1,3</w:t>
      </w:r>
      <w:r w:rsidR="00BA2219" w:rsidRPr="004D1CBA">
        <w:rPr>
          <w:color w:val="000000" w:themeColor="text1"/>
          <w:spacing w:val="-2"/>
        </w:rPr>
        <w:t xml:space="preserve"> mm i stanowiła </w:t>
      </w:r>
      <w:r w:rsidR="007D1360" w:rsidRPr="004D1CBA">
        <w:rPr>
          <w:color w:val="000000" w:themeColor="text1"/>
          <w:spacing w:val="-2"/>
        </w:rPr>
        <w:t>5</w:t>
      </w:r>
      <w:r w:rsidR="00173AED" w:rsidRPr="004D1CBA">
        <w:rPr>
          <w:color w:val="000000" w:themeColor="text1"/>
          <w:spacing w:val="-2"/>
        </w:rPr>
        <w:t>2,0</w:t>
      </w:r>
      <w:r w:rsidR="00BA2219" w:rsidRPr="004D1CBA">
        <w:rPr>
          <w:color w:val="000000" w:themeColor="text1"/>
          <w:spacing w:val="-2"/>
        </w:rPr>
        <w:t>% normy z </w:t>
      </w:r>
      <w:proofErr w:type="spellStart"/>
      <w:r w:rsidR="00BA2219" w:rsidRPr="004D1CBA">
        <w:rPr>
          <w:color w:val="000000" w:themeColor="text1"/>
          <w:spacing w:val="-2"/>
        </w:rPr>
        <w:t>wielolecia</w:t>
      </w:r>
      <w:proofErr w:type="spellEnd"/>
      <w:r w:rsidR="00BA2219" w:rsidRPr="004D1CBA">
        <w:rPr>
          <w:color w:val="000000" w:themeColor="text1"/>
          <w:spacing w:val="-2"/>
        </w:rPr>
        <w:t xml:space="preserve">. Zanotowano </w:t>
      </w:r>
      <w:r w:rsidR="00F45D7E" w:rsidRPr="004D1CBA">
        <w:rPr>
          <w:color w:val="000000" w:themeColor="text1"/>
          <w:spacing w:val="-2"/>
        </w:rPr>
        <w:t>1</w:t>
      </w:r>
      <w:r w:rsidR="00173AED" w:rsidRPr="004D1CBA">
        <w:rPr>
          <w:color w:val="000000" w:themeColor="text1"/>
          <w:spacing w:val="-2"/>
        </w:rPr>
        <w:t>4</w:t>
      </w:r>
      <w:r w:rsidR="00F45D7E" w:rsidRPr="004D1CBA">
        <w:rPr>
          <w:color w:val="000000" w:themeColor="text1"/>
          <w:spacing w:val="-2"/>
        </w:rPr>
        <w:t xml:space="preserve"> </w:t>
      </w:r>
      <w:r w:rsidR="00BA2219" w:rsidRPr="004D1CBA">
        <w:rPr>
          <w:color w:val="000000" w:themeColor="text1"/>
          <w:spacing w:val="-2"/>
        </w:rPr>
        <w:t>dni z opadami w </w:t>
      </w:r>
      <w:r w:rsidR="00173AED" w:rsidRPr="004D1CBA">
        <w:rPr>
          <w:color w:val="000000" w:themeColor="text1"/>
          <w:spacing w:val="-2"/>
        </w:rPr>
        <w:t xml:space="preserve">Suwałkach </w:t>
      </w:r>
      <w:r w:rsidR="00BA2219" w:rsidRPr="004D1CBA">
        <w:rPr>
          <w:color w:val="000000" w:themeColor="text1"/>
          <w:spacing w:val="-2"/>
        </w:rPr>
        <w:t xml:space="preserve">i </w:t>
      </w:r>
      <w:r w:rsidR="00173AED" w:rsidRPr="004D1CBA">
        <w:rPr>
          <w:color w:val="000000" w:themeColor="text1"/>
          <w:spacing w:val="-2"/>
        </w:rPr>
        <w:t>8</w:t>
      </w:r>
      <w:r w:rsidR="00F45D7E" w:rsidRPr="004D1CBA">
        <w:rPr>
          <w:color w:val="000000" w:themeColor="text1"/>
          <w:spacing w:val="-2"/>
        </w:rPr>
        <w:t xml:space="preserve"> </w:t>
      </w:r>
      <w:r w:rsidR="00F12F89">
        <w:rPr>
          <w:color w:val="000000" w:themeColor="text1"/>
          <w:spacing w:val="-2"/>
        </w:rPr>
        <w:t xml:space="preserve">– </w:t>
      </w:r>
      <w:r w:rsidR="00BA2219" w:rsidRPr="004D1CBA">
        <w:rPr>
          <w:color w:val="000000" w:themeColor="text1"/>
          <w:spacing w:val="-2"/>
        </w:rPr>
        <w:t>w</w:t>
      </w:r>
      <w:r w:rsidR="00173AED" w:rsidRPr="004D1CBA">
        <w:rPr>
          <w:color w:val="000000" w:themeColor="text1"/>
          <w:spacing w:val="-2"/>
        </w:rPr>
        <w:t xml:space="preserve"> Białymstoku</w:t>
      </w:r>
      <w:r w:rsidR="00BA2219" w:rsidRPr="004D1CBA">
        <w:rPr>
          <w:color w:val="000000" w:themeColor="text1"/>
          <w:spacing w:val="-2"/>
        </w:rPr>
        <w:t>.</w:t>
      </w:r>
    </w:p>
    <w:p w14:paraId="30977E29" w14:textId="7EC3EE0B" w:rsidR="00106975" w:rsidRDefault="00106975" w:rsidP="00C551F7">
      <w:pPr>
        <w:autoSpaceDE w:val="0"/>
        <w:autoSpaceDN w:val="0"/>
        <w:adjustRightInd w:val="0"/>
        <w:spacing w:before="360"/>
        <w:jc w:val="both"/>
        <w:rPr>
          <w:color w:val="000000" w:themeColor="text1"/>
          <w:position w:val="5"/>
          <w:sz w:val="12"/>
          <w:szCs w:val="12"/>
        </w:rPr>
      </w:pPr>
      <w:r w:rsidRPr="00787A0E">
        <w:rPr>
          <w:b/>
          <w:color w:val="000000" w:themeColor="text1"/>
          <w:szCs w:val="19"/>
        </w:rPr>
        <w:t xml:space="preserve">Tablica </w:t>
      </w:r>
      <w:r w:rsidR="00567FF7">
        <w:rPr>
          <w:b/>
          <w:color w:val="000000" w:themeColor="text1"/>
          <w:szCs w:val="19"/>
        </w:rPr>
        <w:t>6</w:t>
      </w:r>
      <w:r w:rsidRPr="00787A0E">
        <w:rPr>
          <w:b/>
          <w:color w:val="000000" w:themeColor="text1"/>
          <w:szCs w:val="19"/>
        </w:rPr>
        <w:t>. Skup zbóż</w:t>
      </w:r>
      <w:r w:rsidRPr="00787A0E">
        <w:rPr>
          <w:b/>
          <w:i/>
          <w:color w:val="000000" w:themeColor="text1"/>
          <w:szCs w:val="19"/>
          <w:vertAlign w:val="superscript"/>
        </w:rPr>
        <w:t xml:space="preserve"> </w:t>
      </w:r>
      <w:r w:rsidRPr="00D64563">
        <w:rPr>
          <w:color w:val="000000" w:themeColor="text1"/>
          <w:position w:val="5"/>
          <w:sz w:val="12"/>
          <w:szCs w:val="12"/>
        </w:rPr>
        <w:t>a</w:t>
      </w:r>
    </w:p>
    <w:tbl>
      <w:tblPr>
        <w:tblStyle w:val="Tabela-Siatka"/>
        <w:tblW w:w="10478" w:type="dxa"/>
        <w:tblBorders>
          <w:top w:val="single" w:sz="4" w:space="0" w:color="522398"/>
          <w:left w:val="none" w:sz="0" w:space="0" w:color="auto"/>
          <w:bottom w:val="single" w:sz="4" w:space="0" w:color="522398"/>
          <w:right w:val="none" w:sz="0" w:space="0" w:color="auto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6. Skup zbóż "/>
        <w:tblDescription w:val="Dane do tablicy dostępne w załączonym pliku excel."/>
      </w:tblPr>
      <w:tblGrid>
        <w:gridCol w:w="4256"/>
        <w:gridCol w:w="1240"/>
        <w:gridCol w:w="1240"/>
        <w:gridCol w:w="1240"/>
        <w:gridCol w:w="1240"/>
        <w:gridCol w:w="1243"/>
        <w:gridCol w:w="19"/>
      </w:tblGrid>
      <w:tr w:rsidR="00202599" w:rsidRPr="00BA5F78" w14:paraId="611274D1" w14:textId="77777777" w:rsidTr="00202599">
        <w:trPr>
          <w:trHeight w:val="437"/>
        </w:trPr>
        <w:tc>
          <w:tcPr>
            <w:tcW w:w="4256" w:type="dxa"/>
            <w:vMerge w:val="restart"/>
            <w:vAlign w:val="center"/>
          </w:tcPr>
          <w:p w14:paraId="3ECFADA8" w14:textId="29DA4C67" w:rsidR="00202599" w:rsidRPr="00F67EC6" w:rsidRDefault="00202599" w:rsidP="00202599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2480" w:type="dxa"/>
            <w:gridSpan w:val="2"/>
            <w:vAlign w:val="center"/>
          </w:tcPr>
          <w:p w14:paraId="154A3D7F" w14:textId="3F2D0BBA" w:rsidR="00202599" w:rsidRPr="004D21BD" w:rsidRDefault="00202599" w:rsidP="00202599">
            <w:pPr>
              <w:pStyle w:val="Nagwek3"/>
              <w:spacing w:before="80" w:after="80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07</w:t>
            </w:r>
            <w:r w:rsidRPr="00F83A78">
              <w:rPr>
                <w:rFonts w:ascii="Fira Sans" w:hAnsi="Fira Sans"/>
                <w:color w:val="000000" w:themeColor="text1"/>
                <w:sz w:val="16"/>
                <w:szCs w:val="16"/>
              </w:rPr>
              <w:t>–</w:t>
            </w:r>
            <w:r w:rsidR="005C49F8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93482F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3742" w:type="dxa"/>
            <w:gridSpan w:val="4"/>
            <w:vAlign w:val="center"/>
          </w:tcPr>
          <w:p w14:paraId="52C16A28" w14:textId="40BBB123" w:rsidR="00202599" w:rsidRPr="004D21BD" w:rsidRDefault="005C49F8" w:rsidP="00202599">
            <w:pPr>
              <w:pStyle w:val="Nagwek3"/>
              <w:spacing w:before="80" w:after="80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93482F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202599" w:rsidRPr="004D21B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  <w:r w:rsidR="00202599">
              <w:rPr>
                <w:rFonts w:ascii="Fira Sans" w:hAnsi="Fira Sans"/>
                <w:color w:val="000000" w:themeColor="text1"/>
                <w:sz w:val="16"/>
                <w:szCs w:val="16"/>
              </w:rPr>
              <w:t>2022</w:t>
            </w:r>
          </w:p>
        </w:tc>
      </w:tr>
      <w:tr w:rsidR="00202599" w:rsidRPr="00BB4BC8" w14:paraId="64BEAA41" w14:textId="77777777" w:rsidTr="00202599">
        <w:trPr>
          <w:gridAfter w:val="1"/>
          <w:wAfter w:w="19" w:type="dxa"/>
          <w:trHeight w:val="510"/>
        </w:trPr>
        <w:tc>
          <w:tcPr>
            <w:tcW w:w="4256" w:type="dxa"/>
            <w:vMerge/>
            <w:tcBorders>
              <w:bottom w:val="single" w:sz="8" w:space="0" w:color="522398"/>
            </w:tcBorders>
            <w:vAlign w:val="center"/>
          </w:tcPr>
          <w:p w14:paraId="1C187289" w14:textId="77777777" w:rsidR="00202599" w:rsidRPr="00F67EC6" w:rsidRDefault="00202599" w:rsidP="00202599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1240" w:type="dxa"/>
            <w:tcBorders>
              <w:bottom w:val="single" w:sz="6" w:space="0" w:color="522398"/>
            </w:tcBorders>
            <w:vAlign w:val="center"/>
          </w:tcPr>
          <w:p w14:paraId="6B170BC1" w14:textId="57B4D940" w:rsidR="00202599" w:rsidRPr="004D21BD" w:rsidRDefault="00202599" w:rsidP="00202599">
            <w:pPr>
              <w:pStyle w:val="Tekstpodstawowy"/>
              <w:spacing w:before="80" w:after="80"/>
              <w:jc w:val="center"/>
              <w:rPr>
                <w:color w:val="000000" w:themeColor="text1"/>
                <w:sz w:val="16"/>
                <w:szCs w:val="16"/>
              </w:rPr>
            </w:pPr>
            <w:r w:rsidRPr="004D21BD">
              <w:rPr>
                <w:color w:val="000000" w:themeColor="text1"/>
                <w:sz w:val="16"/>
                <w:szCs w:val="16"/>
              </w:rPr>
              <w:t>w tys. t</w:t>
            </w:r>
          </w:p>
        </w:tc>
        <w:tc>
          <w:tcPr>
            <w:tcW w:w="1240" w:type="dxa"/>
            <w:tcBorders>
              <w:bottom w:val="single" w:sz="6" w:space="0" w:color="522398"/>
            </w:tcBorders>
            <w:vAlign w:val="center"/>
          </w:tcPr>
          <w:p w14:paraId="6E2AD74F" w14:textId="16D16F30" w:rsidR="00202599" w:rsidRPr="004D21BD" w:rsidRDefault="00202599" w:rsidP="00202599">
            <w:pPr>
              <w:pStyle w:val="Tekstpodstawowy"/>
              <w:spacing w:before="80" w:after="80"/>
              <w:ind w:left="-57" w:right="-57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07</w:t>
            </w:r>
            <w:r w:rsidRPr="00F83A78">
              <w:rPr>
                <w:color w:val="000000" w:themeColor="text1"/>
                <w:sz w:val="16"/>
                <w:szCs w:val="16"/>
              </w:rPr>
              <w:t>–</w:t>
            </w:r>
            <w:r w:rsidR="005C49F8">
              <w:rPr>
                <w:color w:val="000000" w:themeColor="text1"/>
                <w:sz w:val="16"/>
                <w:szCs w:val="16"/>
              </w:rPr>
              <w:t>1</w:t>
            </w:r>
            <w:r w:rsidR="0093482F">
              <w:rPr>
                <w:color w:val="000000" w:themeColor="text1"/>
                <w:sz w:val="16"/>
                <w:szCs w:val="16"/>
              </w:rPr>
              <w:t>1</w:t>
            </w:r>
            <w:r>
              <w:rPr>
                <w:color w:val="000000" w:themeColor="text1"/>
                <w:sz w:val="16"/>
                <w:szCs w:val="16"/>
              </w:rPr>
              <w:t xml:space="preserve"> 2021=100</w:t>
            </w:r>
          </w:p>
        </w:tc>
        <w:tc>
          <w:tcPr>
            <w:tcW w:w="1240" w:type="dxa"/>
            <w:tcBorders>
              <w:bottom w:val="single" w:sz="6" w:space="0" w:color="522398"/>
            </w:tcBorders>
            <w:vAlign w:val="center"/>
          </w:tcPr>
          <w:p w14:paraId="49D54896" w14:textId="16546082" w:rsidR="00202599" w:rsidRPr="004D21BD" w:rsidRDefault="00202599" w:rsidP="00202599">
            <w:pPr>
              <w:pStyle w:val="Tekstpodstawowy"/>
              <w:spacing w:before="80" w:after="80"/>
              <w:jc w:val="center"/>
              <w:rPr>
                <w:color w:val="000000" w:themeColor="text1"/>
                <w:sz w:val="16"/>
                <w:szCs w:val="16"/>
              </w:rPr>
            </w:pPr>
            <w:r w:rsidRPr="004D21BD">
              <w:rPr>
                <w:color w:val="000000" w:themeColor="text1"/>
                <w:sz w:val="16"/>
                <w:szCs w:val="16"/>
              </w:rPr>
              <w:t>w tys. t</w:t>
            </w:r>
          </w:p>
        </w:tc>
        <w:tc>
          <w:tcPr>
            <w:tcW w:w="1240" w:type="dxa"/>
            <w:tcBorders>
              <w:bottom w:val="single" w:sz="8" w:space="0" w:color="522398"/>
            </w:tcBorders>
            <w:vAlign w:val="center"/>
          </w:tcPr>
          <w:p w14:paraId="164E84CD" w14:textId="11D766B6" w:rsidR="00202599" w:rsidRPr="004D21BD" w:rsidRDefault="005C49F8" w:rsidP="00202599">
            <w:pPr>
              <w:pStyle w:val="Tekstpodstawowy"/>
              <w:spacing w:before="80" w:after="80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1</w:t>
            </w:r>
            <w:r w:rsidR="0093482F">
              <w:rPr>
                <w:color w:val="000000" w:themeColor="text1"/>
                <w:sz w:val="16"/>
                <w:szCs w:val="16"/>
              </w:rPr>
              <w:t>1</w:t>
            </w:r>
            <w:r w:rsidR="00202599">
              <w:rPr>
                <w:color w:val="000000" w:themeColor="text1"/>
                <w:sz w:val="16"/>
                <w:szCs w:val="16"/>
              </w:rPr>
              <w:t xml:space="preserve"> 2021</w:t>
            </w:r>
            <w:r w:rsidR="00202599" w:rsidRPr="004D21BD">
              <w:rPr>
                <w:color w:val="000000" w:themeColor="text1"/>
                <w:sz w:val="16"/>
                <w:szCs w:val="16"/>
              </w:rPr>
              <w:t>=100</w:t>
            </w:r>
          </w:p>
        </w:tc>
        <w:tc>
          <w:tcPr>
            <w:tcW w:w="1243" w:type="dxa"/>
            <w:tcBorders>
              <w:bottom w:val="single" w:sz="8" w:space="0" w:color="522398"/>
            </w:tcBorders>
            <w:vAlign w:val="center"/>
          </w:tcPr>
          <w:p w14:paraId="5D496BEF" w14:textId="0B846275" w:rsidR="00202599" w:rsidRPr="004D21BD" w:rsidRDefault="0093482F" w:rsidP="00202599">
            <w:pPr>
              <w:pStyle w:val="Tekstpodstawowy"/>
              <w:spacing w:before="80" w:after="80"/>
              <w:ind w:left="-57" w:right="-57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10</w:t>
            </w:r>
            <w:r w:rsidR="00202599" w:rsidRPr="004D21BD">
              <w:rPr>
                <w:color w:val="000000" w:themeColor="text1"/>
                <w:sz w:val="16"/>
                <w:szCs w:val="16"/>
              </w:rPr>
              <w:t xml:space="preserve"> </w:t>
            </w:r>
            <w:r w:rsidR="00202599">
              <w:rPr>
                <w:color w:val="000000" w:themeColor="text1"/>
                <w:sz w:val="16"/>
                <w:szCs w:val="16"/>
              </w:rPr>
              <w:t>2022</w:t>
            </w:r>
            <w:r w:rsidR="00202599" w:rsidRPr="004D21BD">
              <w:rPr>
                <w:color w:val="000000" w:themeColor="text1"/>
                <w:sz w:val="16"/>
                <w:szCs w:val="16"/>
              </w:rPr>
              <w:t>=100</w:t>
            </w:r>
          </w:p>
        </w:tc>
      </w:tr>
      <w:tr w:rsidR="00F36B7A" w:rsidRPr="00360C52" w14:paraId="42115218" w14:textId="77777777" w:rsidTr="00202599">
        <w:trPr>
          <w:gridAfter w:val="1"/>
          <w:wAfter w:w="19" w:type="dxa"/>
          <w:trHeight w:val="340"/>
        </w:trPr>
        <w:tc>
          <w:tcPr>
            <w:tcW w:w="4256" w:type="dxa"/>
            <w:tcBorders>
              <w:top w:val="single" w:sz="8" w:space="0" w:color="522398"/>
            </w:tcBorders>
            <w:vAlign w:val="center"/>
          </w:tcPr>
          <w:p w14:paraId="0196782D" w14:textId="77777777" w:rsidR="00F36B7A" w:rsidRPr="00683360" w:rsidRDefault="00F36B7A" w:rsidP="00F36B7A">
            <w:pPr>
              <w:pStyle w:val="Nagwek8"/>
              <w:tabs>
                <w:tab w:val="right" w:leader="dot" w:pos="4156"/>
              </w:tabs>
              <w:spacing w:before="100" w:after="100"/>
              <w:contextualSpacing/>
              <w:outlineLvl w:val="7"/>
              <w:rPr>
                <w:rFonts w:ascii="Fira Sans" w:hAnsi="Fira Sans" w:cs="Arial"/>
                <w:color w:val="000000"/>
                <w:position w:val="5"/>
                <w:sz w:val="11"/>
                <w:szCs w:val="11"/>
              </w:rPr>
            </w:pPr>
            <w:r w:rsidRPr="00BB4BC8">
              <w:rPr>
                <w:rFonts w:ascii="Fira Sans" w:hAnsi="Fira Sans"/>
                <w:color w:val="000000" w:themeColor="text1"/>
                <w:sz w:val="16"/>
                <w:szCs w:val="16"/>
              </w:rPr>
              <w:t>Ziarno zbóż podstawowych</w:t>
            </w:r>
            <w:r w:rsidRPr="005A0240">
              <w:rPr>
                <w:rFonts w:ascii="Fira Sans" w:hAnsi="Fira Sans"/>
                <w:color w:val="000000" w:themeColor="text1"/>
                <w:sz w:val="12"/>
                <w:szCs w:val="10"/>
              </w:rPr>
              <w:t xml:space="preserve"> </w:t>
            </w:r>
            <w:r w:rsidRPr="00AB0E2D">
              <w:rPr>
                <w:rFonts w:ascii="Fira Sans" w:hAnsi="Fira Sans" w:cs="Arial"/>
                <w:color w:val="000000"/>
                <w:position w:val="5"/>
                <w:sz w:val="11"/>
                <w:szCs w:val="11"/>
              </w:rPr>
              <w:t>b</w:t>
            </w:r>
          </w:p>
        </w:tc>
        <w:tc>
          <w:tcPr>
            <w:tcW w:w="1240" w:type="dxa"/>
            <w:tcBorders>
              <w:top w:val="single" w:sz="6" w:space="0" w:color="522398"/>
            </w:tcBorders>
            <w:vAlign w:val="center"/>
          </w:tcPr>
          <w:p w14:paraId="20462A2B" w14:textId="7C45E1F4" w:rsidR="00F36B7A" w:rsidRPr="00360C52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87,2</w:t>
            </w:r>
          </w:p>
        </w:tc>
        <w:tc>
          <w:tcPr>
            <w:tcW w:w="1240" w:type="dxa"/>
            <w:tcBorders>
              <w:top w:val="single" w:sz="6" w:space="0" w:color="522398"/>
            </w:tcBorders>
            <w:vAlign w:val="center"/>
          </w:tcPr>
          <w:p w14:paraId="3ECC6D17" w14:textId="1FFA4202" w:rsidR="00F36B7A" w:rsidRPr="00360C52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103,5</w:t>
            </w:r>
          </w:p>
        </w:tc>
        <w:tc>
          <w:tcPr>
            <w:tcW w:w="1240" w:type="dxa"/>
            <w:tcBorders>
              <w:top w:val="single" w:sz="6" w:space="0" w:color="522398"/>
            </w:tcBorders>
            <w:vAlign w:val="center"/>
          </w:tcPr>
          <w:p w14:paraId="46D4197F" w14:textId="5EC2FDA6" w:rsidR="00F36B7A" w:rsidRPr="00360C52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10,2</w:t>
            </w:r>
          </w:p>
        </w:tc>
        <w:tc>
          <w:tcPr>
            <w:tcW w:w="1240" w:type="dxa"/>
            <w:tcBorders>
              <w:top w:val="single" w:sz="8" w:space="0" w:color="522398"/>
            </w:tcBorders>
            <w:vAlign w:val="center"/>
          </w:tcPr>
          <w:p w14:paraId="51E2FDD5" w14:textId="7989A89C" w:rsidR="00F36B7A" w:rsidRPr="00360C52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131,5</w:t>
            </w:r>
          </w:p>
        </w:tc>
        <w:tc>
          <w:tcPr>
            <w:tcW w:w="1243" w:type="dxa"/>
            <w:tcBorders>
              <w:top w:val="single" w:sz="8" w:space="0" w:color="522398"/>
            </w:tcBorders>
            <w:vAlign w:val="center"/>
          </w:tcPr>
          <w:p w14:paraId="0C30AAB3" w14:textId="31166AAC" w:rsidR="00F36B7A" w:rsidRPr="00360C52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98,5</w:t>
            </w:r>
          </w:p>
        </w:tc>
      </w:tr>
      <w:tr w:rsidR="00F36B7A" w:rsidRPr="00360C52" w14:paraId="0C116539" w14:textId="77777777" w:rsidTr="00202599">
        <w:trPr>
          <w:gridAfter w:val="1"/>
          <w:wAfter w:w="19" w:type="dxa"/>
          <w:trHeight w:val="340"/>
        </w:trPr>
        <w:tc>
          <w:tcPr>
            <w:tcW w:w="4256" w:type="dxa"/>
            <w:vAlign w:val="center"/>
          </w:tcPr>
          <w:p w14:paraId="2D873DFC" w14:textId="77777777" w:rsidR="00F36B7A" w:rsidRPr="002A707D" w:rsidRDefault="00F36B7A" w:rsidP="00F36B7A">
            <w:pPr>
              <w:pStyle w:val="Nagwek2"/>
              <w:tabs>
                <w:tab w:val="right" w:leader="dot" w:pos="4156"/>
              </w:tabs>
              <w:spacing w:before="80" w:after="80"/>
              <w:ind w:firstLine="352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BB4BC8">
              <w:rPr>
                <w:rFonts w:ascii="Fira Sans" w:hAnsi="Fira Sans"/>
                <w:color w:val="000000" w:themeColor="text1"/>
                <w:sz w:val="16"/>
                <w:szCs w:val="16"/>
              </w:rPr>
              <w:t>w tym:</w:t>
            </w:r>
          </w:p>
        </w:tc>
        <w:tc>
          <w:tcPr>
            <w:tcW w:w="1240" w:type="dxa"/>
            <w:vAlign w:val="center"/>
          </w:tcPr>
          <w:p w14:paraId="714DC563" w14:textId="77777777" w:rsidR="00F36B7A" w:rsidRPr="00360C52" w:rsidRDefault="00F36B7A" w:rsidP="00F36B7A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40" w:type="dxa"/>
            <w:vAlign w:val="center"/>
          </w:tcPr>
          <w:p w14:paraId="4F9A6B83" w14:textId="77777777" w:rsidR="00F36B7A" w:rsidRPr="00360C52" w:rsidRDefault="00F36B7A" w:rsidP="00F36B7A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40" w:type="dxa"/>
            <w:vAlign w:val="center"/>
          </w:tcPr>
          <w:p w14:paraId="3DA8163F" w14:textId="45C352D6" w:rsidR="00F36B7A" w:rsidRPr="00360C52" w:rsidRDefault="00F36B7A" w:rsidP="00F36B7A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40" w:type="dxa"/>
            <w:vAlign w:val="center"/>
          </w:tcPr>
          <w:p w14:paraId="746A4474" w14:textId="77777777" w:rsidR="00F36B7A" w:rsidRPr="00360C52" w:rsidRDefault="00F36B7A" w:rsidP="00F36B7A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43" w:type="dxa"/>
            <w:vAlign w:val="center"/>
          </w:tcPr>
          <w:p w14:paraId="2BD1009E" w14:textId="77777777" w:rsidR="00F36B7A" w:rsidRPr="00360C52" w:rsidRDefault="00F36B7A" w:rsidP="00F36B7A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F36B7A" w:rsidRPr="00360C52" w14:paraId="05CF6D66" w14:textId="77777777" w:rsidTr="00202599">
        <w:trPr>
          <w:gridAfter w:val="1"/>
          <w:wAfter w:w="19" w:type="dxa"/>
          <w:trHeight w:val="340"/>
        </w:trPr>
        <w:tc>
          <w:tcPr>
            <w:tcW w:w="4256" w:type="dxa"/>
            <w:tcBorders>
              <w:bottom w:val="single" w:sz="4" w:space="0" w:color="522398"/>
            </w:tcBorders>
            <w:vAlign w:val="center"/>
          </w:tcPr>
          <w:p w14:paraId="1264FB8D" w14:textId="77777777" w:rsidR="00F36B7A" w:rsidRPr="002A707D" w:rsidRDefault="00F36B7A" w:rsidP="00F36B7A">
            <w:pPr>
              <w:pStyle w:val="Nagwek2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BB4BC8">
              <w:rPr>
                <w:rFonts w:ascii="Fira Sans" w:hAnsi="Fira Sans"/>
                <w:color w:val="000000" w:themeColor="text1"/>
                <w:sz w:val="16"/>
                <w:szCs w:val="16"/>
              </w:rPr>
              <w:t>pszenica</w:t>
            </w:r>
          </w:p>
        </w:tc>
        <w:tc>
          <w:tcPr>
            <w:tcW w:w="1240" w:type="dxa"/>
            <w:vAlign w:val="center"/>
          </w:tcPr>
          <w:p w14:paraId="7356B672" w14:textId="44072805" w:rsidR="00F36B7A" w:rsidRPr="00360C52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48,8</w:t>
            </w:r>
          </w:p>
        </w:tc>
        <w:tc>
          <w:tcPr>
            <w:tcW w:w="1240" w:type="dxa"/>
            <w:vAlign w:val="center"/>
          </w:tcPr>
          <w:p w14:paraId="60A219C4" w14:textId="619711FE" w:rsidR="00F36B7A" w:rsidRPr="00360C52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88,0</w:t>
            </w:r>
          </w:p>
        </w:tc>
        <w:tc>
          <w:tcPr>
            <w:tcW w:w="1240" w:type="dxa"/>
            <w:vAlign w:val="center"/>
          </w:tcPr>
          <w:p w14:paraId="04EF50FA" w14:textId="7B9A36BB" w:rsidR="00F36B7A" w:rsidRPr="00360C52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6,7</w:t>
            </w:r>
          </w:p>
        </w:tc>
        <w:tc>
          <w:tcPr>
            <w:tcW w:w="1240" w:type="dxa"/>
            <w:vAlign w:val="center"/>
          </w:tcPr>
          <w:p w14:paraId="6C024CF3" w14:textId="66328EA1" w:rsidR="00F36B7A" w:rsidRPr="00360C52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124,1</w:t>
            </w:r>
          </w:p>
        </w:tc>
        <w:tc>
          <w:tcPr>
            <w:tcW w:w="1243" w:type="dxa"/>
            <w:tcBorders>
              <w:bottom w:val="single" w:sz="4" w:space="0" w:color="522398"/>
            </w:tcBorders>
            <w:vAlign w:val="center"/>
          </w:tcPr>
          <w:p w14:paraId="2F4F0715" w14:textId="3C96A981" w:rsidR="00F36B7A" w:rsidRPr="00360C52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98,6</w:t>
            </w:r>
          </w:p>
        </w:tc>
      </w:tr>
      <w:tr w:rsidR="00F36B7A" w:rsidRPr="00360C52" w14:paraId="0154C729" w14:textId="77777777" w:rsidTr="00202599">
        <w:trPr>
          <w:gridAfter w:val="1"/>
          <w:wAfter w:w="19" w:type="dxa"/>
          <w:trHeight w:val="397"/>
        </w:trPr>
        <w:tc>
          <w:tcPr>
            <w:tcW w:w="4256" w:type="dxa"/>
            <w:vAlign w:val="center"/>
          </w:tcPr>
          <w:p w14:paraId="01A4A173" w14:textId="77777777" w:rsidR="00F36B7A" w:rsidRPr="002A707D" w:rsidRDefault="00F36B7A" w:rsidP="00F36B7A">
            <w:pPr>
              <w:pStyle w:val="Nagwek2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BB4BC8">
              <w:rPr>
                <w:rFonts w:ascii="Fira Sans" w:hAnsi="Fira Sans"/>
                <w:color w:val="000000" w:themeColor="text1"/>
                <w:sz w:val="16"/>
                <w:szCs w:val="16"/>
              </w:rPr>
              <w:t>żyto</w:t>
            </w:r>
          </w:p>
        </w:tc>
        <w:tc>
          <w:tcPr>
            <w:tcW w:w="1240" w:type="dxa"/>
            <w:vAlign w:val="center"/>
          </w:tcPr>
          <w:p w14:paraId="0E5458ED" w14:textId="7AF18CBB" w:rsidR="00F36B7A" w:rsidRPr="00360C52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18,1</w:t>
            </w:r>
          </w:p>
        </w:tc>
        <w:tc>
          <w:tcPr>
            <w:tcW w:w="1240" w:type="dxa"/>
            <w:vAlign w:val="center"/>
          </w:tcPr>
          <w:p w14:paraId="54E42CBA" w14:textId="1FB0DE18" w:rsidR="00F36B7A" w:rsidRPr="00360C52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158,2</w:t>
            </w:r>
          </w:p>
        </w:tc>
        <w:tc>
          <w:tcPr>
            <w:tcW w:w="1240" w:type="dxa"/>
            <w:vAlign w:val="center"/>
          </w:tcPr>
          <w:p w14:paraId="1EB44300" w14:textId="5F44F172" w:rsidR="00F36B7A" w:rsidRPr="00360C52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1,0</w:t>
            </w:r>
          </w:p>
        </w:tc>
        <w:tc>
          <w:tcPr>
            <w:tcW w:w="1240" w:type="dxa"/>
            <w:vAlign w:val="center"/>
          </w:tcPr>
          <w:p w14:paraId="047B1A97" w14:textId="72EF7B20" w:rsidR="00F36B7A" w:rsidRPr="00360C52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185,0</w:t>
            </w:r>
          </w:p>
        </w:tc>
        <w:tc>
          <w:tcPr>
            <w:tcW w:w="1243" w:type="dxa"/>
            <w:vAlign w:val="center"/>
          </w:tcPr>
          <w:p w14:paraId="01B7C031" w14:textId="68537D39" w:rsidR="00F36B7A" w:rsidRPr="00360C52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54,6</w:t>
            </w:r>
          </w:p>
        </w:tc>
      </w:tr>
    </w:tbl>
    <w:p w14:paraId="2C691B95" w14:textId="0235AA77" w:rsidR="00DC1B4F" w:rsidRPr="00590811" w:rsidRDefault="00106975" w:rsidP="00DC1B4F">
      <w:pPr>
        <w:pStyle w:val="Tekstpodstawowy"/>
        <w:spacing w:before="52" w:after="0"/>
        <w:rPr>
          <w:rFonts w:eastAsia="Fira Sans" w:cs="Fira Sans"/>
          <w:color w:val="000000" w:themeColor="text1"/>
          <w:sz w:val="16"/>
          <w:szCs w:val="16"/>
        </w:rPr>
      </w:pPr>
      <w:r w:rsidRPr="00590811">
        <w:rPr>
          <w:rFonts w:eastAsia="Fira Sans" w:cs="Fira Sans"/>
          <w:color w:val="000000" w:themeColor="text1"/>
          <w:sz w:val="16"/>
          <w:szCs w:val="16"/>
        </w:rPr>
        <w:t>a</w:t>
      </w:r>
      <w:r w:rsidR="00DF49F1">
        <w:rPr>
          <w:rFonts w:eastAsia="Fira Sans" w:cs="Fira Sans"/>
          <w:color w:val="000000" w:themeColor="text1"/>
          <w:sz w:val="16"/>
          <w:szCs w:val="16"/>
        </w:rPr>
        <w:t xml:space="preserve"> </w:t>
      </w:r>
      <w:r w:rsidR="00D47D83">
        <w:rPr>
          <w:rFonts w:eastAsia="Fira Sans" w:cs="Fira Sans"/>
          <w:color w:val="000000" w:themeColor="text1"/>
          <w:sz w:val="16"/>
          <w:szCs w:val="16"/>
        </w:rPr>
        <w:t>B</w:t>
      </w:r>
      <w:r w:rsidR="00DC1B4F" w:rsidRPr="00590811">
        <w:rPr>
          <w:rFonts w:eastAsia="Fira Sans" w:cs="Fira Sans"/>
          <w:color w:val="000000" w:themeColor="text1"/>
          <w:sz w:val="16"/>
          <w:szCs w:val="16"/>
        </w:rPr>
        <w:t xml:space="preserve">ez skupu realizowanego przez osoby </w:t>
      </w:r>
      <w:r w:rsidR="00E1019E" w:rsidRPr="00590811">
        <w:rPr>
          <w:rFonts w:eastAsia="Fira Sans" w:cs="Fira Sans"/>
          <w:color w:val="000000" w:themeColor="text1"/>
          <w:sz w:val="16"/>
          <w:szCs w:val="16"/>
        </w:rPr>
        <w:t>fizyczne</w:t>
      </w:r>
      <w:r w:rsidR="009E64D6">
        <w:rPr>
          <w:rFonts w:eastAsia="Fira Sans" w:cs="Fira Sans"/>
          <w:color w:val="000000" w:themeColor="text1"/>
          <w:sz w:val="16"/>
          <w:szCs w:val="16"/>
        </w:rPr>
        <w:t>.</w:t>
      </w:r>
    </w:p>
    <w:p w14:paraId="5753E9A1" w14:textId="4F51AD38" w:rsidR="00106975" w:rsidRPr="00C204FF" w:rsidRDefault="00106975" w:rsidP="00DC1B4F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AE5064">
        <w:rPr>
          <w:rFonts w:eastAsia="Fira Sans" w:cs="Fira Sans"/>
          <w:sz w:val="16"/>
          <w:szCs w:val="16"/>
        </w:rPr>
        <w:t>b</w:t>
      </w:r>
      <w:r w:rsidRPr="00C204FF">
        <w:rPr>
          <w:rFonts w:eastAsia="Fira Sans" w:cs="Fira Sans"/>
          <w:sz w:val="16"/>
          <w:szCs w:val="16"/>
        </w:rPr>
        <w:t xml:space="preserve"> Obejmuje pszenicę, żyto, jęczmień, owies i pszenżyto, łącznie z mieszankami zbożowymi; bez ziarna siewnego.</w:t>
      </w:r>
    </w:p>
    <w:p w14:paraId="54E8D96B" w14:textId="00B43B09" w:rsidR="00202599" w:rsidRPr="00D200B9" w:rsidRDefault="00202599" w:rsidP="00202599">
      <w:pPr>
        <w:spacing w:before="200" w:after="0"/>
        <w:rPr>
          <w:rFonts w:cs="Arial"/>
          <w:color w:val="000000" w:themeColor="text1"/>
        </w:rPr>
      </w:pPr>
      <w:r w:rsidRPr="00D200B9">
        <w:rPr>
          <w:rFonts w:cs="Arial"/>
          <w:b/>
          <w:color w:val="000000" w:themeColor="text1"/>
        </w:rPr>
        <w:t>Skup</w:t>
      </w:r>
      <w:r w:rsidRPr="00D200B9">
        <w:rPr>
          <w:rFonts w:cs="Arial"/>
          <w:color w:val="000000" w:themeColor="text1"/>
        </w:rPr>
        <w:t xml:space="preserve"> </w:t>
      </w:r>
      <w:r w:rsidRPr="00D200B9">
        <w:rPr>
          <w:rFonts w:cs="Arial"/>
          <w:b/>
          <w:color w:val="000000" w:themeColor="text1"/>
        </w:rPr>
        <w:t>zbóż podstawowych</w:t>
      </w:r>
      <w:r w:rsidRPr="00D200B9">
        <w:rPr>
          <w:rFonts w:cs="Arial"/>
          <w:color w:val="000000" w:themeColor="text1"/>
        </w:rPr>
        <w:t xml:space="preserve"> (z mieszankami zbożowymi, bez ziarna siewnego) w okresie lipiec–</w:t>
      </w:r>
      <w:r w:rsidR="0093482F" w:rsidRPr="00D200B9">
        <w:rPr>
          <w:rFonts w:cs="Arial"/>
          <w:color w:val="000000" w:themeColor="text1"/>
        </w:rPr>
        <w:t>listopad</w:t>
      </w:r>
      <w:r w:rsidRPr="00D200B9">
        <w:rPr>
          <w:rFonts w:cs="Arial"/>
          <w:color w:val="000000" w:themeColor="text1"/>
        </w:rPr>
        <w:t xml:space="preserve"> 2022 r. wyniósł </w:t>
      </w:r>
      <w:r w:rsidR="00D200B9" w:rsidRPr="00D200B9">
        <w:rPr>
          <w:rFonts w:cs="Arial"/>
          <w:color w:val="000000" w:themeColor="text1"/>
        </w:rPr>
        <w:t>87,2</w:t>
      </w:r>
      <w:r w:rsidRPr="00D200B9">
        <w:rPr>
          <w:rFonts w:cs="Arial"/>
          <w:color w:val="000000" w:themeColor="text1"/>
        </w:rPr>
        <w:t xml:space="preserve"> </w:t>
      </w:r>
      <w:r w:rsidR="00CC5653" w:rsidRPr="00D200B9">
        <w:rPr>
          <w:rFonts w:cs="Arial"/>
          <w:color w:val="000000" w:themeColor="text1"/>
        </w:rPr>
        <w:t> </w:t>
      </w:r>
      <w:r w:rsidRPr="00D200B9">
        <w:rPr>
          <w:rFonts w:cs="Arial"/>
          <w:color w:val="000000" w:themeColor="text1"/>
        </w:rPr>
        <w:t xml:space="preserve">tys. t, tj. o </w:t>
      </w:r>
      <w:r w:rsidR="00D200B9" w:rsidRPr="00D200B9">
        <w:rPr>
          <w:rFonts w:cs="Arial"/>
          <w:color w:val="000000" w:themeColor="text1"/>
        </w:rPr>
        <w:t>3,5</w:t>
      </w:r>
      <w:r w:rsidRPr="00D200B9">
        <w:rPr>
          <w:rFonts w:cs="Arial"/>
          <w:color w:val="000000" w:themeColor="text1"/>
        </w:rPr>
        <w:t xml:space="preserve">% </w:t>
      </w:r>
      <w:r w:rsidR="00CC32F6" w:rsidRPr="00D200B9">
        <w:rPr>
          <w:rFonts w:cs="Arial"/>
          <w:color w:val="000000" w:themeColor="text1"/>
        </w:rPr>
        <w:t>więcej</w:t>
      </w:r>
      <w:r w:rsidRPr="00D200B9">
        <w:rPr>
          <w:rFonts w:cs="Arial"/>
          <w:color w:val="000000" w:themeColor="text1"/>
        </w:rPr>
        <w:t xml:space="preserve"> niż rok wcześniej. Skup pszenicy </w:t>
      </w:r>
      <w:r w:rsidR="00991708" w:rsidRPr="00D200B9">
        <w:rPr>
          <w:rFonts w:cs="Arial"/>
          <w:color w:val="000000" w:themeColor="text1"/>
        </w:rPr>
        <w:t>zmniejszył się</w:t>
      </w:r>
      <w:r w:rsidRPr="00D200B9">
        <w:rPr>
          <w:rFonts w:cs="Arial"/>
          <w:color w:val="000000" w:themeColor="text1"/>
        </w:rPr>
        <w:t xml:space="preserve"> w ujęciu rocznym o </w:t>
      </w:r>
      <w:r w:rsidR="00B22844" w:rsidRPr="00D200B9">
        <w:rPr>
          <w:rFonts w:cs="Arial"/>
          <w:color w:val="000000" w:themeColor="text1"/>
        </w:rPr>
        <w:t>1</w:t>
      </w:r>
      <w:r w:rsidR="00D200B9" w:rsidRPr="00D200B9">
        <w:rPr>
          <w:rFonts w:cs="Arial"/>
          <w:color w:val="000000" w:themeColor="text1"/>
        </w:rPr>
        <w:t>2,0</w:t>
      </w:r>
      <w:r w:rsidRPr="00D200B9">
        <w:rPr>
          <w:rFonts w:cs="Arial"/>
          <w:color w:val="000000" w:themeColor="text1"/>
        </w:rPr>
        <w:t>%</w:t>
      </w:r>
      <w:r w:rsidR="00CC32F6" w:rsidRPr="00D200B9">
        <w:rPr>
          <w:rFonts w:cs="Arial"/>
          <w:color w:val="000000" w:themeColor="text1"/>
        </w:rPr>
        <w:t xml:space="preserve">, a </w:t>
      </w:r>
      <w:r w:rsidR="007C52BB" w:rsidRPr="00D200B9">
        <w:rPr>
          <w:rFonts w:cs="Arial"/>
          <w:color w:val="000000" w:themeColor="text1"/>
        </w:rPr>
        <w:t xml:space="preserve">żyta </w:t>
      </w:r>
      <w:r w:rsidR="00991708" w:rsidRPr="00D200B9">
        <w:rPr>
          <w:rFonts w:cs="Arial"/>
          <w:color w:val="000000" w:themeColor="text1"/>
        </w:rPr>
        <w:t>wzrósł</w:t>
      </w:r>
      <w:r w:rsidR="00E53C9D" w:rsidRPr="00D200B9">
        <w:rPr>
          <w:rFonts w:cs="Arial"/>
          <w:color w:val="000000" w:themeColor="text1"/>
        </w:rPr>
        <w:t xml:space="preserve"> </w:t>
      </w:r>
      <w:r w:rsidR="00991708" w:rsidRPr="00D200B9">
        <w:rPr>
          <w:rFonts w:cs="Arial"/>
          <w:color w:val="000000" w:themeColor="text1"/>
        </w:rPr>
        <w:t>o </w:t>
      </w:r>
      <w:r w:rsidR="00B22844" w:rsidRPr="00D200B9">
        <w:rPr>
          <w:rFonts w:cs="Arial"/>
          <w:color w:val="000000" w:themeColor="text1"/>
        </w:rPr>
        <w:t>5</w:t>
      </w:r>
      <w:r w:rsidR="00D200B9" w:rsidRPr="00D200B9">
        <w:rPr>
          <w:rFonts w:cs="Arial"/>
          <w:color w:val="000000" w:themeColor="text1"/>
        </w:rPr>
        <w:t>8,2</w:t>
      </w:r>
      <w:r w:rsidR="00991708" w:rsidRPr="00D200B9">
        <w:rPr>
          <w:rFonts w:cs="Arial"/>
          <w:color w:val="000000" w:themeColor="text1"/>
        </w:rPr>
        <w:t xml:space="preserve">%. </w:t>
      </w:r>
    </w:p>
    <w:p w14:paraId="03E9D144" w14:textId="76986783" w:rsidR="00202599" w:rsidRPr="008424F3" w:rsidRDefault="00495626" w:rsidP="00202599">
      <w:pPr>
        <w:rPr>
          <w:rFonts w:cs="Arial"/>
          <w:color w:val="000000" w:themeColor="text1"/>
        </w:rPr>
      </w:pPr>
      <w:r w:rsidRPr="008424F3">
        <w:rPr>
          <w:rFonts w:cs="Arial"/>
          <w:color w:val="000000" w:themeColor="text1"/>
          <w:spacing w:val="-2"/>
        </w:rPr>
        <w:lastRenderedPageBreak/>
        <w:t xml:space="preserve">W </w:t>
      </w:r>
      <w:r w:rsidR="00E96697" w:rsidRPr="008424F3">
        <w:rPr>
          <w:rFonts w:cs="Arial"/>
          <w:color w:val="000000" w:themeColor="text1"/>
          <w:spacing w:val="-2"/>
        </w:rPr>
        <w:t>listopadzie</w:t>
      </w:r>
      <w:r w:rsidR="00202599" w:rsidRPr="008424F3">
        <w:rPr>
          <w:rFonts w:cs="Arial"/>
          <w:color w:val="000000" w:themeColor="text1"/>
          <w:spacing w:val="-2"/>
        </w:rPr>
        <w:t xml:space="preserve"> br. skupiono </w:t>
      </w:r>
      <w:r w:rsidR="008424F3" w:rsidRPr="008424F3">
        <w:rPr>
          <w:rFonts w:cs="Arial"/>
          <w:color w:val="000000" w:themeColor="text1"/>
          <w:spacing w:val="-2"/>
        </w:rPr>
        <w:t>10,2</w:t>
      </w:r>
      <w:r w:rsidR="00202599" w:rsidRPr="008424F3">
        <w:rPr>
          <w:rFonts w:cs="Arial"/>
          <w:color w:val="000000" w:themeColor="text1"/>
          <w:spacing w:val="-2"/>
        </w:rPr>
        <w:t xml:space="preserve"> tys. t zbóż, tj. </w:t>
      </w:r>
      <w:r w:rsidR="00F10F72" w:rsidRPr="008424F3">
        <w:rPr>
          <w:rFonts w:cs="Arial"/>
          <w:color w:val="000000" w:themeColor="text1"/>
          <w:spacing w:val="-2"/>
        </w:rPr>
        <w:t xml:space="preserve">o </w:t>
      </w:r>
      <w:r w:rsidR="008424F3" w:rsidRPr="008424F3">
        <w:rPr>
          <w:rFonts w:cs="Arial"/>
          <w:color w:val="000000" w:themeColor="text1"/>
          <w:spacing w:val="-2"/>
        </w:rPr>
        <w:t>1,5</w:t>
      </w:r>
      <w:r w:rsidR="00F10F72" w:rsidRPr="008424F3">
        <w:rPr>
          <w:rFonts w:cs="Arial"/>
          <w:color w:val="000000" w:themeColor="text1"/>
          <w:spacing w:val="-2"/>
        </w:rPr>
        <w:t>% mniej</w:t>
      </w:r>
      <w:r w:rsidR="00202599" w:rsidRPr="008424F3">
        <w:rPr>
          <w:rFonts w:cs="Arial"/>
          <w:color w:val="000000" w:themeColor="text1"/>
          <w:spacing w:val="-2"/>
        </w:rPr>
        <w:t xml:space="preserve"> niż w poprzednim miesiącu</w:t>
      </w:r>
      <w:r w:rsidR="008424F3" w:rsidRPr="008424F3">
        <w:rPr>
          <w:rFonts w:cs="Arial"/>
          <w:color w:val="000000" w:themeColor="text1"/>
          <w:spacing w:val="-2"/>
        </w:rPr>
        <w:t>, ale o 31,5</w:t>
      </w:r>
      <w:r w:rsidR="00202599" w:rsidRPr="008424F3">
        <w:rPr>
          <w:rFonts w:cs="Arial"/>
          <w:color w:val="000000" w:themeColor="text1"/>
          <w:spacing w:val="-2"/>
        </w:rPr>
        <w:t xml:space="preserve">% </w:t>
      </w:r>
      <w:r w:rsidR="008424F3" w:rsidRPr="008424F3">
        <w:rPr>
          <w:rFonts w:cs="Arial"/>
          <w:color w:val="000000" w:themeColor="text1"/>
          <w:spacing w:val="-2"/>
        </w:rPr>
        <w:t>więcej</w:t>
      </w:r>
      <w:r w:rsidR="00202599" w:rsidRPr="008424F3">
        <w:rPr>
          <w:rFonts w:cs="Arial"/>
          <w:color w:val="000000" w:themeColor="text1"/>
          <w:spacing w:val="-2"/>
        </w:rPr>
        <w:t xml:space="preserve"> niż przed rokiem.</w:t>
      </w:r>
      <w:r w:rsidR="00202599" w:rsidRPr="008424F3">
        <w:rPr>
          <w:rFonts w:cs="Arial"/>
          <w:color w:val="000000" w:themeColor="text1"/>
        </w:rPr>
        <w:t xml:space="preserve"> </w:t>
      </w:r>
      <w:r w:rsidR="00F10F72" w:rsidRPr="008424F3">
        <w:rPr>
          <w:rFonts w:cs="Arial"/>
          <w:color w:val="000000" w:themeColor="text1"/>
        </w:rPr>
        <w:t xml:space="preserve">Pszenicy </w:t>
      </w:r>
      <w:r w:rsidR="00F10F72" w:rsidRPr="008424F3">
        <w:rPr>
          <w:rFonts w:cs="Arial"/>
          <w:color w:val="000000" w:themeColor="text1"/>
          <w:spacing w:val="-2"/>
        </w:rPr>
        <w:t xml:space="preserve">skupiono o </w:t>
      </w:r>
      <w:r w:rsidR="008424F3" w:rsidRPr="008424F3">
        <w:rPr>
          <w:rFonts w:cs="Arial"/>
          <w:color w:val="000000" w:themeColor="text1"/>
          <w:spacing w:val="-2"/>
        </w:rPr>
        <w:t>1,4</w:t>
      </w:r>
      <w:r w:rsidR="00F10F72" w:rsidRPr="008424F3">
        <w:rPr>
          <w:rFonts w:cs="Arial"/>
          <w:color w:val="000000" w:themeColor="text1"/>
          <w:spacing w:val="-2"/>
        </w:rPr>
        <w:t xml:space="preserve">% mniej niż </w:t>
      </w:r>
      <w:r w:rsidR="00416CF2" w:rsidRPr="008424F3">
        <w:rPr>
          <w:rFonts w:cs="Arial"/>
          <w:color w:val="000000" w:themeColor="text1"/>
          <w:spacing w:val="-2"/>
        </w:rPr>
        <w:t>w październiku</w:t>
      </w:r>
      <w:r w:rsidR="00F10F72" w:rsidRPr="008424F3">
        <w:rPr>
          <w:rFonts w:cs="Arial"/>
          <w:color w:val="000000" w:themeColor="text1"/>
          <w:spacing w:val="-2"/>
        </w:rPr>
        <w:t xml:space="preserve"> br.</w:t>
      </w:r>
      <w:r w:rsidR="008424F3" w:rsidRPr="008424F3">
        <w:rPr>
          <w:rFonts w:cs="Arial"/>
          <w:color w:val="000000" w:themeColor="text1"/>
          <w:spacing w:val="-2"/>
        </w:rPr>
        <w:t>, ale</w:t>
      </w:r>
      <w:r w:rsidR="00F10F72" w:rsidRPr="008424F3">
        <w:rPr>
          <w:rFonts w:cs="Arial"/>
          <w:color w:val="000000" w:themeColor="text1"/>
          <w:spacing w:val="-2"/>
        </w:rPr>
        <w:t xml:space="preserve"> o </w:t>
      </w:r>
      <w:r w:rsidR="008424F3" w:rsidRPr="008424F3">
        <w:rPr>
          <w:rFonts w:cs="Arial"/>
          <w:color w:val="000000" w:themeColor="text1"/>
          <w:spacing w:val="-2"/>
        </w:rPr>
        <w:t>24,1</w:t>
      </w:r>
      <w:r w:rsidR="00F10F72" w:rsidRPr="008424F3">
        <w:rPr>
          <w:rFonts w:cs="Arial"/>
          <w:color w:val="000000" w:themeColor="text1"/>
          <w:spacing w:val="-2"/>
        </w:rPr>
        <w:t xml:space="preserve">% </w:t>
      </w:r>
      <w:r w:rsidR="008424F3" w:rsidRPr="008424F3">
        <w:rPr>
          <w:rFonts w:cs="Arial"/>
          <w:color w:val="000000" w:themeColor="text1"/>
          <w:spacing w:val="-2"/>
        </w:rPr>
        <w:t>więcej</w:t>
      </w:r>
      <w:r w:rsidR="00F10F72" w:rsidRPr="008424F3">
        <w:rPr>
          <w:rFonts w:cs="Arial"/>
          <w:color w:val="000000" w:themeColor="text1"/>
          <w:spacing w:val="-2"/>
        </w:rPr>
        <w:t xml:space="preserve"> niż </w:t>
      </w:r>
      <w:r w:rsidRPr="008424F3">
        <w:rPr>
          <w:rFonts w:cs="Arial"/>
          <w:color w:val="000000" w:themeColor="text1"/>
          <w:spacing w:val="-2"/>
        </w:rPr>
        <w:t xml:space="preserve">w </w:t>
      </w:r>
      <w:r w:rsidR="00E96697" w:rsidRPr="008424F3">
        <w:rPr>
          <w:rFonts w:cs="Arial"/>
          <w:color w:val="000000" w:themeColor="text1"/>
          <w:spacing w:val="-2"/>
        </w:rPr>
        <w:t>listopadzie</w:t>
      </w:r>
      <w:r w:rsidR="00F10F72" w:rsidRPr="008424F3">
        <w:rPr>
          <w:rFonts w:cs="Arial"/>
          <w:color w:val="000000" w:themeColor="text1"/>
          <w:spacing w:val="-2"/>
        </w:rPr>
        <w:t xml:space="preserve"> 2021 r. </w:t>
      </w:r>
      <w:r w:rsidR="001D38C0" w:rsidRPr="008424F3">
        <w:rPr>
          <w:rFonts w:cs="Arial"/>
          <w:color w:val="000000" w:themeColor="text1"/>
        </w:rPr>
        <w:t>Skup żyta w ujęciu miesięcznym</w:t>
      </w:r>
      <w:r w:rsidR="001D38C0" w:rsidRPr="008424F3">
        <w:rPr>
          <w:rFonts w:cs="Arial"/>
          <w:color w:val="000000" w:themeColor="text1"/>
          <w:spacing w:val="-2"/>
        </w:rPr>
        <w:t xml:space="preserve"> </w:t>
      </w:r>
      <w:r w:rsidR="001D38C0" w:rsidRPr="008424F3">
        <w:rPr>
          <w:rFonts w:cs="Arial"/>
          <w:color w:val="000000" w:themeColor="text1"/>
        </w:rPr>
        <w:t xml:space="preserve">zmniejszył się </w:t>
      </w:r>
      <w:r w:rsidR="001D38C0" w:rsidRPr="008424F3">
        <w:rPr>
          <w:rFonts w:cs="Arial"/>
          <w:color w:val="000000" w:themeColor="text1"/>
          <w:spacing w:val="-2"/>
        </w:rPr>
        <w:t>o 45,4%, zaś w skali roku wzrósł o 85,0%.</w:t>
      </w:r>
    </w:p>
    <w:p w14:paraId="59D910FB" w14:textId="7DCA99B7" w:rsidR="0014577A" w:rsidRDefault="000D19C5" w:rsidP="007C03B5">
      <w:pPr>
        <w:spacing w:before="360"/>
        <w:rPr>
          <w:color w:val="000000" w:themeColor="text1"/>
          <w:position w:val="5"/>
          <w:sz w:val="12"/>
          <w:szCs w:val="12"/>
        </w:rPr>
      </w:pPr>
      <w:r>
        <w:rPr>
          <w:b/>
          <w:color w:val="000000" w:themeColor="text1"/>
          <w:szCs w:val="19"/>
        </w:rPr>
        <w:t xml:space="preserve">Tablica </w:t>
      </w:r>
      <w:r w:rsidR="00567FF7">
        <w:rPr>
          <w:b/>
          <w:color w:val="000000" w:themeColor="text1"/>
          <w:szCs w:val="19"/>
        </w:rPr>
        <w:t>7</w:t>
      </w:r>
      <w:r w:rsidR="00D45AA9">
        <w:rPr>
          <w:b/>
          <w:color w:val="000000" w:themeColor="text1"/>
          <w:szCs w:val="19"/>
        </w:rPr>
        <w:t>.</w:t>
      </w:r>
      <w:r w:rsidRPr="00787A0E">
        <w:rPr>
          <w:b/>
          <w:color w:val="000000" w:themeColor="text1"/>
          <w:szCs w:val="19"/>
        </w:rPr>
        <w:t xml:space="preserve"> Skup podstawowych produktów zwierzęcych</w:t>
      </w:r>
      <w:r w:rsidRPr="00394E39">
        <w:rPr>
          <w:b/>
          <w:color w:val="000000" w:themeColor="text1"/>
          <w:szCs w:val="19"/>
          <w:vertAlign w:val="superscript"/>
        </w:rPr>
        <w:t xml:space="preserve"> </w:t>
      </w:r>
      <w:r w:rsidRPr="00C7615C">
        <w:rPr>
          <w:color w:val="000000" w:themeColor="text1"/>
          <w:position w:val="5"/>
          <w:sz w:val="12"/>
          <w:szCs w:val="12"/>
        </w:rPr>
        <w:t>a</w:t>
      </w:r>
      <w:r w:rsidR="00B87AF2" w:rsidRPr="00C7615C">
        <w:rPr>
          <w:color w:val="000000" w:themeColor="text1"/>
          <w:position w:val="5"/>
          <w:sz w:val="12"/>
          <w:szCs w:val="12"/>
        </w:rPr>
        <w:t xml:space="preserve"> </w:t>
      </w:r>
    </w:p>
    <w:tbl>
      <w:tblPr>
        <w:tblStyle w:val="Tabela-Siatka"/>
        <w:tblW w:w="10496" w:type="dxa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7. Skup podstawowych produktów zwierzęcych"/>
        <w:tblDescription w:val="Dane do tablicy dostępne w załączonym pliku excel."/>
      </w:tblPr>
      <w:tblGrid>
        <w:gridCol w:w="4132"/>
        <w:gridCol w:w="1272"/>
        <w:gridCol w:w="1273"/>
        <w:gridCol w:w="1273"/>
        <w:gridCol w:w="1273"/>
        <w:gridCol w:w="1273"/>
      </w:tblGrid>
      <w:tr w:rsidR="005C25DC" w:rsidRPr="00FA5128" w14:paraId="17BA6CCD" w14:textId="77777777" w:rsidTr="00667C42">
        <w:tc>
          <w:tcPr>
            <w:tcW w:w="4132" w:type="dxa"/>
            <w:vMerge w:val="restart"/>
            <w:tcBorders>
              <w:left w:val="nil"/>
            </w:tcBorders>
            <w:vAlign w:val="center"/>
          </w:tcPr>
          <w:p w14:paraId="7092018D" w14:textId="04B12BE4" w:rsidR="005C25DC" w:rsidRPr="008F1C57" w:rsidRDefault="005C25DC" w:rsidP="00512A62">
            <w:pPr>
              <w:pStyle w:val="tytuwykresu"/>
              <w:spacing w:before="80" w:after="80"/>
              <w:jc w:val="center"/>
              <w:rPr>
                <w:b w:val="0"/>
                <w:shd w:val="clear" w:color="auto" w:fill="FFFFFF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2545" w:type="dxa"/>
            <w:gridSpan w:val="2"/>
            <w:tcBorders>
              <w:bottom w:val="single" w:sz="4" w:space="0" w:color="522398"/>
              <w:right w:val="nil"/>
            </w:tcBorders>
            <w:vAlign w:val="center"/>
          </w:tcPr>
          <w:p w14:paraId="2C528445" w14:textId="613F9075" w:rsidR="005C25DC" w:rsidRPr="00A60F12" w:rsidRDefault="005C25DC" w:rsidP="00512A62">
            <w:pPr>
              <w:pStyle w:val="Nagwek3"/>
              <w:spacing w:before="80" w:after="8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Pr="00F83A78">
              <w:rPr>
                <w:rFonts w:ascii="Fira Sans" w:hAnsi="Fira Sans"/>
                <w:color w:val="000000" w:themeColor="text1"/>
                <w:sz w:val="16"/>
                <w:szCs w:val="16"/>
              </w:rPr>
              <w:t>–</w:t>
            </w:r>
            <w:r w:rsidR="00681DDA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567FF7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3819" w:type="dxa"/>
            <w:gridSpan w:val="3"/>
            <w:tcBorders>
              <w:bottom w:val="single" w:sz="4" w:space="0" w:color="522398"/>
              <w:right w:val="nil"/>
            </w:tcBorders>
            <w:vAlign w:val="center"/>
          </w:tcPr>
          <w:p w14:paraId="74A92341" w14:textId="4EC7F00A" w:rsidR="005C25DC" w:rsidRPr="00A60F12" w:rsidRDefault="00681DDA" w:rsidP="00512A62">
            <w:pPr>
              <w:pStyle w:val="Nagwek3"/>
              <w:spacing w:before="80" w:after="8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567FF7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5C25DC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5C25DC" w:rsidRPr="00787A0E" w14:paraId="583AFAED" w14:textId="77777777" w:rsidTr="00667C42">
        <w:trPr>
          <w:trHeight w:val="454"/>
        </w:trPr>
        <w:tc>
          <w:tcPr>
            <w:tcW w:w="4132" w:type="dxa"/>
            <w:vMerge/>
            <w:tcBorders>
              <w:left w:val="nil"/>
            </w:tcBorders>
            <w:vAlign w:val="center"/>
          </w:tcPr>
          <w:p w14:paraId="65ECB56F" w14:textId="77777777" w:rsidR="005C25DC" w:rsidRPr="004C52C6" w:rsidRDefault="005C25DC" w:rsidP="00512A62">
            <w:pPr>
              <w:pStyle w:val="Nagwek8"/>
              <w:tabs>
                <w:tab w:val="right" w:leader="dot" w:pos="4156"/>
              </w:tabs>
              <w:spacing w:before="80" w:after="8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</w:p>
        </w:tc>
        <w:tc>
          <w:tcPr>
            <w:tcW w:w="1272" w:type="dxa"/>
            <w:tcBorders>
              <w:top w:val="single" w:sz="4" w:space="0" w:color="522398"/>
            </w:tcBorders>
            <w:vAlign w:val="center"/>
          </w:tcPr>
          <w:p w14:paraId="44F94FAC" w14:textId="77777777" w:rsidR="005C25DC" w:rsidRPr="002B4F5F" w:rsidRDefault="005C25DC" w:rsidP="00512A62">
            <w:pPr>
              <w:pStyle w:val="Nagwek3"/>
              <w:spacing w:before="80" w:after="8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 tys. t</w:t>
            </w:r>
          </w:p>
        </w:tc>
        <w:tc>
          <w:tcPr>
            <w:tcW w:w="1273" w:type="dxa"/>
            <w:tcBorders>
              <w:top w:val="single" w:sz="4" w:space="0" w:color="522398"/>
            </w:tcBorders>
            <w:vAlign w:val="center"/>
          </w:tcPr>
          <w:p w14:paraId="2B7245FD" w14:textId="30634615" w:rsidR="005C25DC" w:rsidRPr="002B4F5F" w:rsidRDefault="005C25DC" w:rsidP="00512A62">
            <w:pPr>
              <w:pStyle w:val="Nagwek3"/>
              <w:spacing w:before="80" w:after="8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Pr="00F83A78">
              <w:rPr>
                <w:rFonts w:ascii="Fira Sans" w:hAnsi="Fira Sans"/>
                <w:color w:val="000000" w:themeColor="text1"/>
                <w:sz w:val="16"/>
                <w:szCs w:val="16"/>
              </w:rPr>
              <w:t>–</w:t>
            </w:r>
            <w:r w:rsidR="00681DDA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567FF7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</w:t>
            </w:r>
            <w:r w:rsidR="007A5CC0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=100</w:t>
            </w:r>
          </w:p>
        </w:tc>
        <w:tc>
          <w:tcPr>
            <w:tcW w:w="1273" w:type="dxa"/>
            <w:tcBorders>
              <w:top w:val="single" w:sz="4" w:space="0" w:color="522398"/>
            </w:tcBorders>
            <w:vAlign w:val="center"/>
          </w:tcPr>
          <w:p w14:paraId="59F3BFD8" w14:textId="77777777" w:rsidR="005C25DC" w:rsidRPr="002B4F5F" w:rsidRDefault="005C25DC" w:rsidP="00512A62">
            <w:pPr>
              <w:pStyle w:val="Nagwek3"/>
              <w:spacing w:before="80" w:after="8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 tys. t</w:t>
            </w:r>
          </w:p>
        </w:tc>
        <w:tc>
          <w:tcPr>
            <w:tcW w:w="1273" w:type="dxa"/>
            <w:tcBorders>
              <w:top w:val="single" w:sz="4" w:space="0" w:color="522398"/>
            </w:tcBorders>
            <w:vAlign w:val="center"/>
          </w:tcPr>
          <w:p w14:paraId="77139F80" w14:textId="15EACD53" w:rsidR="005C25DC" w:rsidRPr="002B4F5F" w:rsidRDefault="005C25DC" w:rsidP="00512A62">
            <w:pPr>
              <w:pStyle w:val="Nagwek3"/>
              <w:spacing w:before="80" w:after="80" w:line="240" w:lineRule="auto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  <w:r w:rsidR="00681DDA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567FF7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2021=100</w:t>
            </w:r>
          </w:p>
        </w:tc>
        <w:tc>
          <w:tcPr>
            <w:tcW w:w="1273" w:type="dxa"/>
            <w:tcBorders>
              <w:top w:val="single" w:sz="4" w:space="0" w:color="522398"/>
              <w:right w:val="nil"/>
            </w:tcBorders>
            <w:vAlign w:val="center"/>
          </w:tcPr>
          <w:p w14:paraId="46DAF021" w14:textId="113444FF" w:rsidR="005C25DC" w:rsidRPr="002B4F5F" w:rsidRDefault="00567FF7" w:rsidP="00512A62">
            <w:pPr>
              <w:pStyle w:val="Nagwek3"/>
              <w:spacing w:before="80" w:after="8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10</w:t>
            </w:r>
            <w:r w:rsidR="005C25DC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2022=100</w:t>
            </w:r>
          </w:p>
        </w:tc>
      </w:tr>
      <w:tr w:rsidR="00F36B7A" w:rsidRPr="00787A0E" w14:paraId="120790C3" w14:textId="77777777" w:rsidTr="001A20C7">
        <w:trPr>
          <w:trHeight w:val="340"/>
        </w:trPr>
        <w:tc>
          <w:tcPr>
            <w:tcW w:w="4132" w:type="dxa"/>
            <w:tcBorders>
              <w:top w:val="single" w:sz="8" w:space="0" w:color="522398"/>
              <w:left w:val="nil"/>
            </w:tcBorders>
            <w:vAlign w:val="center"/>
          </w:tcPr>
          <w:p w14:paraId="69B9473D" w14:textId="7A940124" w:rsidR="00F36B7A" w:rsidRPr="004C52C6" w:rsidRDefault="00F36B7A" w:rsidP="00F36B7A">
            <w:pPr>
              <w:pStyle w:val="Nagwek8"/>
              <w:tabs>
                <w:tab w:val="right" w:leader="dot" w:pos="4156"/>
              </w:tabs>
              <w:spacing w:before="100" w:after="10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4C52C6">
              <w:rPr>
                <w:rFonts w:ascii="Fira Sans" w:hAnsi="Fira Sans"/>
                <w:color w:val="000000" w:themeColor="text1"/>
                <w:sz w:val="16"/>
                <w:szCs w:val="16"/>
              </w:rPr>
              <w:t>Żywiec rzeźny</w:t>
            </w:r>
            <w:r w:rsidRPr="00292F01">
              <w:rPr>
                <w:rFonts w:ascii="Fira Sans" w:hAnsi="Fira Sans"/>
                <w:color w:val="000000" w:themeColor="text1"/>
                <w:sz w:val="12"/>
                <w:szCs w:val="12"/>
              </w:rPr>
              <w:t xml:space="preserve"> </w:t>
            </w:r>
            <w:r w:rsidRPr="00CF63D5">
              <w:rPr>
                <w:color w:val="000000" w:themeColor="text1"/>
                <w:position w:val="5"/>
                <w:sz w:val="12"/>
                <w:szCs w:val="12"/>
              </w:rPr>
              <w:t>b</w:t>
            </w:r>
          </w:p>
        </w:tc>
        <w:tc>
          <w:tcPr>
            <w:tcW w:w="1272" w:type="dxa"/>
            <w:tcBorders>
              <w:top w:val="single" w:sz="8" w:space="0" w:color="522398"/>
            </w:tcBorders>
            <w:vAlign w:val="center"/>
          </w:tcPr>
          <w:p w14:paraId="03EED3A5" w14:textId="24059B46" w:rsidR="00F36B7A" w:rsidRPr="002A707D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340,9</w:t>
            </w:r>
          </w:p>
        </w:tc>
        <w:tc>
          <w:tcPr>
            <w:tcW w:w="1273" w:type="dxa"/>
            <w:tcBorders>
              <w:top w:val="single" w:sz="8" w:space="0" w:color="522398"/>
            </w:tcBorders>
            <w:vAlign w:val="center"/>
          </w:tcPr>
          <w:p w14:paraId="7C3A044E" w14:textId="06228F1F" w:rsidR="00F36B7A" w:rsidRPr="002A707D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120,0</w:t>
            </w:r>
          </w:p>
        </w:tc>
        <w:tc>
          <w:tcPr>
            <w:tcW w:w="1273" w:type="dxa"/>
            <w:tcBorders>
              <w:top w:val="single" w:sz="8" w:space="0" w:color="522398"/>
            </w:tcBorders>
            <w:vAlign w:val="center"/>
          </w:tcPr>
          <w:p w14:paraId="58C41A59" w14:textId="76D93EB2" w:rsidR="00F36B7A" w:rsidRPr="002A707D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28,1</w:t>
            </w:r>
          </w:p>
        </w:tc>
        <w:tc>
          <w:tcPr>
            <w:tcW w:w="1273" w:type="dxa"/>
            <w:tcBorders>
              <w:top w:val="single" w:sz="8" w:space="0" w:color="522398"/>
            </w:tcBorders>
            <w:vAlign w:val="center"/>
          </w:tcPr>
          <w:p w14:paraId="7633A577" w14:textId="074739D7" w:rsidR="00F36B7A" w:rsidRPr="002A707D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114,1</w:t>
            </w:r>
          </w:p>
        </w:tc>
        <w:tc>
          <w:tcPr>
            <w:tcW w:w="1273" w:type="dxa"/>
            <w:tcBorders>
              <w:top w:val="single" w:sz="8" w:space="0" w:color="522398"/>
              <w:right w:val="nil"/>
            </w:tcBorders>
            <w:vAlign w:val="center"/>
          </w:tcPr>
          <w:p w14:paraId="365FBDF8" w14:textId="5282944B" w:rsidR="00F36B7A" w:rsidRPr="002A707D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92,7</w:t>
            </w:r>
          </w:p>
        </w:tc>
      </w:tr>
      <w:tr w:rsidR="00F36B7A" w:rsidRPr="00787A0E" w14:paraId="326922ED" w14:textId="77777777" w:rsidTr="001A20C7">
        <w:trPr>
          <w:trHeight w:val="340"/>
        </w:trPr>
        <w:tc>
          <w:tcPr>
            <w:tcW w:w="4132" w:type="dxa"/>
            <w:tcBorders>
              <w:left w:val="nil"/>
            </w:tcBorders>
            <w:vAlign w:val="center"/>
          </w:tcPr>
          <w:p w14:paraId="47494F1F" w14:textId="5276CD64" w:rsidR="00F36B7A" w:rsidRPr="004C52C6" w:rsidRDefault="00F36B7A" w:rsidP="00F36B7A">
            <w:pPr>
              <w:pStyle w:val="Nagwek8"/>
              <w:tabs>
                <w:tab w:val="right" w:leader="dot" w:pos="4156"/>
              </w:tabs>
              <w:spacing w:before="80" w:after="80"/>
              <w:ind w:left="352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4C52C6">
              <w:rPr>
                <w:rFonts w:ascii="Fira Sans" w:hAnsi="Fira Sans"/>
                <w:color w:val="000000" w:themeColor="text1"/>
                <w:sz w:val="16"/>
                <w:szCs w:val="16"/>
              </w:rPr>
              <w:t>w tym:</w:t>
            </w:r>
          </w:p>
        </w:tc>
        <w:tc>
          <w:tcPr>
            <w:tcW w:w="1272" w:type="dxa"/>
            <w:vAlign w:val="center"/>
          </w:tcPr>
          <w:p w14:paraId="626D40A3" w14:textId="77777777" w:rsidR="00F36B7A" w:rsidRPr="002A707D" w:rsidRDefault="00F36B7A" w:rsidP="00F36B7A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73" w:type="dxa"/>
            <w:vAlign w:val="center"/>
          </w:tcPr>
          <w:p w14:paraId="14558808" w14:textId="77777777" w:rsidR="00F36B7A" w:rsidRPr="002A707D" w:rsidRDefault="00F36B7A" w:rsidP="00F36B7A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73" w:type="dxa"/>
            <w:vAlign w:val="center"/>
          </w:tcPr>
          <w:p w14:paraId="30505414" w14:textId="77777777" w:rsidR="00F36B7A" w:rsidRPr="002A707D" w:rsidRDefault="00F36B7A" w:rsidP="00F36B7A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73" w:type="dxa"/>
            <w:vAlign w:val="center"/>
          </w:tcPr>
          <w:p w14:paraId="14B64D73" w14:textId="77777777" w:rsidR="00F36B7A" w:rsidRPr="002A707D" w:rsidRDefault="00F36B7A" w:rsidP="00F36B7A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73" w:type="dxa"/>
            <w:tcBorders>
              <w:right w:val="nil"/>
            </w:tcBorders>
            <w:vAlign w:val="center"/>
          </w:tcPr>
          <w:p w14:paraId="30C5E183" w14:textId="77777777" w:rsidR="00F36B7A" w:rsidRPr="002A707D" w:rsidRDefault="00F36B7A" w:rsidP="00F36B7A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F36B7A" w:rsidRPr="00787A0E" w14:paraId="2368E3A7" w14:textId="77777777" w:rsidTr="001A20C7">
        <w:trPr>
          <w:trHeight w:val="340"/>
        </w:trPr>
        <w:tc>
          <w:tcPr>
            <w:tcW w:w="4132" w:type="dxa"/>
            <w:tcBorders>
              <w:left w:val="nil"/>
            </w:tcBorders>
            <w:vAlign w:val="center"/>
          </w:tcPr>
          <w:p w14:paraId="066DAAC1" w14:textId="650F183F" w:rsidR="00F36B7A" w:rsidRPr="004C52C6" w:rsidRDefault="00F36B7A" w:rsidP="00F36B7A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4C52C6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bydło (bez cieląt) </w:t>
            </w:r>
          </w:p>
        </w:tc>
        <w:tc>
          <w:tcPr>
            <w:tcW w:w="1272" w:type="dxa"/>
            <w:vAlign w:val="center"/>
          </w:tcPr>
          <w:p w14:paraId="383C5A9F" w14:textId="767FDB02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63,6</w:t>
            </w:r>
          </w:p>
        </w:tc>
        <w:tc>
          <w:tcPr>
            <w:tcW w:w="1273" w:type="dxa"/>
            <w:vAlign w:val="center"/>
          </w:tcPr>
          <w:p w14:paraId="7E6D5B8D" w14:textId="2201CCCC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101,4</w:t>
            </w:r>
          </w:p>
        </w:tc>
        <w:tc>
          <w:tcPr>
            <w:tcW w:w="1273" w:type="dxa"/>
            <w:vAlign w:val="center"/>
          </w:tcPr>
          <w:p w14:paraId="445E2F9A" w14:textId="3A1A6555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4,4</w:t>
            </w:r>
          </w:p>
        </w:tc>
        <w:tc>
          <w:tcPr>
            <w:tcW w:w="1273" w:type="dxa"/>
            <w:vAlign w:val="center"/>
          </w:tcPr>
          <w:p w14:paraId="6C54F8B1" w14:textId="21AE42B3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101,7</w:t>
            </w:r>
          </w:p>
        </w:tc>
        <w:tc>
          <w:tcPr>
            <w:tcW w:w="1273" w:type="dxa"/>
            <w:tcBorders>
              <w:right w:val="nil"/>
            </w:tcBorders>
            <w:vAlign w:val="center"/>
          </w:tcPr>
          <w:p w14:paraId="12D57EA9" w14:textId="3541982E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98,7</w:t>
            </w:r>
          </w:p>
        </w:tc>
      </w:tr>
      <w:tr w:rsidR="00F36B7A" w:rsidRPr="00787A0E" w14:paraId="61DF2565" w14:textId="77777777" w:rsidTr="001A20C7">
        <w:trPr>
          <w:trHeight w:val="340"/>
        </w:trPr>
        <w:tc>
          <w:tcPr>
            <w:tcW w:w="4132" w:type="dxa"/>
            <w:tcBorders>
              <w:left w:val="nil"/>
            </w:tcBorders>
            <w:vAlign w:val="center"/>
          </w:tcPr>
          <w:p w14:paraId="09F2315F" w14:textId="27A9E16A" w:rsidR="00F36B7A" w:rsidRPr="004C52C6" w:rsidRDefault="00F36B7A" w:rsidP="00F36B7A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4C52C6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trzoda chlewna </w:t>
            </w:r>
          </w:p>
        </w:tc>
        <w:tc>
          <w:tcPr>
            <w:tcW w:w="1272" w:type="dxa"/>
            <w:vAlign w:val="center"/>
          </w:tcPr>
          <w:p w14:paraId="2B5CC9BA" w14:textId="3077FDAB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70,8</w:t>
            </w:r>
          </w:p>
        </w:tc>
        <w:tc>
          <w:tcPr>
            <w:tcW w:w="1273" w:type="dxa"/>
            <w:vAlign w:val="center"/>
          </w:tcPr>
          <w:p w14:paraId="21B3B199" w14:textId="064B649D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109,9</w:t>
            </w:r>
          </w:p>
        </w:tc>
        <w:tc>
          <w:tcPr>
            <w:tcW w:w="1273" w:type="dxa"/>
            <w:vAlign w:val="center"/>
          </w:tcPr>
          <w:p w14:paraId="05B109EF" w14:textId="155F8632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6,1</w:t>
            </w:r>
          </w:p>
        </w:tc>
        <w:tc>
          <w:tcPr>
            <w:tcW w:w="1273" w:type="dxa"/>
            <w:vAlign w:val="center"/>
          </w:tcPr>
          <w:p w14:paraId="73D6D702" w14:textId="0CABF79F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107,1</w:t>
            </w:r>
          </w:p>
        </w:tc>
        <w:tc>
          <w:tcPr>
            <w:tcW w:w="1273" w:type="dxa"/>
            <w:tcBorders>
              <w:right w:val="nil"/>
            </w:tcBorders>
            <w:vAlign w:val="center"/>
          </w:tcPr>
          <w:p w14:paraId="140368FB" w14:textId="3C473EDE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104,2</w:t>
            </w:r>
          </w:p>
        </w:tc>
      </w:tr>
      <w:tr w:rsidR="00F36B7A" w:rsidRPr="00787A0E" w14:paraId="660B78F5" w14:textId="77777777" w:rsidTr="001A20C7">
        <w:trPr>
          <w:trHeight w:val="340"/>
        </w:trPr>
        <w:tc>
          <w:tcPr>
            <w:tcW w:w="4132" w:type="dxa"/>
            <w:tcBorders>
              <w:left w:val="nil"/>
            </w:tcBorders>
            <w:vAlign w:val="center"/>
          </w:tcPr>
          <w:p w14:paraId="48AA8715" w14:textId="25EE68A5" w:rsidR="00F36B7A" w:rsidRPr="004C52C6" w:rsidRDefault="00F36B7A" w:rsidP="00F36B7A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4C52C6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drób </w:t>
            </w:r>
          </w:p>
        </w:tc>
        <w:tc>
          <w:tcPr>
            <w:tcW w:w="1272" w:type="dxa"/>
            <w:vAlign w:val="center"/>
          </w:tcPr>
          <w:p w14:paraId="510CFFFA" w14:textId="144395A8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205,2</w:t>
            </w:r>
          </w:p>
        </w:tc>
        <w:tc>
          <w:tcPr>
            <w:tcW w:w="1273" w:type="dxa"/>
            <w:vAlign w:val="center"/>
          </w:tcPr>
          <w:p w14:paraId="7AC5015E" w14:textId="7FD0FAAF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132,1</w:t>
            </w:r>
          </w:p>
        </w:tc>
        <w:tc>
          <w:tcPr>
            <w:tcW w:w="1273" w:type="dxa"/>
            <w:vAlign w:val="center"/>
          </w:tcPr>
          <w:p w14:paraId="72D27466" w14:textId="0F2E15AC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17,6</w:t>
            </w:r>
          </w:p>
        </w:tc>
        <w:tc>
          <w:tcPr>
            <w:tcW w:w="1273" w:type="dxa"/>
            <w:vAlign w:val="center"/>
          </w:tcPr>
          <w:p w14:paraId="0EC853A3" w14:textId="760211F7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120,6</w:t>
            </w:r>
          </w:p>
        </w:tc>
        <w:tc>
          <w:tcPr>
            <w:tcW w:w="1273" w:type="dxa"/>
            <w:tcBorders>
              <w:right w:val="nil"/>
            </w:tcBorders>
            <w:vAlign w:val="center"/>
          </w:tcPr>
          <w:p w14:paraId="363D3AF4" w14:textId="4878308F" w:rsidR="00F36B7A" w:rsidRPr="002A707D" w:rsidRDefault="00F36B7A" w:rsidP="00F36B7A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87,9</w:t>
            </w:r>
          </w:p>
        </w:tc>
      </w:tr>
      <w:tr w:rsidR="00F36B7A" w:rsidRPr="00787A0E" w14:paraId="7036E94F" w14:textId="77777777" w:rsidTr="001A20C7">
        <w:trPr>
          <w:trHeight w:val="340"/>
        </w:trPr>
        <w:tc>
          <w:tcPr>
            <w:tcW w:w="4132" w:type="dxa"/>
            <w:tcBorders>
              <w:left w:val="nil"/>
            </w:tcBorders>
            <w:vAlign w:val="center"/>
          </w:tcPr>
          <w:p w14:paraId="612C326F" w14:textId="6CA0F016" w:rsidR="00F36B7A" w:rsidRPr="004C52C6" w:rsidRDefault="00F36B7A" w:rsidP="00F36B7A">
            <w:pPr>
              <w:pStyle w:val="Nagwek8"/>
              <w:tabs>
                <w:tab w:val="right" w:leader="dot" w:pos="4156"/>
              </w:tabs>
              <w:spacing w:before="100" w:after="10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4C52C6">
              <w:rPr>
                <w:rFonts w:ascii="Fira Sans" w:hAnsi="Fira Sans"/>
                <w:color w:val="000000" w:themeColor="text1"/>
                <w:sz w:val="16"/>
                <w:szCs w:val="16"/>
              </w:rPr>
              <w:t>Mleko</w:t>
            </w:r>
            <w:r w:rsidRPr="006F14B9">
              <w:rPr>
                <w:i/>
                <w:color w:val="000000" w:themeColor="text1"/>
                <w:position w:val="5"/>
                <w:sz w:val="10"/>
                <w:szCs w:val="10"/>
              </w:rPr>
              <w:t xml:space="preserve"> </w:t>
            </w:r>
            <w:r w:rsidRPr="00CF63D5">
              <w:rPr>
                <w:color w:val="000000" w:themeColor="text1"/>
                <w:position w:val="5"/>
                <w:sz w:val="12"/>
                <w:szCs w:val="12"/>
              </w:rPr>
              <w:t>c</w:t>
            </w:r>
            <w:r w:rsidRPr="00CF63D5">
              <w:rPr>
                <w:rFonts w:ascii="Fira Sans" w:hAnsi="Fira Sans"/>
                <w:color w:val="000000" w:themeColor="text1"/>
                <w:sz w:val="12"/>
                <w:szCs w:val="12"/>
              </w:rPr>
              <w:t xml:space="preserve"> </w:t>
            </w:r>
          </w:p>
        </w:tc>
        <w:tc>
          <w:tcPr>
            <w:tcW w:w="1272" w:type="dxa"/>
            <w:vAlign w:val="center"/>
          </w:tcPr>
          <w:p w14:paraId="7797A795" w14:textId="45EBB34B" w:rsidR="00F36B7A" w:rsidRPr="002A707D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2456,1</w:t>
            </w:r>
          </w:p>
        </w:tc>
        <w:tc>
          <w:tcPr>
            <w:tcW w:w="1273" w:type="dxa"/>
            <w:vAlign w:val="center"/>
          </w:tcPr>
          <w:p w14:paraId="1005087A" w14:textId="7E4A19D0" w:rsidR="00F36B7A" w:rsidRPr="002A707D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100,5</w:t>
            </w:r>
          </w:p>
        </w:tc>
        <w:tc>
          <w:tcPr>
            <w:tcW w:w="1273" w:type="dxa"/>
            <w:vAlign w:val="center"/>
          </w:tcPr>
          <w:p w14:paraId="2C22E1D9" w14:textId="7BCD2B08" w:rsidR="00F36B7A" w:rsidRPr="002A707D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207,9</w:t>
            </w:r>
          </w:p>
        </w:tc>
        <w:tc>
          <w:tcPr>
            <w:tcW w:w="1273" w:type="dxa"/>
            <w:vAlign w:val="center"/>
          </w:tcPr>
          <w:p w14:paraId="513F1E25" w14:textId="08F8D675" w:rsidR="00F36B7A" w:rsidRPr="002A707D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101,2</w:t>
            </w:r>
          </w:p>
        </w:tc>
        <w:tc>
          <w:tcPr>
            <w:tcW w:w="1273" w:type="dxa"/>
            <w:tcBorders>
              <w:right w:val="nil"/>
            </w:tcBorders>
            <w:vAlign w:val="center"/>
          </w:tcPr>
          <w:p w14:paraId="7D7442E3" w14:textId="4D48066B" w:rsidR="00F36B7A" w:rsidRPr="002A707D" w:rsidRDefault="00F36B7A" w:rsidP="00F36B7A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96,7</w:t>
            </w:r>
          </w:p>
        </w:tc>
      </w:tr>
    </w:tbl>
    <w:p w14:paraId="52684C0F" w14:textId="1F24C672" w:rsidR="000D19C5" w:rsidRPr="006F14B9" w:rsidRDefault="000D19C5" w:rsidP="000D19C5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AE5064">
        <w:rPr>
          <w:rFonts w:eastAsia="Fira Sans" w:cs="Fira Sans"/>
          <w:sz w:val="16"/>
          <w:szCs w:val="16"/>
        </w:rPr>
        <w:t xml:space="preserve">a </w:t>
      </w:r>
      <w:r w:rsidR="00B0583D">
        <w:rPr>
          <w:rFonts w:eastAsia="Fira Sans" w:cs="Fira Sans"/>
          <w:sz w:val="16"/>
          <w:szCs w:val="16"/>
        </w:rPr>
        <w:t xml:space="preserve">W okresie od lipca do listopada </w:t>
      </w:r>
      <w:r w:rsidR="00B0583D">
        <w:rPr>
          <w:rFonts w:eastAsia="Fira Sans" w:cs="Fira Sans"/>
          <w:color w:val="000000" w:themeColor="text1"/>
          <w:sz w:val="16"/>
          <w:szCs w:val="16"/>
        </w:rPr>
        <w:t>b</w:t>
      </w:r>
      <w:r w:rsidR="004D21BD" w:rsidRPr="00590811">
        <w:rPr>
          <w:rFonts w:eastAsia="Fira Sans" w:cs="Fira Sans"/>
          <w:color w:val="000000" w:themeColor="text1"/>
          <w:sz w:val="16"/>
          <w:szCs w:val="16"/>
        </w:rPr>
        <w:t>ez skupu realizowanego przez osoby fizyczne</w:t>
      </w:r>
      <w:r w:rsidR="00AE12FB">
        <w:rPr>
          <w:rFonts w:eastAsia="Fira Sans" w:cs="Fira Sans"/>
          <w:color w:val="000000" w:themeColor="text1"/>
          <w:sz w:val="16"/>
          <w:szCs w:val="16"/>
        </w:rPr>
        <w:t>.</w:t>
      </w:r>
    </w:p>
    <w:p w14:paraId="063ACF5E" w14:textId="2C4F41B7" w:rsidR="000D19C5" w:rsidRDefault="000D19C5" w:rsidP="000D19C5">
      <w:pPr>
        <w:pStyle w:val="Tekstpodstawowy"/>
        <w:spacing w:before="40" w:after="0"/>
        <w:rPr>
          <w:rFonts w:eastAsia="Fira Sans" w:cs="Fira Sans"/>
          <w:sz w:val="16"/>
          <w:szCs w:val="16"/>
        </w:rPr>
      </w:pPr>
      <w:r w:rsidRPr="00AE5064">
        <w:rPr>
          <w:rFonts w:eastAsia="Fira Sans" w:cs="Fira Sans"/>
          <w:sz w:val="16"/>
          <w:szCs w:val="16"/>
        </w:rPr>
        <w:t>b</w:t>
      </w:r>
      <w:r w:rsidRPr="006F14B9">
        <w:rPr>
          <w:rFonts w:eastAsia="Fira Sans" w:cs="Fira Sans"/>
          <w:sz w:val="16"/>
          <w:szCs w:val="16"/>
        </w:rPr>
        <w:t xml:space="preserve"> Obejmuje bydło, cielęta, trzodę chlewną, ow</w:t>
      </w:r>
      <w:r>
        <w:rPr>
          <w:rFonts w:eastAsia="Fira Sans" w:cs="Fira Sans"/>
          <w:sz w:val="16"/>
          <w:szCs w:val="16"/>
        </w:rPr>
        <w:t>ce, konie i drób; w wadze żywej.</w:t>
      </w:r>
    </w:p>
    <w:p w14:paraId="1931FC8D" w14:textId="0B6F1517" w:rsidR="000D19C5" w:rsidRDefault="000D19C5" w:rsidP="000D19C5">
      <w:pPr>
        <w:pStyle w:val="Tekstpodstawowy"/>
        <w:spacing w:before="40" w:after="0"/>
        <w:rPr>
          <w:rFonts w:eastAsia="Fira Sans" w:cs="Fira Sans"/>
          <w:sz w:val="16"/>
          <w:szCs w:val="16"/>
        </w:rPr>
      </w:pPr>
      <w:r w:rsidRPr="00AE5064">
        <w:rPr>
          <w:rFonts w:eastAsia="Fira Sans" w:cs="Fira Sans"/>
          <w:sz w:val="16"/>
          <w:szCs w:val="16"/>
        </w:rPr>
        <w:t>c</w:t>
      </w:r>
      <w:r w:rsidRPr="006F14B9">
        <w:rPr>
          <w:rFonts w:eastAsia="Fira Sans" w:cs="Fira Sans"/>
          <w:sz w:val="16"/>
          <w:szCs w:val="16"/>
        </w:rPr>
        <w:t xml:space="preserve"> W milionach litrów.</w:t>
      </w:r>
    </w:p>
    <w:p w14:paraId="7DD0596A" w14:textId="70BEB37E" w:rsidR="00387C1D" w:rsidRPr="00B556A6" w:rsidRDefault="005C25DC" w:rsidP="00F66129">
      <w:pPr>
        <w:spacing w:before="200" w:after="0"/>
        <w:rPr>
          <w:rFonts w:cs="Arial"/>
          <w:color w:val="000000" w:themeColor="text1"/>
          <w:spacing w:val="-4"/>
          <w:szCs w:val="19"/>
        </w:rPr>
      </w:pPr>
      <w:r w:rsidRPr="00B556A6">
        <w:rPr>
          <w:rFonts w:cs="Arial"/>
          <w:color w:val="000000" w:themeColor="text1"/>
          <w:spacing w:val="-4"/>
          <w:szCs w:val="19"/>
        </w:rPr>
        <w:t>W okresie styczeń–</w:t>
      </w:r>
      <w:r w:rsidR="00567FF7" w:rsidRPr="00B556A6">
        <w:rPr>
          <w:rFonts w:cs="Arial"/>
          <w:color w:val="000000" w:themeColor="text1"/>
          <w:spacing w:val="-4"/>
          <w:szCs w:val="19"/>
        </w:rPr>
        <w:t>listopad</w:t>
      </w:r>
      <w:r w:rsidRPr="00B556A6">
        <w:rPr>
          <w:rFonts w:cs="Arial"/>
          <w:color w:val="000000" w:themeColor="text1"/>
          <w:spacing w:val="-4"/>
          <w:szCs w:val="19"/>
        </w:rPr>
        <w:t xml:space="preserve"> br. </w:t>
      </w:r>
      <w:r w:rsidR="00AA75D4" w:rsidRPr="00B556A6">
        <w:rPr>
          <w:rFonts w:cs="Arial"/>
          <w:color w:val="000000" w:themeColor="text1"/>
          <w:spacing w:val="-4"/>
          <w:szCs w:val="19"/>
        </w:rPr>
        <w:t xml:space="preserve">producenci z terenu województwa podlaskiego dostarczyli do </w:t>
      </w:r>
      <w:r w:rsidR="00AA75D4" w:rsidRPr="00B556A6">
        <w:rPr>
          <w:rFonts w:cs="Arial"/>
          <w:b/>
          <w:color w:val="000000" w:themeColor="text1"/>
          <w:spacing w:val="-4"/>
          <w:szCs w:val="19"/>
        </w:rPr>
        <w:t>skupu</w:t>
      </w:r>
      <w:r w:rsidR="00AA75D4" w:rsidRPr="00B556A6">
        <w:rPr>
          <w:rFonts w:cs="Arial"/>
          <w:color w:val="000000" w:themeColor="text1"/>
          <w:spacing w:val="-4"/>
          <w:szCs w:val="19"/>
        </w:rPr>
        <w:t xml:space="preserve"> </w:t>
      </w:r>
      <w:r w:rsidR="00B556A6" w:rsidRPr="00B556A6">
        <w:rPr>
          <w:rFonts w:cs="Arial"/>
          <w:color w:val="000000" w:themeColor="text1"/>
          <w:spacing w:val="-4"/>
          <w:szCs w:val="19"/>
        </w:rPr>
        <w:t>340,9</w:t>
      </w:r>
      <w:r w:rsidR="00AA75D4" w:rsidRPr="00B556A6">
        <w:rPr>
          <w:rFonts w:cs="Arial"/>
          <w:color w:val="000000" w:themeColor="text1"/>
          <w:spacing w:val="-4"/>
          <w:szCs w:val="19"/>
        </w:rPr>
        <w:t xml:space="preserve"> tys. t </w:t>
      </w:r>
      <w:r w:rsidR="00AA75D4" w:rsidRPr="00B556A6">
        <w:rPr>
          <w:rFonts w:cs="Arial"/>
          <w:b/>
          <w:color w:val="000000" w:themeColor="text1"/>
          <w:spacing w:val="-4"/>
          <w:szCs w:val="19"/>
        </w:rPr>
        <w:t xml:space="preserve">żywca rzeźnego </w:t>
      </w:r>
      <w:r w:rsidR="00AA75D4" w:rsidRPr="00B556A6">
        <w:rPr>
          <w:rFonts w:cs="Arial"/>
          <w:color w:val="000000" w:themeColor="text1"/>
          <w:spacing w:val="-4"/>
          <w:szCs w:val="19"/>
        </w:rPr>
        <w:t>(w wadze żywej), tj. o</w:t>
      </w:r>
      <w:r w:rsidR="00382408" w:rsidRPr="00B556A6">
        <w:rPr>
          <w:rFonts w:cs="Arial"/>
          <w:color w:val="000000" w:themeColor="text1"/>
          <w:spacing w:val="-4"/>
          <w:szCs w:val="19"/>
        </w:rPr>
        <w:t xml:space="preserve"> </w:t>
      </w:r>
      <w:r w:rsidR="00242F1A" w:rsidRPr="00B556A6">
        <w:rPr>
          <w:rFonts w:cs="Arial"/>
          <w:color w:val="000000" w:themeColor="text1"/>
          <w:spacing w:val="-4"/>
          <w:szCs w:val="19"/>
        </w:rPr>
        <w:t>2</w:t>
      </w:r>
      <w:r w:rsidR="007438DE" w:rsidRPr="00B556A6">
        <w:rPr>
          <w:rFonts w:cs="Arial"/>
          <w:color w:val="000000" w:themeColor="text1"/>
          <w:spacing w:val="-4"/>
          <w:szCs w:val="19"/>
        </w:rPr>
        <w:t>0,</w:t>
      </w:r>
      <w:r w:rsidR="00B556A6" w:rsidRPr="00B556A6">
        <w:rPr>
          <w:rFonts w:cs="Arial"/>
          <w:color w:val="000000" w:themeColor="text1"/>
          <w:spacing w:val="-4"/>
          <w:szCs w:val="19"/>
        </w:rPr>
        <w:t>0</w:t>
      </w:r>
      <w:r w:rsidR="00AA75D4" w:rsidRPr="00B556A6">
        <w:rPr>
          <w:rFonts w:cs="Arial"/>
          <w:color w:val="000000" w:themeColor="text1"/>
          <w:spacing w:val="-4"/>
          <w:szCs w:val="19"/>
        </w:rPr>
        <w:t xml:space="preserve">% </w:t>
      </w:r>
      <w:r w:rsidR="00242F1A" w:rsidRPr="00B556A6">
        <w:rPr>
          <w:rFonts w:cs="Arial"/>
          <w:color w:val="000000" w:themeColor="text1"/>
          <w:spacing w:val="-4"/>
          <w:szCs w:val="19"/>
        </w:rPr>
        <w:t>więcej</w:t>
      </w:r>
      <w:r w:rsidR="00AA75D4" w:rsidRPr="00B556A6">
        <w:rPr>
          <w:rFonts w:cs="Arial"/>
          <w:color w:val="000000" w:themeColor="text1"/>
          <w:spacing w:val="-4"/>
          <w:szCs w:val="19"/>
        </w:rPr>
        <w:t xml:space="preserve"> niż rok wcześniej. W skali roku </w:t>
      </w:r>
      <w:r w:rsidR="00242F1A" w:rsidRPr="00B556A6">
        <w:rPr>
          <w:rFonts w:cs="Arial"/>
          <w:color w:val="000000" w:themeColor="text1"/>
          <w:spacing w:val="-4"/>
          <w:szCs w:val="19"/>
        </w:rPr>
        <w:t>zwiększyła</w:t>
      </w:r>
      <w:r w:rsidR="00AA75D4" w:rsidRPr="00B556A6">
        <w:rPr>
          <w:rFonts w:cs="Arial"/>
          <w:color w:val="000000" w:themeColor="text1"/>
          <w:spacing w:val="-4"/>
          <w:szCs w:val="19"/>
        </w:rPr>
        <w:t xml:space="preserve"> się podaż </w:t>
      </w:r>
      <w:r w:rsidR="00382408" w:rsidRPr="00B556A6">
        <w:rPr>
          <w:rFonts w:cs="Arial"/>
          <w:color w:val="000000" w:themeColor="text1"/>
          <w:spacing w:val="-4"/>
          <w:szCs w:val="19"/>
        </w:rPr>
        <w:t>żywca wołowego</w:t>
      </w:r>
      <w:r w:rsidR="00AA75D4" w:rsidRPr="00B556A6">
        <w:rPr>
          <w:rFonts w:cs="Arial"/>
          <w:color w:val="000000" w:themeColor="text1"/>
          <w:spacing w:val="-4"/>
          <w:szCs w:val="19"/>
        </w:rPr>
        <w:t xml:space="preserve"> </w:t>
      </w:r>
      <w:r w:rsidR="00E827E6" w:rsidRPr="00B556A6">
        <w:rPr>
          <w:rFonts w:cs="Arial"/>
          <w:color w:val="000000" w:themeColor="text1"/>
          <w:spacing w:val="-4"/>
          <w:szCs w:val="19"/>
        </w:rPr>
        <w:t xml:space="preserve">(o </w:t>
      </w:r>
      <w:r w:rsidR="00242F1A" w:rsidRPr="00B556A6">
        <w:rPr>
          <w:rFonts w:cs="Arial"/>
          <w:color w:val="000000" w:themeColor="text1"/>
          <w:spacing w:val="-4"/>
          <w:szCs w:val="19"/>
        </w:rPr>
        <w:t>1,</w:t>
      </w:r>
      <w:r w:rsidR="007438DE" w:rsidRPr="00B556A6">
        <w:rPr>
          <w:rFonts w:cs="Arial"/>
          <w:color w:val="000000" w:themeColor="text1"/>
          <w:spacing w:val="-4"/>
          <w:szCs w:val="19"/>
        </w:rPr>
        <w:t>4</w:t>
      </w:r>
      <w:r w:rsidR="00E827E6" w:rsidRPr="00B556A6">
        <w:rPr>
          <w:rFonts w:cs="Arial"/>
          <w:color w:val="000000" w:themeColor="text1"/>
          <w:spacing w:val="-4"/>
          <w:szCs w:val="19"/>
        </w:rPr>
        <w:t>%)</w:t>
      </w:r>
      <w:r w:rsidR="00242F1A" w:rsidRPr="00B556A6">
        <w:rPr>
          <w:rFonts w:cs="Arial"/>
          <w:color w:val="000000" w:themeColor="text1"/>
          <w:spacing w:val="-4"/>
          <w:szCs w:val="19"/>
        </w:rPr>
        <w:t>,</w:t>
      </w:r>
      <w:r w:rsidR="00382408" w:rsidRPr="00B556A6">
        <w:rPr>
          <w:rFonts w:cs="Arial"/>
          <w:color w:val="000000" w:themeColor="text1"/>
          <w:spacing w:val="-4"/>
          <w:szCs w:val="19"/>
        </w:rPr>
        <w:t xml:space="preserve"> wieprzowego (o </w:t>
      </w:r>
      <w:r w:rsidR="00B556A6" w:rsidRPr="00B556A6">
        <w:rPr>
          <w:rFonts w:cs="Arial"/>
          <w:color w:val="000000" w:themeColor="text1"/>
          <w:spacing w:val="-4"/>
          <w:szCs w:val="19"/>
        </w:rPr>
        <w:t>9,9</w:t>
      </w:r>
      <w:r w:rsidR="00382408" w:rsidRPr="00B556A6">
        <w:rPr>
          <w:rFonts w:cs="Arial"/>
          <w:color w:val="000000" w:themeColor="text1"/>
          <w:spacing w:val="-4"/>
          <w:szCs w:val="19"/>
        </w:rPr>
        <w:t>%)</w:t>
      </w:r>
      <w:r w:rsidR="00242F1A" w:rsidRPr="00B556A6">
        <w:rPr>
          <w:rFonts w:cs="Arial"/>
          <w:color w:val="000000" w:themeColor="text1"/>
          <w:spacing w:val="-4"/>
          <w:szCs w:val="19"/>
        </w:rPr>
        <w:t xml:space="preserve"> oraz drobiowego</w:t>
      </w:r>
      <w:r w:rsidR="00382408" w:rsidRPr="00B556A6">
        <w:rPr>
          <w:rFonts w:cs="Arial"/>
          <w:color w:val="000000" w:themeColor="text1"/>
          <w:spacing w:val="-4"/>
          <w:szCs w:val="19"/>
        </w:rPr>
        <w:t xml:space="preserve"> (o </w:t>
      </w:r>
      <w:r w:rsidR="00295685" w:rsidRPr="00B556A6">
        <w:rPr>
          <w:rFonts w:cs="Arial"/>
          <w:color w:val="000000" w:themeColor="text1"/>
          <w:spacing w:val="-4"/>
          <w:szCs w:val="19"/>
        </w:rPr>
        <w:t>3</w:t>
      </w:r>
      <w:r w:rsidR="00B556A6" w:rsidRPr="00B556A6">
        <w:rPr>
          <w:rFonts w:cs="Arial"/>
          <w:color w:val="000000" w:themeColor="text1"/>
          <w:spacing w:val="-4"/>
          <w:szCs w:val="19"/>
        </w:rPr>
        <w:t>2,1</w:t>
      </w:r>
      <w:r w:rsidR="00382408" w:rsidRPr="00B556A6">
        <w:rPr>
          <w:rFonts w:cs="Arial"/>
          <w:color w:val="000000" w:themeColor="text1"/>
          <w:spacing w:val="-4"/>
          <w:szCs w:val="19"/>
        </w:rPr>
        <w:t>%).</w:t>
      </w:r>
    </w:p>
    <w:p w14:paraId="7855FE7C" w14:textId="2E229893" w:rsidR="005C25DC" w:rsidRPr="00567FF7" w:rsidRDefault="00495626" w:rsidP="00BF7C70">
      <w:pPr>
        <w:rPr>
          <w:rFonts w:cs="Arial"/>
          <w:color w:val="FF0000"/>
          <w:szCs w:val="19"/>
        </w:rPr>
      </w:pPr>
      <w:r w:rsidRPr="00BF7C70">
        <w:rPr>
          <w:rFonts w:cs="Arial"/>
          <w:color w:val="000000" w:themeColor="text1"/>
          <w:spacing w:val="-2"/>
          <w:szCs w:val="19"/>
        </w:rPr>
        <w:t xml:space="preserve">W </w:t>
      </w:r>
      <w:r w:rsidR="00E96697" w:rsidRPr="00BF7C70">
        <w:rPr>
          <w:rFonts w:cs="Arial"/>
          <w:color w:val="000000" w:themeColor="text1"/>
          <w:spacing w:val="-2"/>
          <w:szCs w:val="19"/>
        </w:rPr>
        <w:t>listopadzie</w:t>
      </w:r>
      <w:r w:rsidR="0017229F" w:rsidRPr="00BF7C70">
        <w:rPr>
          <w:rFonts w:cs="Arial"/>
          <w:color w:val="000000" w:themeColor="text1"/>
          <w:spacing w:val="-2"/>
          <w:szCs w:val="19"/>
        </w:rPr>
        <w:t xml:space="preserve"> 2022 r. </w:t>
      </w:r>
      <w:r w:rsidR="00C6795F" w:rsidRPr="00C6795F">
        <w:rPr>
          <w:rFonts w:cs="Arial"/>
          <w:color w:val="000000" w:themeColor="text1"/>
          <w:spacing w:val="-3"/>
          <w:szCs w:val="19"/>
        </w:rPr>
        <w:t>skup żywca rzeźnego (wadze żywej) ukształtował się na poziomie 28,1 tys. t i był o 7,3% niższy od zanotowanego w poprzednim miesiącu, ale o 14,1% wyższy niż przed rokiem.</w:t>
      </w:r>
      <w:r w:rsidR="00C6795F">
        <w:rPr>
          <w:rFonts w:cs="Arial"/>
          <w:color w:val="000000" w:themeColor="text1"/>
          <w:spacing w:val="-3"/>
          <w:szCs w:val="19"/>
        </w:rPr>
        <w:t xml:space="preserve"> </w:t>
      </w:r>
      <w:r w:rsidR="0017229F" w:rsidRPr="00BF7C70">
        <w:rPr>
          <w:rFonts w:cs="Arial"/>
          <w:color w:val="000000" w:themeColor="text1"/>
          <w:spacing w:val="-2"/>
          <w:szCs w:val="19"/>
        </w:rPr>
        <w:t xml:space="preserve">W ujęciu miesięcznym </w:t>
      </w:r>
      <w:r w:rsidR="00BF7C70" w:rsidRPr="00BF7C70">
        <w:rPr>
          <w:rFonts w:cs="Arial"/>
          <w:color w:val="000000" w:themeColor="text1"/>
          <w:spacing w:val="-2"/>
          <w:szCs w:val="19"/>
        </w:rPr>
        <w:t>zmniejszyła się</w:t>
      </w:r>
      <w:r w:rsidR="00B31527" w:rsidRPr="00BF7C70">
        <w:rPr>
          <w:rFonts w:cs="Arial"/>
          <w:color w:val="000000" w:themeColor="text1"/>
          <w:spacing w:val="-2"/>
          <w:szCs w:val="19"/>
        </w:rPr>
        <w:t xml:space="preserve"> </w:t>
      </w:r>
      <w:r w:rsidR="00B31527" w:rsidRPr="00BF7C70">
        <w:rPr>
          <w:rFonts w:cs="Arial"/>
          <w:color w:val="000000" w:themeColor="text1"/>
          <w:szCs w:val="19"/>
        </w:rPr>
        <w:t xml:space="preserve">podaż żywca </w:t>
      </w:r>
      <w:r w:rsidR="00BF7C70" w:rsidRPr="00BF7C70">
        <w:rPr>
          <w:rFonts w:cs="Arial"/>
          <w:color w:val="000000" w:themeColor="text1"/>
          <w:szCs w:val="19"/>
        </w:rPr>
        <w:t>wołowego</w:t>
      </w:r>
      <w:r w:rsidR="002E3A0A" w:rsidRPr="00BF7C70">
        <w:rPr>
          <w:rFonts w:cs="Arial"/>
          <w:color w:val="000000" w:themeColor="text1"/>
          <w:szCs w:val="19"/>
        </w:rPr>
        <w:t xml:space="preserve"> </w:t>
      </w:r>
      <w:r w:rsidR="0007790E" w:rsidRPr="00BF7C70">
        <w:rPr>
          <w:rFonts w:cs="Arial"/>
          <w:color w:val="000000" w:themeColor="text1"/>
          <w:szCs w:val="19"/>
        </w:rPr>
        <w:t>(o </w:t>
      </w:r>
      <w:r w:rsidR="00BF7C70" w:rsidRPr="00BF7C70">
        <w:rPr>
          <w:rFonts w:cs="Arial"/>
          <w:color w:val="000000" w:themeColor="text1"/>
          <w:szCs w:val="19"/>
        </w:rPr>
        <w:t>1,3</w:t>
      </w:r>
      <w:r w:rsidR="0007790E" w:rsidRPr="00BF7C70">
        <w:rPr>
          <w:rFonts w:cs="Arial"/>
          <w:color w:val="000000" w:themeColor="text1"/>
          <w:szCs w:val="19"/>
        </w:rPr>
        <w:t>%)</w:t>
      </w:r>
      <w:r w:rsidR="002E3A0A" w:rsidRPr="00BF7C70">
        <w:rPr>
          <w:rFonts w:cs="Arial"/>
          <w:color w:val="000000" w:themeColor="text1"/>
          <w:szCs w:val="19"/>
        </w:rPr>
        <w:t xml:space="preserve"> i drobiowego</w:t>
      </w:r>
      <w:r w:rsidR="005663C1" w:rsidRPr="00BF7C70">
        <w:rPr>
          <w:rFonts w:cs="Arial"/>
          <w:color w:val="000000" w:themeColor="text1"/>
          <w:szCs w:val="19"/>
        </w:rPr>
        <w:t xml:space="preserve"> (</w:t>
      </w:r>
      <w:r w:rsidR="00B31527" w:rsidRPr="00BF7C70">
        <w:rPr>
          <w:rFonts w:cs="Arial"/>
          <w:color w:val="000000" w:themeColor="text1"/>
          <w:szCs w:val="19"/>
        </w:rPr>
        <w:t xml:space="preserve">o </w:t>
      </w:r>
      <w:r w:rsidR="00BF7C70" w:rsidRPr="00BF7C70">
        <w:rPr>
          <w:rFonts w:cs="Arial"/>
          <w:color w:val="000000" w:themeColor="text1"/>
          <w:szCs w:val="19"/>
        </w:rPr>
        <w:t>12,1</w:t>
      </w:r>
      <w:r w:rsidR="00B31527" w:rsidRPr="00BF7C70">
        <w:rPr>
          <w:rFonts w:cs="Arial"/>
          <w:color w:val="000000" w:themeColor="text1"/>
          <w:szCs w:val="19"/>
        </w:rPr>
        <w:t>%</w:t>
      </w:r>
      <w:r w:rsidR="005663C1" w:rsidRPr="00BF7C70">
        <w:rPr>
          <w:rFonts w:cs="Arial"/>
          <w:color w:val="000000" w:themeColor="text1"/>
          <w:szCs w:val="19"/>
        </w:rPr>
        <w:t>)</w:t>
      </w:r>
      <w:r w:rsidR="007438DE" w:rsidRPr="00BF7C70">
        <w:rPr>
          <w:rFonts w:cs="Arial"/>
          <w:color w:val="000000" w:themeColor="text1"/>
          <w:szCs w:val="19"/>
        </w:rPr>
        <w:t xml:space="preserve">, natomiast </w:t>
      </w:r>
      <w:r w:rsidR="00BF7C70" w:rsidRPr="00BF7C70">
        <w:rPr>
          <w:rFonts w:cs="Arial"/>
          <w:color w:val="000000" w:themeColor="text1"/>
          <w:szCs w:val="19"/>
        </w:rPr>
        <w:t>zwiększył</w:t>
      </w:r>
      <w:r w:rsidR="007438DE" w:rsidRPr="00BF7C70">
        <w:rPr>
          <w:rFonts w:cs="Arial"/>
          <w:color w:val="000000" w:themeColor="text1"/>
          <w:szCs w:val="19"/>
        </w:rPr>
        <w:t xml:space="preserve"> się skup żywca </w:t>
      </w:r>
      <w:r w:rsidR="00BF7C70" w:rsidRPr="00BF7C70">
        <w:rPr>
          <w:rFonts w:cs="Arial"/>
          <w:color w:val="000000" w:themeColor="text1"/>
          <w:szCs w:val="19"/>
        </w:rPr>
        <w:t>wieprzowego</w:t>
      </w:r>
      <w:r w:rsidR="007438DE" w:rsidRPr="00BF7C70">
        <w:rPr>
          <w:rFonts w:cs="Arial"/>
          <w:color w:val="000000" w:themeColor="text1"/>
          <w:szCs w:val="19"/>
        </w:rPr>
        <w:t xml:space="preserve"> (o </w:t>
      </w:r>
      <w:r w:rsidR="00BF7C70" w:rsidRPr="00BF7C70">
        <w:rPr>
          <w:rFonts w:cs="Arial"/>
          <w:color w:val="000000" w:themeColor="text1"/>
          <w:szCs w:val="19"/>
        </w:rPr>
        <w:t>4,2</w:t>
      </w:r>
      <w:r w:rsidR="007438DE" w:rsidRPr="00BF7C70">
        <w:rPr>
          <w:rFonts w:cs="Arial"/>
          <w:color w:val="000000" w:themeColor="text1"/>
          <w:szCs w:val="19"/>
        </w:rPr>
        <w:t>%).</w:t>
      </w:r>
      <w:r w:rsidR="00E409A0" w:rsidRPr="00BF7C70">
        <w:rPr>
          <w:rFonts w:cs="Arial"/>
          <w:color w:val="000000" w:themeColor="text1"/>
          <w:szCs w:val="19"/>
        </w:rPr>
        <w:t xml:space="preserve"> </w:t>
      </w:r>
      <w:r w:rsidR="0017229F" w:rsidRPr="00BF7C70">
        <w:rPr>
          <w:rFonts w:cs="Arial"/>
          <w:color w:val="000000" w:themeColor="text1"/>
          <w:spacing w:val="-2"/>
          <w:szCs w:val="19"/>
        </w:rPr>
        <w:t xml:space="preserve">W skali roku odnotowano wzrost </w:t>
      </w:r>
      <w:r w:rsidR="00EF2926" w:rsidRPr="00BF7C70">
        <w:rPr>
          <w:rFonts w:cs="Arial"/>
          <w:color w:val="000000" w:themeColor="text1"/>
          <w:spacing w:val="-2"/>
          <w:szCs w:val="19"/>
        </w:rPr>
        <w:t xml:space="preserve">skupu żywca </w:t>
      </w:r>
      <w:r w:rsidR="00EF2926" w:rsidRPr="00BF7C70">
        <w:rPr>
          <w:rFonts w:cs="Arial"/>
          <w:color w:val="000000" w:themeColor="text1"/>
          <w:szCs w:val="19"/>
        </w:rPr>
        <w:t xml:space="preserve">wołowego </w:t>
      </w:r>
      <w:r w:rsidR="007438DE" w:rsidRPr="00BF7C70">
        <w:rPr>
          <w:rFonts w:cs="Arial"/>
          <w:color w:val="000000" w:themeColor="text1"/>
          <w:szCs w:val="19"/>
        </w:rPr>
        <w:t xml:space="preserve">(o </w:t>
      </w:r>
      <w:r w:rsidR="00BF7C70" w:rsidRPr="00BF7C70">
        <w:rPr>
          <w:rFonts w:cs="Arial"/>
          <w:color w:val="000000" w:themeColor="text1"/>
          <w:szCs w:val="19"/>
        </w:rPr>
        <w:t>1,7</w:t>
      </w:r>
      <w:r w:rsidR="007438DE" w:rsidRPr="00BF7C70">
        <w:rPr>
          <w:rFonts w:cs="Arial"/>
          <w:color w:val="000000" w:themeColor="text1"/>
          <w:szCs w:val="19"/>
        </w:rPr>
        <w:t>%),</w:t>
      </w:r>
      <w:r w:rsidR="00145B43" w:rsidRPr="00BF7C70">
        <w:rPr>
          <w:rFonts w:cs="Arial"/>
          <w:color w:val="000000" w:themeColor="text1"/>
          <w:szCs w:val="19"/>
        </w:rPr>
        <w:t xml:space="preserve"> wieprzowego</w:t>
      </w:r>
      <w:r w:rsidR="007438DE" w:rsidRPr="00BF7C70">
        <w:rPr>
          <w:rFonts w:cs="Arial"/>
          <w:color w:val="000000" w:themeColor="text1"/>
          <w:szCs w:val="19"/>
        </w:rPr>
        <w:t xml:space="preserve"> (o </w:t>
      </w:r>
      <w:r w:rsidR="00BF7C70" w:rsidRPr="00BF7C70">
        <w:rPr>
          <w:rFonts w:cs="Arial"/>
          <w:color w:val="000000" w:themeColor="text1"/>
          <w:szCs w:val="19"/>
        </w:rPr>
        <w:t>7,1</w:t>
      </w:r>
      <w:r w:rsidR="007438DE" w:rsidRPr="00BF7C70">
        <w:rPr>
          <w:rFonts w:cs="Arial"/>
          <w:color w:val="000000" w:themeColor="text1"/>
          <w:szCs w:val="19"/>
        </w:rPr>
        <w:t>%) i drobiowego (o</w:t>
      </w:r>
      <w:r w:rsidR="00145B43" w:rsidRPr="00BF7C70">
        <w:rPr>
          <w:rFonts w:cs="Arial"/>
          <w:color w:val="000000" w:themeColor="text1"/>
          <w:szCs w:val="19"/>
        </w:rPr>
        <w:t xml:space="preserve"> </w:t>
      </w:r>
      <w:r w:rsidR="00BF7C70" w:rsidRPr="00BF7C70">
        <w:rPr>
          <w:rFonts w:cs="Arial"/>
          <w:color w:val="000000" w:themeColor="text1"/>
          <w:szCs w:val="19"/>
        </w:rPr>
        <w:t>20,6</w:t>
      </w:r>
      <w:r w:rsidR="007438DE" w:rsidRPr="00BF7C70">
        <w:rPr>
          <w:rFonts w:cs="Arial"/>
          <w:color w:val="000000" w:themeColor="text1"/>
          <w:szCs w:val="19"/>
        </w:rPr>
        <w:t>%)</w:t>
      </w:r>
      <w:r w:rsidR="00145B43" w:rsidRPr="00BF7C70">
        <w:rPr>
          <w:rFonts w:cs="Arial"/>
          <w:color w:val="000000" w:themeColor="text1"/>
          <w:szCs w:val="19"/>
        </w:rPr>
        <w:t>.</w:t>
      </w:r>
    </w:p>
    <w:p w14:paraId="0301F3B8" w14:textId="4FB5B331" w:rsidR="001403AA" w:rsidRDefault="004A29D0" w:rsidP="00DC1AD4">
      <w:pPr>
        <w:pStyle w:val="Tytutablicy"/>
        <w:rPr>
          <w:position w:val="5"/>
          <w:sz w:val="12"/>
          <w:szCs w:val="12"/>
        </w:rPr>
      </w:pPr>
      <w:r w:rsidRPr="0090003D">
        <w:t xml:space="preserve">Tablica </w:t>
      </w:r>
      <w:r w:rsidR="00567FF7">
        <w:t>8</w:t>
      </w:r>
      <w:r w:rsidRPr="0090003D">
        <w:t xml:space="preserve">. </w:t>
      </w:r>
      <w:r w:rsidR="001403AA" w:rsidRPr="0090003D">
        <w:t>Przeciętne ceny podstawowych produktów rolnych</w:t>
      </w:r>
      <w:r w:rsidR="00A53299">
        <w:t xml:space="preserve"> </w:t>
      </w:r>
    </w:p>
    <w:tbl>
      <w:tblPr>
        <w:tblStyle w:val="Tabela-Siatka"/>
        <w:tblW w:w="10411" w:type="dxa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ayout w:type="fixed"/>
        <w:tblLook w:val="04A0" w:firstRow="1" w:lastRow="0" w:firstColumn="1" w:lastColumn="0" w:noHBand="0" w:noVBand="1"/>
        <w:tblCaption w:val="Tablica 8. Przeciętne ceny podstawowych produktów rolnych "/>
        <w:tblDescription w:val="Dane do tablicy dostępne w załączonym pliku excel."/>
      </w:tblPr>
      <w:tblGrid>
        <w:gridCol w:w="2645"/>
        <w:gridCol w:w="855"/>
        <w:gridCol w:w="859"/>
        <w:gridCol w:w="860"/>
        <w:gridCol w:w="857"/>
        <w:gridCol w:w="860"/>
        <w:gridCol w:w="863"/>
        <w:gridCol w:w="863"/>
        <w:gridCol w:w="863"/>
        <w:gridCol w:w="844"/>
        <w:gridCol w:w="32"/>
        <w:gridCol w:w="10"/>
      </w:tblGrid>
      <w:tr w:rsidR="009A5267" w:rsidRPr="00FA5128" w14:paraId="6031C79F" w14:textId="77777777" w:rsidTr="00322973">
        <w:trPr>
          <w:gridAfter w:val="2"/>
          <w:wAfter w:w="42" w:type="dxa"/>
        </w:trPr>
        <w:tc>
          <w:tcPr>
            <w:tcW w:w="2645" w:type="dxa"/>
            <w:vMerge w:val="restart"/>
            <w:tcBorders>
              <w:left w:val="nil"/>
            </w:tcBorders>
            <w:vAlign w:val="center"/>
          </w:tcPr>
          <w:p w14:paraId="7CEF999B" w14:textId="77777777" w:rsidR="009A5267" w:rsidRPr="008F1C57" w:rsidRDefault="009A5267" w:rsidP="00512A62">
            <w:pPr>
              <w:pStyle w:val="tytuwykresu"/>
              <w:spacing w:before="80" w:after="8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  <w:r w:rsidRPr="008F1C57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4291" w:type="dxa"/>
            <w:gridSpan w:val="5"/>
            <w:tcBorders>
              <w:top w:val="single" w:sz="4" w:space="0" w:color="522398"/>
              <w:bottom w:val="single" w:sz="4" w:space="0" w:color="522398"/>
              <w:right w:val="nil"/>
            </w:tcBorders>
            <w:vAlign w:val="center"/>
          </w:tcPr>
          <w:p w14:paraId="0EE4BF42" w14:textId="77777777" w:rsidR="009A5267" w:rsidRPr="00A60F12" w:rsidRDefault="009A5267" w:rsidP="00512A62">
            <w:pPr>
              <w:pStyle w:val="Nagwek3"/>
              <w:spacing w:before="80" w:after="8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Ceny w skupie</w:t>
            </w:r>
          </w:p>
        </w:tc>
        <w:tc>
          <w:tcPr>
            <w:tcW w:w="3433" w:type="dxa"/>
            <w:gridSpan w:val="4"/>
            <w:tcBorders>
              <w:top w:val="single" w:sz="4" w:space="0" w:color="522398"/>
              <w:bottom w:val="single" w:sz="4" w:space="0" w:color="522398"/>
              <w:right w:val="nil"/>
            </w:tcBorders>
            <w:vAlign w:val="center"/>
          </w:tcPr>
          <w:p w14:paraId="7889F966" w14:textId="77777777" w:rsidR="009A5267" w:rsidRPr="00A60F12" w:rsidRDefault="009A5267" w:rsidP="00512A62">
            <w:pPr>
              <w:pStyle w:val="Nagwek3"/>
              <w:spacing w:before="80" w:after="8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Ceny na targowiskach</w:t>
            </w:r>
            <w:r>
              <w:rPr>
                <w:color w:val="000000" w:themeColor="text1"/>
                <w:position w:val="5"/>
                <w:sz w:val="12"/>
                <w:szCs w:val="12"/>
              </w:rPr>
              <w:t xml:space="preserve"> a</w:t>
            </w:r>
          </w:p>
        </w:tc>
      </w:tr>
      <w:tr w:rsidR="00EA7373" w:rsidRPr="00FA5128" w14:paraId="472B706C" w14:textId="77777777" w:rsidTr="00322973">
        <w:tc>
          <w:tcPr>
            <w:tcW w:w="2645" w:type="dxa"/>
            <w:vMerge/>
            <w:tcBorders>
              <w:left w:val="nil"/>
            </w:tcBorders>
          </w:tcPr>
          <w:p w14:paraId="708C7D8D" w14:textId="77777777" w:rsidR="0003041F" w:rsidRPr="008F1C57" w:rsidRDefault="0003041F" w:rsidP="00512A62">
            <w:pPr>
              <w:pStyle w:val="tytuwykresu"/>
              <w:spacing w:before="80" w:after="80"/>
              <w:jc w:val="center"/>
              <w:rPr>
                <w:b w:val="0"/>
                <w:shd w:val="clear" w:color="auto" w:fill="FFFFFF"/>
              </w:rPr>
            </w:pPr>
          </w:p>
        </w:tc>
        <w:tc>
          <w:tcPr>
            <w:tcW w:w="1714" w:type="dxa"/>
            <w:gridSpan w:val="2"/>
            <w:tcBorders>
              <w:bottom w:val="single" w:sz="4" w:space="0" w:color="522398"/>
              <w:right w:val="nil"/>
            </w:tcBorders>
            <w:vAlign w:val="center"/>
          </w:tcPr>
          <w:p w14:paraId="1C5F26E6" w14:textId="6F10CF1D" w:rsidR="0003041F" w:rsidRPr="00A60F12" w:rsidRDefault="0003041F" w:rsidP="00512A62">
            <w:pPr>
              <w:pStyle w:val="Nagwek3"/>
              <w:spacing w:before="80" w:after="8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B22F85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567FF7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2577" w:type="dxa"/>
            <w:gridSpan w:val="3"/>
            <w:tcBorders>
              <w:top w:val="single" w:sz="4" w:space="0" w:color="522398"/>
              <w:right w:val="nil"/>
            </w:tcBorders>
            <w:vAlign w:val="center"/>
          </w:tcPr>
          <w:p w14:paraId="55035BCF" w14:textId="47A6FF8D" w:rsidR="0003041F" w:rsidRDefault="00567FF7" w:rsidP="00512A62">
            <w:pPr>
              <w:pStyle w:val="Nagwek3"/>
              <w:spacing w:before="80" w:after="8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11</w:t>
            </w:r>
            <w:r w:rsidR="0003041F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863" w:type="dxa"/>
            <w:tcBorders>
              <w:top w:val="single" w:sz="4" w:space="0" w:color="522398"/>
              <w:right w:val="nil"/>
            </w:tcBorders>
            <w:vAlign w:val="center"/>
          </w:tcPr>
          <w:p w14:paraId="37541BCE" w14:textId="23AAE422" w:rsidR="0003041F" w:rsidRDefault="0003041F" w:rsidP="00512A62">
            <w:pPr>
              <w:pStyle w:val="Nagwek3"/>
              <w:spacing w:before="80" w:after="8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B22F85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567FF7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F43F08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2612" w:type="dxa"/>
            <w:gridSpan w:val="5"/>
            <w:tcBorders>
              <w:top w:val="single" w:sz="4" w:space="0" w:color="522398"/>
              <w:right w:val="nil"/>
            </w:tcBorders>
            <w:vAlign w:val="center"/>
          </w:tcPr>
          <w:p w14:paraId="5FD345D9" w14:textId="5FF24F65" w:rsidR="0003041F" w:rsidRDefault="00B22F85" w:rsidP="00512A62">
            <w:pPr>
              <w:pStyle w:val="Nagwek3"/>
              <w:spacing w:before="80" w:after="8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567FF7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03041F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322973" w:rsidRPr="00FA5128" w14:paraId="02684EC6" w14:textId="77777777" w:rsidTr="00322973">
        <w:trPr>
          <w:gridAfter w:val="1"/>
          <w:wAfter w:w="10" w:type="dxa"/>
        </w:trPr>
        <w:tc>
          <w:tcPr>
            <w:tcW w:w="2645" w:type="dxa"/>
            <w:vMerge/>
            <w:tcBorders>
              <w:left w:val="nil"/>
            </w:tcBorders>
          </w:tcPr>
          <w:p w14:paraId="70C40B7B" w14:textId="77777777" w:rsidR="00322973" w:rsidRPr="008F1C57" w:rsidRDefault="00322973" w:rsidP="00EA7373">
            <w:pPr>
              <w:pStyle w:val="tytuwykresu"/>
              <w:spacing w:before="80" w:after="80"/>
              <w:jc w:val="center"/>
              <w:rPr>
                <w:b w:val="0"/>
                <w:shd w:val="clear" w:color="auto" w:fill="FFFFFF"/>
              </w:rPr>
            </w:pPr>
          </w:p>
        </w:tc>
        <w:tc>
          <w:tcPr>
            <w:tcW w:w="855" w:type="dxa"/>
            <w:tcBorders>
              <w:bottom w:val="single" w:sz="4" w:space="0" w:color="522398"/>
              <w:right w:val="nil"/>
            </w:tcBorders>
            <w:vAlign w:val="center"/>
          </w:tcPr>
          <w:p w14:paraId="2BF95D07" w14:textId="789BF869" w:rsidR="00322973" w:rsidRPr="00532125" w:rsidRDefault="00322973" w:rsidP="00EA7373">
            <w:pPr>
              <w:pStyle w:val="Nagwek3"/>
              <w:spacing w:before="80" w:after="8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 zł</w:t>
            </w:r>
          </w:p>
        </w:tc>
        <w:tc>
          <w:tcPr>
            <w:tcW w:w="859" w:type="dxa"/>
            <w:tcBorders>
              <w:bottom w:val="single" w:sz="4" w:space="0" w:color="522398"/>
              <w:right w:val="nil"/>
            </w:tcBorders>
            <w:vAlign w:val="center"/>
          </w:tcPr>
          <w:p w14:paraId="1872AC63" w14:textId="11944319" w:rsidR="00322973" w:rsidRPr="00A60F12" w:rsidRDefault="00322973" w:rsidP="00EA7373">
            <w:pPr>
              <w:pStyle w:val="Nagwek3"/>
              <w:spacing w:before="80" w:after="80" w:line="240" w:lineRule="auto"/>
              <w:ind w:left="-85" w:right="-85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Pr="00F83A78">
              <w:rPr>
                <w:rFonts w:ascii="Fira Sans" w:hAnsi="Fira Sans"/>
                <w:color w:val="000000" w:themeColor="text1"/>
                <w:sz w:val="16"/>
                <w:szCs w:val="16"/>
              </w:rPr>
              <w:t>–</w:t>
            </w:r>
            <w:r w:rsidR="00B22F85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567FF7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2021=100</w:t>
            </w:r>
          </w:p>
        </w:tc>
        <w:tc>
          <w:tcPr>
            <w:tcW w:w="860" w:type="dxa"/>
            <w:tcBorders>
              <w:right w:val="nil"/>
            </w:tcBorders>
            <w:vAlign w:val="center"/>
          </w:tcPr>
          <w:p w14:paraId="488741F1" w14:textId="757714F3" w:rsidR="00322973" w:rsidRPr="00A60F12" w:rsidRDefault="00322973" w:rsidP="00EA7373">
            <w:pPr>
              <w:pStyle w:val="Nagwek3"/>
              <w:spacing w:before="80" w:after="8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 zł</w:t>
            </w:r>
          </w:p>
        </w:tc>
        <w:tc>
          <w:tcPr>
            <w:tcW w:w="857" w:type="dxa"/>
            <w:tcBorders>
              <w:right w:val="nil"/>
            </w:tcBorders>
            <w:vAlign w:val="center"/>
          </w:tcPr>
          <w:p w14:paraId="4967DBB1" w14:textId="35D06160" w:rsidR="00322973" w:rsidRPr="00A60F12" w:rsidRDefault="00567FF7" w:rsidP="00EA7373">
            <w:pPr>
              <w:pStyle w:val="Nagwek3"/>
              <w:spacing w:before="80" w:after="8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11</w:t>
            </w:r>
            <w:r w:rsidR="0032297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2021=100</w:t>
            </w:r>
          </w:p>
        </w:tc>
        <w:tc>
          <w:tcPr>
            <w:tcW w:w="860" w:type="dxa"/>
            <w:tcBorders>
              <w:right w:val="nil"/>
            </w:tcBorders>
            <w:vAlign w:val="center"/>
          </w:tcPr>
          <w:p w14:paraId="024C1973" w14:textId="6B75A078" w:rsidR="00322973" w:rsidRPr="00A60F12" w:rsidRDefault="00567FF7" w:rsidP="00EA7373">
            <w:pPr>
              <w:pStyle w:val="Nagwek3"/>
              <w:spacing w:before="80" w:after="8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10</w:t>
            </w:r>
            <w:r w:rsidR="0032297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2022=100</w:t>
            </w:r>
          </w:p>
        </w:tc>
        <w:tc>
          <w:tcPr>
            <w:tcW w:w="1726" w:type="dxa"/>
            <w:gridSpan w:val="2"/>
            <w:tcBorders>
              <w:right w:val="nil"/>
            </w:tcBorders>
            <w:vAlign w:val="center"/>
          </w:tcPr>
          <w:p w14:paraId="77A061CA" w14:textId="3A80F46D" w:rsidR="00322973" w:rsidRPr="00532125" w:rsidRDefault="00322973" w:rsidP="006907A7">
            <w:pPr>
              <w:pStyle w:val="Nagwek3"/>
              <w:spacing w:before="80" w:after="8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 zł</w:t>
            </w:r>
          </w:p>
        </w:tc>
        <w:tc>
          <w:tcPr>
            <w:tcW w:w="863" w:type="dxa"/>
            <w:tcBorders>
              <w:right w:val="nil"/>
            </w:tcBorders>
            <w:vAlign w:val="center"/>
          </w:tcPr>
          <w:p w14:paraId="3C790F31" w14:textId="4B3D4CEA" w:rsidR="00322973" w:rsidRPr="00532125" w:rsidRDefault="00B22F85" w:rsidP="00EA7373">
            <w:pPr>
              <w:pStyle w:val="Nagwek3"/>
              <w:spacing w:before="80" w:after="8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567FF7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32297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2021=100</w:t>
            </w:r>
          </w:p>
        </w:tc>
        <w:tc>
          <w:tcPr>
            <w:tcW w:w="876" w:type="dxa"/>
            <w:gridSpan w:val="2"/>
            <w:tcBorders>
              <w:top w:val="single" w:sz="4" w:space="0" w:color="522398"/>
              <w:bottom w:val="single" w:sz="8" w:space="0" w:color="522398"/>
              <w:right w:val="nil"/>
            </w:tcBorders>
            <w:vAlign w:val="center"/>
          </w:tcPr>
          <w:p w14:paraId="7EA45BF2" w14:textId="02D32DD4" w:rsidR="00322973" w:rsidRPr="00A60F12" w:rsidRDefault="00567FF7" w:rsidP="00EA7373">
            <w:pPr>
              <w:pStyle w:val="Nagwek3"/>
              <w:spacing w:before="80" w:after="8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10</w:t>
            </w:r>
            <w:r w:rsidR="00B22F85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  <w:r w:rsidR="00322973">
              <w:rPr>
                <w:rFonts w:ascii="Fira Sans" w:hAnsi="Fira Sans"/>
                <w:color w:val="000000" w:themeColor="text1"/>
                <w:sz w:val="16"/>
                <w:szCs w:val="16"/>
              </w:rPr>
              <w:t>2022=100</w:t>
            </w:r>
          </w:p>
        </w:tc>
      </w:tr>
      <w:tr w:rsidR="00485493" w:rsidRPr="00787A0E" w14:paraId="66DB1687" w14:textId="77777777" w:rsidTr="00322973">
        <w:trPr>
          <w:gridAfter w:val="1"/>
          <w:wAfter w:w="10" w:type="dxa"/>
          <w:trHeight w:val="397"/>
        </w:trPr>
        <w:tc>
          <w:tcPr>
            <w:tcW w:w="2645" w:type="dxa"/>
            <w:tcBorders>
              <w:top w:val="single" w:sz="8" w:space="0" w:color="522398"/>
              <w:left w:val="nil"/>
              <w:bottom w:val="single" w:sz="4" w:space="0" w:color="522398"/>
            </w:tcBorders>
            <w:vAlign w:val="center"/>
          </w:tcPr>
          <w:p w14:paraId="76A2BF25" w14:textId="77777777" w:rsidR="00485493" w:rsidRPr="002A707D" w:rsidRDefault="00485493" w:rsidP="002F635A">
            <w:pPr>
              <w:pStyle w:val="Nagwek8"/>
              <w:tabs>
                <w:tab w:val="right" w:leader="dot" w:pos="4156"/>
              </w:tabs>
              <w:spacing w:before="70" w:after="7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Ziarno zbóż </w:t>
            </w:r>
            <w:r w:rsidRPr="00D86981">
              <w:rPr>
                <w:color w:val="000000" w:themeColor="text1"/>
                <w:position w:val="5"/>
                <w:sz w:val="12"/>
                <w:szCs w:val="10"/>
              </w:rPr>
              <w:t>b</w:t>
            </w:r>
            <w:r w:rsidRPr="00986133">
              <w:rPr>
                <w:i/>
                <w:color w:val="000000" w:themeColor="text1"/>
                <w:position w:val="5"/>
                <w:sz w:val="10"/>
                <w:szCs w:val="10"/>
              </w:rPr>
              <w:t xml:space="preserve"> </w:t>
            </w:r>
            <w:r>
              <w:rPr>
                <w:i/>
                <w:color w:val="000000" w:themeColor="text1"/>
                <w:position w:val="5"/>
                <w:sz w:val="10"/>
                <w:szCs w:val="10"/>
              </w:rPr>
              <w:t xml:space="preserve"> </w:t>
            </w: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– za 1 </w:t>
            </w:r>
            <w:proofErr w:type="spellStart"/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>dt</w:t>
            </w:r>
            <w:proofErr w:type="spellEnd"/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>:</w:t>
            </w:r>
          </w:p>
        </w:tc>
        <w:tc>
          <w:tcPr>
            <w:tcW w:w="855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5C8BD7A4" w14:textId="77777777" w:rsidR="00485493" w:rsidRPr="002A707D" w:rsidRDefault="00485493" w:rsidP="002F635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59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7BDCA064" w14:textId="77777777" w:rsidR="00485493" w:rsidRPr="002A707D" w:rsidRDefault="00485493" w:rsidP="002F635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0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5F2B8B69" w14:textId="77777777" w:rsidR="00485493" w:rsidRPr="002A707D" w:rsidRDefault="00485493" w:rsidP="002F635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57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53AD6C1C" w14:textId="4A55F883" w:rsidR="00485493" w:rsidRPr="002A707D" w:rsidRDefault="00485493" w:rsidP="002F635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0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5A021928" w14:textId="58125E03" w:rsidR="00485493" w:rsidRPr="002A707D" w:rsidRDefault="00485493" w:rsidP="002F635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8" w:space="0" w:color="522398"/>
            </w:tcBorders>
            <w:vAlign w:val="center"/>
          </w:tcPr>
          <w:p w14:paraId="61A3CD79" w14:textId="0B092CE9" w:rsidR="00485493" w:rsidRPr="002A707D" w:rsidRDefault="00485493" w:rsidP="002F635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8" w:space="0" w:color="522398"/>
            </w:tcBorders>
            <w:vAlign w:val="center"/>
          </w:tcPr>
          <w:p w14:paraId="2DCD953A" w14:textId="77777777" w:rsidR="00485493" w:rsidRPr="002A707D" w:rsidRDefault="00485493" w:rsidP="002F635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8" w:space="0" w:color="522398"/>
            </w:tcBorders>
            <w:vAlign w:val="center"/>
          </w:tcPr>
          <w:p w14:paraId="1D8C050D" w14:textId="143419C7" w:rsidR="00485493" w:rsidRPr="002A707D" w:rsidRDefault="00485493" w:rsidP="002F635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76" w:type="dxa"/>
            <w:gridSpan w:val="2"/>
            <w:tcBorders>
              <w:top w:val="single" w:sz="8" w:space="0" w:color="522398"/>
              <w:bottom w:val="single" w:sz="4" w:space="0" w:color="522398"/>
              <w:right w:val="nil"/>
            </w:tcBorders>
            <w:vAlign w:val="center"/>
          </w:tcPr>
          <w:p w14:paraId="6ABCC4E9" w14:textId="77777777" w:rsidR="00485493" w:rsidRPr="00FA5128" w:rsidRDefault="00485493" w:rsidP="002F635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F36B7A" w:rsidRPr="00787A0E" w14:paraId="04484171" w14:textId="77777777" w:rsidTr="00322973">
        <w:trPr>
          <w:gridAfter w:val="1"/>
          <w:wAfter w:w="10" w:type="dxa"/>
          <w:trHeight w:val="397"/>
        </w:trPr>
        <w:tc>
          <w:tcPr>
            <w:tcW w:w="2645" w:type="dxa"/>
            <w:tcBorders>
              <w:top w:val="single" w:sz="4" w:space="0" w:color="522398"/>
              <w:left w:val="nil"/>
            </w:tcBorders>
            <w:vAlign w:val="center"/>
          </w:tcPr>
          <w:p w14:paraId="7DFC2ADB" w14:textId="77777777" w:rsidR="00F36B7A" w:rsidRPr="00143ED3" w:rsidRDefault="00F36B7A" w:rsidP="00F36B7A">
            <w:pPr>
              <w:pStyle w:val="Nagwek2"/>
              <w:tabs>
                <w:tab w:val="right" w:leader="dot" w:pos="4156"/>
              </w:tabs>
              <w:spacing w:before="70" w:after="70"/>
              <w:ind w:left="352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pszenica </w:t>
            </w:r>
          </w:p>
        </w:tc>
        <w:tc>
          <w:tcPr>
            <w:tcW w:w="855" w:type="dxa"/>
            <w:tcBorders>
              <w:top w:val="single" w:sz="4" w:space="0" w:color="522398"/>
            </w:tcBorders>
            <w:vAlign w:val="center"/>
          </w:tcPr>
          <w:p w14:paraId="4E051063" w14:textId="1945ADF0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150,84</w:t>
            </w:r>
          </w:p>
        </w:tc>
        <w:tc>
          <w:tcPr>
            <w:tcW w:w="859" w:type="dxa"/>
            <w:tcBorders>
              <w:top w:val="single" w:sz="4" w:space="0" w:color="522398"/>
            </w:tcBorders>
            <w:vAlign w:val="center"/>
          </w:tcPr>
          <w:p w14:paraId="3352977B" w14:textId="212E8E61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157,2</w:t>
            </w:r>
          </w:p>
        </w:tc>
        <w:tc>
          <w:tcPr>
            <w:tcW w:w="860" w:type="dxa"/>
            <w:tcBorders>
              <w:top w:val="single" w:sz="4" w:space="0" w:color="522398"/>
            </w:tcBorders>
            <w:vAlign w:val="center"/>
          </w:tcPr>
          <w:p w14:paraId="5FF4B87A" w14:textId="1218EFF0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151,53</w:t>
            </w:r>
          </w:p>
        </w:tc>
        <w:tc>
          <w:tcPr>
            <w:tcW w:w="857" w:type="dxa"/>
            <w:tcBorders>
              <w:top w:val="single" w:sz="4" w:space="0" w:color="522398"/>
            </w:tcBorders>
            <w:vAlign w:val="center"/>
          </w:tcPr>
          <w:p w14:paraId="11006AEA" w14:textId="61B995B7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126,5</w:t>
            </w:r>
          </w:p>
        </w:tc>
        <w:tc>
          <w:tcPr>
            <w:tcW w:w="860" w:type="dxa"/>
            <w:tcBorders>
              <w:top w:val="single" w:sz="4" w:space="0" w:color="522398"/>
            </w:tcBorders>
            <w:vAlign w:val="center"/>
          </w:tcPr>
          <w:p w14:paraId="028A2AA5" w14:textId="27B16AEB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98,3</w:t>
            </w:r>
          </w:p>
        </w:tc>
        <w:tc>
          <w:tcPr>
            <w:tcW w:w="863" w:type="dxa"/>
            <w:vAlign w:val="center"/>
          </w:tcPr>
          <w:p w14:paraId="55585556" w14:textId="44F96CB1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161,80</w:t>
            </w:r>
          </w:p>
        </w:tc>
        <w:tc>
          <w:tcPr>
            <w:tcW w:w="863" w:type="dxa"/>
            <w:vAlign w:val="center"/>
          </w:tcPr>
          <w:p w14:paraId="518C7367" w14:textId="2FCB9E2A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167,08</w:t>
            </w:r>
          </w:p>
        </w:tc>
        <w:tc>
          <w:tcPr>
            <w:tcW w:w="863" w:type="dxa"/>
            <w:vAlign w:val="center"/>
          </w:tcPr>
          <w:p w14:paraId="0992B112" w14:textId="317F7F42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151,9</w:t>
            </w:r>
          </w:p>
        </w:tc>
        <w:tc>
          <w:tcPr>
            <w:tcW w:w="876" w:type="dxa"/>
            <w:gridSpan w:val="2"/>
            <w:tcBorders>
              <w:top w:val="single" w:sz="4" w:space="0" w:color="522398"/>
              <w:right w:val="nil"/>
            </w:tcBorders>
            <w:vAlign w:val="center"/>
          </w:tcPr>
          <w:p w14:paraId="1764777A" w14:textId="0341E431" w:rsidR="00F36B7A" w:rsidRPr="00C966F2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97,6</w:t>
            </w:r>
          </w:p>
        </w:tc>
      </w:tr>
      <w:tr w:rsidR="00F36B7A" w:rsidRPr="00787A0E" w14:paraId="5224D203" w14:textId="77777777" w:rsidTr="00322973">
        <w:trPr>
          <w:gridAfter w:val="1"/>
          <w:wAfter w:w="10" w:type="dxa"/>
          <w:trHeight w:val="397"/>
        </w:trPr>
        <w:tc>
          <w:tcPr>
            <w:tcW w:w="2645" w:type="dxa"/>
            <w:tcBorders>
              <w:left w:val="nil"/>
            </w:tcBorders>
            <w:vAlign w:val="center"/>
          </w:tcPr>
          <w:p w14:paraId="63032F6A" w14:textId="77777777" w:rsidR="00F36B7A" w:rsidRPr="00143ED3" w:rsidRDefault="00F36B7A" w:rsidP="00F36B7A">
            <w:pPr>
              <w:pStyle w:val="Nagwek2"/>
              <w:tabs>
                <w:tab w:val="right" w:leader="dot" w:pos="4156"/>
              </w:tabs>
              <w:spacing w:before="70" w:after="70"/>
              <w:ind w:left="352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żyto </w:t>
            </w:r>
          </w:p>
        </w:tc>
        <w:tc>
          <w:tcPr>
            <w:tcW w:w="855" w:type="dxa"/>
            <w:vAlign w:val="center"/>
          </w:tcPr>
          <w:p w14:paraId="0C3EEB86" w14:textId="5C5F8040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117,98</w:t>
            </w:r>
          </w:p>
        </w:tc>
        <w:tc>
          <w:tcPr>
            <w:tcW w:w="859" w:type="dxa"/>
            <w:vAlign w:val="center"/>
          </w:tcPr>
          <w:p w14:paraId="64DE2A60" w14:textId="56C81102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172,0</w:t>
            </w:r>
          </w:p>
        </w:tc>
        <w:tc>
          <w:tcPr>
            <w:tcW w:w="860" w:type="dxa"/>
            <w:vAlign w:val="center"/>
          </w:tcPr>
          <w:p w14:paraId="40C31237" w14:textId="544159EF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115,05</w:t>
            </w:r>
          </w:p>
        </w:tc>
        <w:tc>
          <w:tcPr>
            <w:tcW w:w="857" w:type="dxa"/>
            <w:vAlign w:val="center"/>
          </w:tcPr>
          <w:p w14:paraId="22B867DE" w14:textId="6A24085A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129,7</w:t>
            </w:r>
          </w:p>
        </w:tc>
        <w:tc>
          <w:tcPr>
            <w:tcW w:w="860" w:type="dxa"/>
            <w:vAlign w:val="center"/>
          </w:tcPr>
          <w:p w14:paraId="3A0C95A5" w14:textId="03615F6F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98,5</w:t>
            </w:r>
          </w:p>
        </w:tc>
        <w:tc>
          <w:tcPr>
            <w:tcW w:w="863" w:type="dxa"/>
            <w:vAlign w:val="center"/>
          </w:tcPr>
          <w:p w14:paraId="1DBAAD14" w14:textId="11DBDDC8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117,28</w:t>
            </w:r>
          </w:p>
        </w:tc>
        <w:tc>
          <w:tcPr>
            <w:tcW w:w="863" w:type="dxa"/>
            <w:vAlign w:val="center"/>
          </w:tcPr>
          <w:p w14:paraId="747C5C2F" w14:textId="3AD7FB0E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124,13</w:t>
            </w:r>
          </w:p>
        </w:tc>
        <w:tc>
          <w:tcPr>
            <w:tcW w:w="863" w:type="dxa"/>
            <w:vAlign w:val="center"/>
          </w:tcPr>
          <w:p w14:paraId="0FD59C95" w14:textId="0AC717D0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145,9</w:t>
            </w:r>
          </w:p>
        </w:tc>
        <w:tc>
          <w:tcPr>
            <w:tcW w:w="876" w:type="dxa"/>
            <w:gridSpan w:val="2"/>
            <w:tcBorders>
              <w:right w:val="nil"/>
            </w:tcBorders>
            <w:vAlign w:val="center"/>
          </w:tcPr>
          <w:p w14:paraId="31778B39" w14:textId="12E9443B" w:rsidR="00F36B7A" w:rsidRPr="00FA5128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96,5</w:t>
            </w:r>
          </w:p>
        </w:tc>
      </w:tr>
      <w:tr w:rsidR="00F36B7A" w:rsidRPr="00787A0E" w14:paraId="01FDF2EF" w14:textId="77777777" w:rsidTr="00322973">
        <w:trPr>
          <w:gridAfter w:val="1"/>
          <w:wAfter w:w="10" w:type="dxa"/>
          <w:trHeight w:val="397"/>
        </w:trPr>
        <w:tc>
          <w:tcPr>
            <w:tcW w:w="2645" w:type="dxa"/>
            <w:tcBorders>
              <w:left w:val="nil"/>
              <w:bottom w:val="single" w:sz="4" w:space="0" w:color="522398"/>
            </w:tcBorders>
            <w:vAlign w:val="center"/>
          </w:tcPr>
          <w:p w14:paraId="6999A1CB" w14:textId="77777777" w:rsidR="00F36B7A" w:rsidRPr="00143ED3" w:rsidRDefault="00F36B7A" w:rsidP="00F36B7A">
            <w:pPr>
              <w:pStyle w:val="Nagwek2"/>
              <w:tabs>
                <w:tab w:val="right" w:leader="dot" w:pos="4156"/>
              </w:tabs>
              <w:spacing w:before="70" w:after="7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Ziemniaki </w:t>
            </w:r>
            <w:r>
              <w:rPr>
                <w:color w:val="000000" w:themeColor="text1"/>
                <w:position w:val="5"/>
                <w:sz w:val="12"/>
                <w:szCs w:val="10"/>
              </w:rPr>
              <w:t>c</w:t>
            </w:r>
            <w:r w:rsidRPr="00986133">
              <w:rPr>
                <w:i/>
                <w:color w:val="000000" w:themeColor="text1"/>
                <w:position w:val="5"/>
                <w:sz w:val="10"/>
                <w:szCs w:val="10"/>
              </w:rPr>
              <w:t xml:space="preserve"> </w:t>
            </w:r>
            <w:r>
              <w:rPr>
                <w:i/>
                <w:color w:val="000000" w:themeColor="text1"/>
                <w:position w:val="5"/>
                <w:sz w:val="10"/>
                <w:szCs w:val="10"/>
              </w:rPr>
              <w:t xml:space="preserve">  </w:t>
            </w: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– za 1 </w:t>
            </w:r>
            <w:proofErr w:type="spellStart"/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>dt</w:t>
            </w:r>
            <w:proofErr w:type="spellEnd"/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</w:p>
        </w:tc>
        <w:tc>
          <w:tcPr>
            <w:tcW w:w="855" w:type="dxa"/>
            <w:tcBorders>
              <w:bottom w:val="single" w:sz="4" w:space="0" w:color="522398"/>
            </w:tcBorders>
            <w:vAlign w:val="center"/>
          </w:tcPr>
          <w:p w14:paraId="45E0C761" w14:textId="4996C6AB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43,00</w:t>
            </w:r>
          </w:p>
        </w:tc>
        <w:tc>
          <w:tcPr>
            <w:tcW w:w="859" w:type="dxa"/>
            <w:tcBorders>
              <w:bottom w:val="single" w:sz="4" w:space="0" w:color="522398"/>
            </w:tcBorders>
            <w:vAlign w:val="center"/>
          </w:tcPr>
          <w:p w14:paraId="5B4DBDE3" w14:textId="38506171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136,3</w:t>
            </w:r>
          </w:p>
        </w:tc>
        <w:tc>
          <w:tcPr>
            <w:tcW w:w="860" w:type="dxa"/>
            <w:vAlign w:val="center"/>
          </w:tcPr>
          <w:p w14:paraId="0953C471" w14:textId="7EB70549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40,80</w:t>
            </w:r>
          </w:p>
        </w:tc>
        <w:tc>
          <w:tcPr>
            <w:tcW w:w="857" w:type="dxa"/>
            <w:vAlign w:val="center"/>
          </w:tcPr>
          <w:p w14:paraId="0EFD37F8" w14:textId="4E52CE89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169,6</w:t>
            </w:r>
          </w:p>
        </w:tc>
        <w:tc>
          <w:tcPr>
            <w:tcW w:w="860" w:type="dxa"/>
            <w:vAlign w:val="center"/>
          </w:tcPr>
          <w:p w14:paraId="507A8BA6" w14:textId="59CA31EA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95,7</w:t>
            </w:r>
          </w:p>
        </w:tc>
        <w:tc>
          <w:tcPr>
            <w:tcW w:w="863" w:type="dxa"/>
            <w:vAlign w:val="center"/>
          </w:tcPr>
          <w:p w14:paraId="75F3B262" w14:textId="19EB51B8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162,25</w:t>
            </w:r>
          </w:p>
        </w:tc>
        <w:tc>
          <w:tcPr>
            <w:tcW w:w="863" w:type="dxa"/>
            <w:vAlign w:val="center"/>
          </w:tcPr>
          <w:p w14:paraId="6F0FCD39" w14:textId="73AAC1DA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155,76</w:t>
            </w:r>
          </w:p>
        </w:tc>
        <w:tc>
          <w:tcPr>
            <w:tcW w:w="863" w:type="dxa"/>
            <w:vAlign w:val="center"/>
          </w:tcPr>
          <w:p w14:paraId="084C4583" w14:textId="78DBC95E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117,8</w:t>
            </w:r>
          </w:p>
        </w:tc>
        <w:tc>
          <w:tcPr>
            <w:tcW w:w="876" w:type="dxa"/>
            <w:gridSpan w:val="2"/>
            <w:tcBorders>
              <w:bottom w:val="single" w:sz="4" w:space="0" w:color="522398"/>
              <w:right w:val="nil"/>
            </w:tcBorders>
            <w:vAlign w:val="center"/>
          </w:tcPr>
          <w:p w14:paraId="0EDAFBE3" w14:textId="22C9210C" w:rsidR="00F36B7A" w:rsidRPr="00FA5128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94,2</w:t>
            </w:r>
          </w:p>
        </w:tc>
      </w:tr>
      <w:tr w:rsidR="00F36B7A" w:rsidRPr="00787A0E" w14:paraId="18652718" w14:textId="77777777" w:rsidTr="00322973">
        <w:trPr>
          <w:gridAfter w:val="1"/>
          <w:wAfter w:w="10" w:type="dxa"/>
          <w:trHeight w:val="397"/>
        </w:trPr>
        <w:tc>
          <w:tcPr>
            <w:tcW w:w="2645" w:type="dxa"/>
            <w:tcBorders>
              <w:top w:val="single" w:sz="4" w:space="0" w:color="522398"/>
              <w:left w:val="nil"/>
            </w:tcBorders>
            <w:vAlign w:val="center"/>
          </w:tcPr>
          <w:p w14:paraId="065D6889" w14:textId="77777777" w:rsidR="00F36B7A" w:rsidRPr="00FD61D1" w:rsidRDefault="00F36B7A" w:rsidP="00F36B7A">
            <w:pPr>
              <w:pStyle w:val="Nagwek2"/>
              <w:tabs>
                <w:tab w:val="right" w:leader="dot" w:pos="4156"/>
              </w:tabs>
              <w:spacing w:before="70" w:after="7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pacing w:val="-2"/>
                <w:sz w:val="16"/>
                <w:szCs w:val="16"/>
              </w:rPr>
            </w:pPr>
            <w:r w:rsidRPr="00FD61D1">
              <w:rPr>
                <w:rFonts w:ascii="Fira Sans" w:hAnsi="Fira Sans"/>
                <w:color w:val="000000" w:themeColor="text1"/>
                <w:spacing w:val="-2"/>
                <w:sz w:val="16"/>
                <w:szCs w:val="16"/>
              </w:rPr>
              <w:t xml:space="preserve">Żywiec rzeźny – za </w:t>
            </w:r>
            <w:smartTag w:uri="urn:schemas-microsoft-com:office:smarttags" w:element="metricconverter">
              <w:smartTagPr>
                <w:attr w:name="ProductID" w:val="1 kg"/>
              </w:smartTagPr>
              <w:r w:rsidRPr="00FD61D1">
                <w:rPr>
                  <w:rFonts w:ascii="Fira Sans" w:hAnsi="Fira Sans"/>
                  <w:color w:val="000000" w:themeColor="text1"/>
                  <w:spacing w:val="-2"/>
                  <w:sz w:val="16"/>
                  <w:szCs w:val="16"/>
                </w:rPr>
                <w:t>1 kg</w:t>
              </w:r>
            </w:smartTag>
            <w:r w:rsidRPr="00FD61D1">
              <w:rPr>
                <w:rFonts w:ascii="Fira Sans" w:hAnsi="Fira Sans"/>
                <w:color w:val="000000" w:themeColor="text1"/>
                <w:spacing w:val="-2"/>
                <w:sz w:val="16"/>
                <w:szCs w:val="16"/>
              </w:rPr>
              <w:t xml:space="preserve"> wagi żywej:</w:t>
            </w:r>
          </w:p>
        </w:tc>
        <w:tc>
          <w:tcPr>
            <w:tcW w:w="855" w:type="dxa"/>
            <w:tcBorders>
              <w:top w:val="single" w:sz="4" w:space="0" w:color="522398"/>
            </w:tcBorders>
            <w:vAlign w:val="center"/>
          </w:tcPr>
          <w:p w14:paraId="487FFB9B" w14:textId="77777777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59" w:type="dxa"/>
            <w:tcBorders>
              <w:top w:val="single" w:sz="4" w:space="0" w:color="522398"/>
            </w:tcBorders>
            <w:vAlign w:val="center"/>
          </w:tcPr>
          <w:p w14:paraId="70E43DBE" w14:textId="77777777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0" w:type="dxa"/>
            <w:vAlign w:val="center"/>
          </w:tcPr>
          <w:p w14:paraId="5F1DA465" w14:textId="77777777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57" w:type="dxa"/>
            <w:vAlign w:val="center"/>
          </w:tcPr>
          <w:p w14:paraId="07B95329" w14:textId="2E0A6050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0" w:type="dxa"/>
            <w:vAlign w:val="center"/>
          </w:tcPr>
          <w:p w14:paraId="7F2187C6" w14:textId="0ACA234F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3" w:type="dxa"/>
            <w:vAlign w:val="center"/>
          </w:tcPr>
          <w:p w14:paraId="18B492A4" w14:textId="0AFC813F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3" w:type="dxa"/>
            <w:vAlign w:val="center"/>
          </w:tcPr>
          <w:p w14:paraId="3CE9E842" w14:textId="77777777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3" w:type="dxa"/>
            <w:vAlign w:val="center"/>
          </w:tcPr>
          <w:p w14:paraId="4462AA8B" w14:textId="683E665D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76" w:type="dxa"/>
            <w:gridSpan w:val="2"/>
            <w:tcBorders>
              <w:top w:val="single" w:sz="4" w:space="0" w:color="522398"/>
              <w:right w:val="nil"/>
            </w:tcBorders>
            <w:vAlign w:val="center"/>
          </w:tcPr>
          <w:p w14:paraId="56B5D2CF" w14:textId="77777777" w:rsidR="00F36B7A" w:rsidRPr="00FA5128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F36B7A" w:rsidRPr="00787A0E" w14:paraId="69BAEFE0" w14:textId="77777777" w:rsidTr="00322973">
        <w:trPr>
          <w:gridAfter w:val="1"/>
          <w:wAfter w:w="10" w:type="dxa"/>
          <w:trHeight w:val="397"/>
        </w:trPr>
        <w:tc>
          <w:tcPr>
            <w:tcW w:w="2645" w:type="dxa"/>
            <w:tcBorders>
              <w:left w:val="nil"/>
            </w:tcBorders>
            <w:vAlign w:val="center"/>
          </w:tcPr>
          <w:p w14:paraId="7B9979AA" w14:textId="77777777" w:rsidR="00F36B7A" w:rsidRPr="00143ED3" w:rsidRDefault="00F36B7A" w:rsidP="00F36B7A">
            <w:pPr>
              <w:pStyle w:val="Nagwek2"/>
              <w:tabs>
                <w:tab w:val="right" w:leader="dot" w:pos="4156"/>
              </w:tabs>
              <w:spacing w:before="70" w:after="70"/>
              <w:ind w:left="352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>bydł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o (bez cieląt) </w:t>
            </w:r>
          </w:p>
        </w:tc>
        <w:tc>
          <w:tcPr>
            <w:tcW w:w="855" w:type="dxa"/>
            <w:vAlign w:val="center"/>
          </w:tcPr>
          <w:p w14:paraId="49DD6691" w14:textId="3CE9B72C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10,12</w:t>
            </w:r>
          </w:p>
        </w:tc>
        <w:tc>
          <w:tcPr>
            <w:tcW w:w="859" w:type="dxa"/>
            <w:vAlign w:val="center"/>
          </w:tcPr>
          <w:p w14:paraId="4DB4B399" w14:textId="6D24F2AA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135,5</w:t>
            </w:r>
          </w:p>
        </w:tc>
        <w:tc>
          <w:tcPr>
            <w:tcW w:w="860" w:type="dxa"/>
            <w:vAlign w:val="center"/>
          </w:tcPr>
          <w:p w14:paraId="007545FB" w14:textId="3D7E623D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10,59</w:t>
            </w:r>
          </w:p>
        </w:tc>
        <w:tc>
          <w:tcPr>
            <w:tcW w:w="857" w:type="dxa"/>
            <w:vAlign w:val="center"/>
          </w:tcPr>
          <w:p w14:paraId="6F577FAE" w14:textId="348B8904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118,7</w:t>
            </w:r>
          </w:p>
        </w:tc>
        <w:tc>
          <w:tcPr>
            <w:tcW w:w="860" w:type="dxa"/>
            <w:vAlign w:val="center"/>
          </w:tcPr>
          <w:p w14:paraId="285AD624" w14:textId="68142389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100,4</w:t>
            </w:r>
          </w:p>
        </w:tc>
        <w:tc>
          <w:tcPr>
            <w:tcW w:w="863" w:type="dxa"/>
            <w:vAlign w:val="center"/>
          </w:tcPr>
          <w:p w14:paraId="06653E86" w14:textId="70C933F8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1069EC">
              <w:rPr>
                <w:rFonts w:ascii="Arial" w:eastAsia="Times New Roman" w:hAnsi="Arial" w:cs="Arial"/>
                <w:b/>
                <w:sz w:val="16"/>
                <w:szCs w:val="16"/>
                <w:lang w:eastAsia="pl-PL"/>
              </w:rPr>
              <w:t>.</w:t>
            </w:r>
          </w:p>
        </w:tc>
        <w:tc>
          <w:tcPr>
            <w:tcW w:w="863" w:type="dxa"/>
            <w:vAlign w:val="center"/>
          </w:tcPr>
          <w:p w14:paraId="6E91BE4C" w14:textId="4C8AB355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7C52BB">
              <w:rPr>
                <w:rFonts w:eastAsia="Times New Roman" w:cs="Arial"/>
                <w:b/>
                <w:sz w:val="16"/>
                <w:szCs w:val="16"/>
                <w:lang w:eastAsia="pl-PL"/>
              </w:rPr>
              <w:t>.</w:t>
            </w:r>
          </w:p>
        </w:tc>
        <w:tc>
          <w:tcPr>
            <w:tcW w:w="863" w:type="dxa"/>
            <w:vAlign w:val="center"/>
          </w:tcPr>
          <w:p w14:paraId="3FD5E996" w14:textId="557BA7F2" w:rsidR="00F36B7A" w:rsidRPr="007C52BB" w:rsidRDefault="00F36B7A" w:rsidP="00F36B7A">
            <w:pPr>
              <w:spacing w:before="70" w:after="7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7C52BB">
              <w:rPr>
                <w:rFonts w:eastAsia="Times New Roman" w:cs="Arial"/>
                <w:b/>
                <w:sz w:val="16"/>
                <w:szCs w:val="16"/>
                <w:lang w:eastAsia="pl-PL"/>
              </w:rPr>
              <w:t>.</w:t>
            </w:r>
          </w:p>
        </w:tc>
        <w:tc>
          <w:tcPr>
            <w:tcW w:w="876" w:type="dxa"/>
            <w:gridSpan w:val="2"/>
            <w:tcBorders>
              <w:right w:val="nil"/>
            </w:tcBorders>
            <w:vAlign w:val="center"/>
          </w:tcPr>
          <w:p w14:paraId="17EFE899" w14:textId="0637070A" w:rsidR="00F36B7A" w:rsidRPr="00E44BC1" w:rsidRDefault="00F36B7A" w:rsidP="00F36B7A">
            <w:pPr>
              <w:spacing w:before="70" w:after="7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7C52BB">
              <w:rPr>
                <w:rFonts w:eastAsia="Times New Roman" w:cs="Arial"/>
                <w:b/>
                <w:sz w:val="16"/>
                <w:szCs w:val="16"/>
                <w:lang w:eastAsia="pl-PL"/>
              </w:rPr>
              <w:t>.</w:t>
            </w:r>
          </w:p>
        </w:tc>
      </w:tr>
      <w:tr w:rsidR="00F36B7A" w:rsidRPr="00787A0E" w14:paraId="2178AE76" w14:textId="77777777" w:rsidTr="00322973">
        <w:trPr>
          <w:gridAfter w:val="1"/>
          <w:wAfter w:w="10" w:type="dxa"/>
          <w:trHeight w:val="397"/>
        </w:trPr>
        <w:tc>
          <w:tcPr>
            <w:tcW w:w="2645" w:type="dxa"/>
            <w:tcBorders>
              <w:left w:val="nil"/>
            </w:tcBorders>
            <w:vAlign w:val="center"/>
          </w:tcPr>
          <w:p w14:paraId="43914A5A" w14:textId="77777777" w:rsidR="00F36B7A" w:rsidRPr="00143ED3" w:rsidRDefault="00F36B7A" w:rsidP="00F36B7A">
            <w:pPr>
              <w:pStyle w:val="Nagwek2"/>
              <w:tabs>
                <w:tab w:val="right" w:leader="dot" w:pos="4156"/>
              </w:tabs>
              <w:spacing w:before="70" w:after="70"/>
              <w:ind w:left="352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trzoda chlewna </w:t>
            </w:r>
          </w:p>
        </w:tc>
        <w:tc>
          <w:tcPr>
            <w:tcW w:w="855" w:type="dxa"/>
            <w:vAlign w:val="center"/>
          </w:tcPr>
          <w:p w14:paraId="37DE40B4" w14:textId="67A42ABD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6,44</w:t>
            </w:r>
          </w:p>
        </w:tc>
        <w:tc>
          <w:tcPr>
            <w:tcW w:w="859" w:type="dxa"/>
            <w:vAlign w:val="center"/>
          </w:tcPr>
          <w:p w14:paraId="64650358" w14:textId="20088B0D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134,1</w:t>
            </w:r>
          </w:p>
        </w:tc>
        <w:tc>
          <w:tcPr>
            <w:tcW w:w="860" w:type="dxa"/>
            <w:vAlign w:val="center"/>
          </w:tcPr>
          <w:p w14:paraId="60862990" w14:textId="02CB24E7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7,27</w:t>
            </w:r>
          </w:p>
        </w:tc>
        <w:tc>
          <w:tcPr>
            <w:tcW w:w="857" w:type="dxa"/>
            <w:vAlign w:val="center"/>
          </w:tcPr>
          <w:p w14:paraId="51DE55A7" w14:textId="465367B7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172,6</w:t>
            </w:r>
          </w:p>
        </w:tc>
        <w:tc>
          <w:tcPr>
            <w:tcW w:w="860" w:type="dxa"/>
            <w:vAlign w:val="center"/>
          </w:tcPr>
          <w:p w14:paraId="123E2B87" w14:textId="08BEC15C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101,0</w:t>
            </w:r>
          </w:p>
        </w:tc>
        <w:tc>
          <w:tcPr>
            <w:tcW w:w="863" w:type="dxa"/>
            <w:vAlign w:val="center"/>
          </w:tcPr>
          <w:p w14:paraId="5DD9A59C" w14:textId="4C65E1B3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1069EC">
              <w:rPr>
                <w:rFonts w:ascii="Arial" w:eastAsia="Times New Roman" w:hAnsi="Arial" w:cs="Arial"/>
                <w:b/>
                <w:sz w:val="16"/>
                <w:szCs w:val="16"/>
                <w:lang w:eastAsia="pl-PL"/>
              </w:rPr>
              <w:t>.</w:t>
            </w:r>
          </w:p>
        </w:tc>
        <w:tc>
          <w:tcPr>
            <w:tcW w:w="863" w:type="dxa"/>
            <w:vAlign w:val="center"/>
          </w:tcPr>
          <w:p w14:paraId="3D7213DD" w14:textId="4DB6B724" w:rsidR="00F36B7A" w:rsidRPr="00C6307E" w:rsidRDefault="00F36B7A" w:rsidP="00F36B7A">
            <w:pPr>
              <w:spacing w:before="70" w:after="70"/>
              <w:jc w:val="right"/>
              <w:rPr>
                <w:rFonts w:cs="Arial"/>
                <w:b/>
                <w:bCs/>
                <w:color w:val="000000" w:themeColor="text1"/>
                <w:sz w:val="16"/>
                <w:szCs w:val="16"/>
              </w:rPr>
            </w:pPr>
            <w:r w:rsidRPr="007C52BB">
              <w:rPr>
                <w:rFonts w:eastAsia="Times New Roman" w:cs="Arial"/>
                <w:b/>
                <w:sz w:val="16"/>
                <w:szCs w:val="16"/>
                <w:lang w:eastAsia="pl-PL"/>
              </w:rPr>
              <w:t>.</w:t>
            </w:r>
          </w:p>
        </w:tc>
        <w:tc>
          <w:tcPr>
            <w:tcW w:w="863" w:type="dxa"/>
            <w:vAlign w:val="center"/>
          </w:tcPr>
          <w:p w14:paraId="76188460" w14:textId="385E4E02" w:rsidR="00F36B7A" w:rsidRPr="007C52BB" w:rsidRDefault="00F36B7A" w:rsidP="00F36B7A">
            <w:pPr>
              <w:spacing w:before="70" w:after="7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7C52BB">
              <w:rPr>
                <w:rFonts w:eastAsia="Times New Roman" w:cs="Arial"/>
                <w:b/>
                <w:sz w:val="16"/>
                <w:szCs w:val="16"/>
                <w:lang w:eastAsia="pl-PL"/>
              </w:rPr>
              <w:t>.</w:t>
            </w:r>
          </w:p>
        </w:tc>
        <w:tc>
          <w:tcPr>
            <w:tcW w:w="876" w:type="dxa"/>
            <w:gridSpan w:val="2"/>
            <w:tcBorders>
              <w:right w:val="nil"/>
            </w:tcBorders>
            <w:vAlign w:val="center"/>
          </w:tcPr>
          <w:p w14:paraId="514364A3" w14:textId="44817179" w:rsidR="00F36B7A" w:rsidRPr="00E44BC1" w:rsidRDefault="00F36B7A" w:rsidP="00F36B7A">
            <w:pPr>
              <w:spacing w:before="70" w:after="7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7C52BB">
              <w:rPr>
                <w:rFonts w:eastAsia="Times New Roman" w:cs="Arial"/>
                <w:b/>
                <w:sz w:val="16"/>
                <w:szCs w:val="16"/>
                <w:lang w:eastAsia="pl-PL"/>
              </w:rPr>
              <w:t>.</w:t>
            </w:r>
          </w:p>
        </w:tc>
      </w:tr>
      <w:tr w:rsidR="00F36B7A" w:rsidRPr="00787A0E" w14:paraId="65A7DF23" w14:textId="77777777" w:rsidTr="00322973">
        <w:trPr>
          <w:gridAfter w:val="1"/>
          <w:wAfter w:w="10" w:type="dxa"/>
          <w:trHeight w:val="397"/>
        </w:trPr>
        <w:tc>
          <w:tcPr>
            <w:tcW w:w="2645" w:type="dxa"/>
            <w:tcBorders>
              <w:left w:val="nil"/>
            </w:tcBorders>
            <w:vAlign w:val="center"/>
          </w:tcPr>
          <w:p w14:paraId="2DC9B844" w14:textId="77777777" w:rsidR="00F36B7A" w:rsidRPr="00143ED3" w:rsidRDefault="00F36B7A" w:rsidP="00F36B7A">
            <w:pPr>
              <w:pStyle w:val="Nagwek2"/>
              <w:tabs>
                <w:tab w:val="right" w:leader="dot" w:pos="4156"/>
              </w:tabs>
              <w:spacing w:before="70" w:after="70"/>
              <w:ind w:left="352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drób </w:t>
            </w:r>
          </w:p>
        </w:tc>
        <w:tc>
          <w:tcPr>
            <w:tcW w:w="855" w:type="dxa"/>
            <w:vAlign w:val="center"/>
          </w:tcPr>
          <w:p w14:paraId="2EAEC28D" w14:textId="190CA3CA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5,88</w:t>
            </w:r>
          </w:p>
        </w:tc>
        <w:tc>
          <w:tcPr>
            <w:tcW w:w="859" w:type="dxa"/>
            <w:vAlign w:val="center"/>
          </w:tcPr>
          <w:p w14:paraId="016A5765" w14:textId="14F44D29" w:rsidR="00F36B7A" w:rsidRPr="00FD00F6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141,0</w:t>
            </w:r>
          </w:p>
        </w:tc>
        <w:tc>
          <w:tcPr>
            <w:tcW w:w="860" w:type="dxa"/>
            <w:vAlign w:val="center"/>
          </w:tcPr>
          <w:p w14:paraId="186F45A7" w14:textId="7B40CA06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5,97</w:t>
            </w:r>
          </w:p>
        </w:tc>
        <w:tc>
          <w:tcPr>
            <w:tcW w:w="857" w:type="dxa"/>
            <w:vAlign w:val="center"/>
          </w:tcPr>
          <w:p w14:paraId="05ECA823" w14:textId="7F9347DB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144,9</w:t>
            </w:r>
          </w:p>
        </w:tc>
        <w:tc>
          <w:tcPr>
            <w:tcW w:w="860" w:type="dxa"/>
            <w:vAlign w:val="center"/>
          </w:tcPr>
          <w:p w14:paraId="67A76BB2" w14:textId="50388A2E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110,3</w:t>
            </w:r>
          </w:p>
        </w:tc>
        <w:tc>
          <w:tcPr>
            <w:tcW w:w="863" w:type="dxa"/>
            <w:vAlign w:val="center"/>
          </w:tcPr>
          <w:p w14:paraId="66DFE60C" w14:textId="251EF6D2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1069EC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3" w:type="dxa"/>
            <w:vAlign w:val="center"/>
          </w:tcPr>
          <w:p w14:paraId="3CA67D05" w14:textId="1AE850E9" w:rsidR="00F36B7A" w:rsidRPr="00C6307E" w:rsidRDefault="00F36B7A" w:rsidP="00F36B7A">
            <w:pPr>
              <w:spacing w:before="70" w:after="70"/>
              <w:jc w:val="right"/>
              <w:rPr>
                <w:rFonts w:cs="Arial"/>
                <w:b/>
                <w:bCs/>
                <w:color w:val="000000" w:themeColor="text1"/>
                <w:sz w:val="16"/>
                <w:szCs w:val="16"/>
              </w:rPr>
            </w:pPr>
            <w:r w:rsidRPr="007C52B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3" w:type="dxa"/>
            <w:vAlign w:val="center"/>
          </w:tcPr>
          <w:p w14:paraId="1CDB79BD" w14:textId="2BAE81AA" w:rsidR="00F36B7A" w:rsidRPr="007C52BB" w:rsidRDefault="00F36B7A" w:rsidP="00F36B7A">
            <w:pPr>
              <w:spacing w:before="70" w:after="7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7C52B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76" w:type="dxa"/>
            <w:gridSpan w:val="2"/>
            <w:tcBorders>
              <w:right w:val="nil"/>
            </w:tcBorders>
            <w:vAlign w:val="center"/>
          </w:tcPr>
          <w:p w14:paraId="0841F6DB" w14:textId="399D562F" w:rsidR="00F36B7A" w:rsidRPr="00E44BC1" w:rsidRDefault="00F36B7A" w:rsidP="00F36B7A">
            <w:pPr>
              <w:spacing w:before="70" w:after="7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7C52B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</w:tr>
      <w:tr w:rsidR="00F36B7A" w:rsidRPr="00787A0E" w14:paraId="5ED8BA81" w14:textId="77777777" w:rsidTr="00322973">
        <w:trPr>
          <w:gridAfter w:val="1"/>
          <w:wAfter w:w="10" w:type="dxa"/>
          <w:trHeight w:val="397"/>
        </w:trPr>
        <w:tc>
          <w:tcPr>
            <w:tcW w:w="2645" w:type="dxa"/>
            <w:tcBorders>
              <w:left w:val="nil"/>
            </w:tcBorders>
            <w:vAlign w:val="center"/>
          </w:tcPr>
          <w:p w14:paraId="742828AA" w14:textId="77777777" w:rsidR="00F36B7A" w:rsidRPr="00143ED3" w:rsidRDefault="00F36B7A" w:rsidP="00F36B7A">
            <w:pPr>
              <w:pStyle w:val="Nagwek2"/>
              <w:tabs>
                <w:tab w:val="right" w:leader="dot" w:pos="4156"/>
              </w:tabs>
              <w:spacing w:before="70" w:after="7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Mleko – za 1 </w:t>
            </w:r>
            <w:proofErr w:type="spellStart"/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hl</w:t>
            </w:r>
            <w:proofErr w:type="spellEnd"/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</w:p>
        </w:tc>
        <w:tc>
          <w:tcPr>
            <w:tcW w:w="855" w:type="dxa"/>
            <w:vAlign w:val="center"/>
          </w:tcPr>
          <w:p w14:paraId="43ACF1A0" w14:textId="2419D6A9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233,04</w:t>
            </w:r>
          </w:p>
        </w:tc>
        <w:tc>
          <w:tcPr>
            <w:tcW w:w="859" w:type="dxa"/>
            <w:vAlign w:val="center"/>
          </w:tcPr>
          <w:p w14:paraId="5CBE684E" w14:textId="0E4CE3F8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145,6</w:t>
            </w:r>
          </w:p>
        </w:tc>
        <w:tc>
          <w:tcPr>
            <w:tcW w:w="860" w:type="dxa"/>
            <w:vAlign w:val="center"/>
          </w:tcPr>
          <w:p w14:paraId="27690C24" w14:textId="36D25B04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282,46</w:t>
            </w:r>
          </w:p>
        </w:tc>
        <w:tc>
          <w:tcPr>
            <w:tcW w:w="857" w:type="dxa"/>
            <w:vAlign w:val="center"/>
          </w:tcPr>
          <w:p w14:paraId="15003E92" w14:textId="3EFA6B97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157,6</w:t>
            </w:r>
          </w:p>
        </w:tc>
        <w:tc>
          <w:tcPr>
            <w:tcW w:w="860" w:type="dxa"/>
            <w:vAlign w:val="center"/>
          </w:tcPr>
          <w:p w14:paraId="0FB468BB" w14:textId="27FE501B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105,1</w:t>
            </w:r>
          </w:p>
        </w:tc>
        <w:tc>
          <w:tcPr>
            <w:tcW w:w="863" w:type="dxa"/>
            <w:vAlign w:val="center"/>
          </w:tcPr>
          <w:p w14:paraId="4AF44413" w14:textId="25C4DD4A" w:rsidR="00F36B7A" w:rsidRPr="002A707D" w:rsidRDefault="00F36B7A" w:rsidP="00F36B7A">
            <w:pPr>
              <w:spacing w:before="70" w:after="7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1069EC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3" w:type="dxa"/>
            <w:vAlign w:val="center"/>
          </w:tcPr>
          <w:p w14:paraId="0BFB3917" w14:textId="64F47722" w:rsidR="00F36B7A" w:rsidRPr="00C6307E" w:rsidRDefault="00F36B7A" w:rsidP="00F36B7A">
            <w:pPr>
              <w:spacing w:before="70" w:after="70"/>
              <w:jc w:val="right"/>
              <w:rPr>
                <w:rFonts w:cs="Arial"/>
                <w:b/>
                <w:bCs/>
                <w:color w:val="000000" w:themeColor="text1"/>
                <w:sz w:val="16"/>
                <w:szCs w:val="16"/>
              </w:rPr>
            </w:pPr>
            <w:r w:rsidRPr="007C52B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3" w:type="dxa"/>
            <w:vAlign w:val="center"/>
          </w:tcPr>
          <w:p w14:paraId="17229318" w14:textId="3AE2AB6D" w:rsidR="00F36B7A" w:rsidRPr="007C52BB" w:rsidRDefault="00F36B7A" w:rsidP="00F36B7A">
            <w:pPr>
              <w:spacing w:before="70" w:after="7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7C52B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76" w:type="dxa"/>
            <w:gridSpan w:val="2"/>
            <w:tcBorders>
              <w:right w:val="nil"/>
            </w:tcBorders>
            <w:vAlign w:val="center"/>
          </w:tcPr>
          <w:p w14:paraId="3CB74B83" w14:textId="74901972" w:rsidR="00F36B7A" w:rsidRPr="00E44BC1" w:rsidRDefault="00F36B7A" w:rsidP="00F36B7A">
            <w:pPr>
              <w:spacing w:before="70" w:after="7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7C52B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</w:tr>
    </w:tbl>
    <w:p w14:paraId="3B77BF81" w14:textId="79B6AF3A" w:rsidR="000A0CB5" w:rsidRPr="00B8171B" w:rsidRDefault="008B1E24" w:rsidP="00512A62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602C5C">
        <w:rPr>
          <w:rFonts w:eastAsia="Fira Sans" w:cs="Fira Sans"/>
          <w:sz w:val="16"/>
          <w:szCs w:val="16"/>
        </w:rPr>
        <w:t>a</w:t>
      </w:r>
      <w:r w:rsidR="00A03E7D">
        <w:rPr>
          <w:rFonts w:eastAsia="Fira Sans" w:cs="Fira Sans"/>
          <w:sz w:val="16"/>
          <w:szCs w:val="16"/>
        </w:rPr>
        <w:t xml:space="preserve"> </w:t>
      </w:r>
      <w:r w:rsidR="00041E24" w:rsidRPr="003E1202">
        <w:rPr>
          <w:rFonts w:eastAsia="Fira Sans" w:cs="Fira Sans"/>
          <w:sz w:val="16"/>
          <w:szCs w:val="16"/>
        </w:rPr>
        <w:t>Badanie cen ta</w:t>
      </w:r>
      <w:r w:rsidR="00F153B7">
        <w:rPr>
          <w:rFonts w:eastAsia="Fira Sans" w:cs="Fira Sans"/>
          <w:sz w:val="16"/>
          <w:szCs w:val="16"/>
        </w:rPr>
        <w:t xml:space="preserve">rgowiskowych było zawieszone </w:t>
      </w:r>
      <w:r w:rsidR="00041E24" w:rsidRPr="003E1202">
        <w:rPr>
          <w:rFonts w:eastAsia="Fira Sans" w:cs="Fira Sans"/>
          <w:sz w:val="16"/>
          <w:szCs w:val="16"/>
        </w:rPr>
        <w:t xml:space="preserve">do </w:t>
      </w:r>
      <w:r w:rsidR="001350B2">
        <w:rPr>
          <w:rFonts w:eastAsia="Fira Sans" w:cs="Fira Sans"/>
          <w:sz w:val="16"/>
          <w:szCs w:val="16"/>
        </w:rPr>
        <w:t>czerwca</w:t>
      </w:r>
      <w:r w:rsidR="00041E24" w:rsidRPr="003E1202">
        <w:rPr>
          <w:rFonts w:eastAsia="Fira Sans" w:cs="Fira Sans"/>
          <w:sz w:val="16"/>
          <w:szCs w:val="16"/>
        </w:rPr>
        <w:t xml:space="preserve"> </w:t>
      </w:r>
      <w:r w:rsidR="00F153B7">
        <w:rPr>
          <w:rFonts w:eastAsia="Fira Sans" w:cs="Fira Sans"/>
          <w:sz w:val="16"/>
          <w:szCs w:val="16"/>
        </w:rPr>
        <w:t>2021</w:t>
      </w:r>
      <w:r w:rsidR="00041E24" w:rsidRPr="003E1202">
        <w:rPr>
          <w:rFonts w:eastAsia="Fira Sans" w:cs="Fira Sans"/>
          <w:sz w:val="16"/>
          <w:szCs w:val="16"/>
        </w:rPr>
        <w:t xml:space="preserve"> r. ze wzglę</w:t>
      </w:r>
      <w:r w:rsidR="00041E24">
        <w:rPr>
          <w:rFonts w:eastAsia="Fira Sans" w:cs="Fira Sans"/>
          <w:sz w:val="16"/>
          <w:szCs w:val="16"/>
        </w:rPr>
        <w:t>d</w:t>
      </w:r>
      <w:r w:rsidR="00041E24" w:rsidRPr="003E1202">
        <w:rPr>
          <w:rFonts w:eastAsia="Fira Sans" w:cs="Fira Sans"/>
          <w:sz w:val="16"/>
          <w:szCs w:val="16"/>
        </w:rPr>
        <w:t>u na decyzję o zamknięciu targowisk z powodu zagrożenia chorobą COVID-19</w:t>
      </w:r>
      <w:r w:rsidR="00041E24">
        <w:rPr>
          <w:rFonts w:eastAsia="Fira Sans" w:cs="Fira Sans"/>
          <w:sz w:val="16"/>
          <w:szCs w:val="16"/>
        </w:rPr>
        <w:t>.</w:t>
      </w:r>
    </w:p>
    <w:p w14:paraId="7BFA8D21" w14:textId="1E289980" w:rsidR="008B1E24" w:rsidRDefault="000A0CB5" w:rsidP="00512A62">
      <w:pPr>
        <w:pStyle w:val="Tekstpodstawowy"/>
        <w:spacing w:before="40" w:after="0"/>
        <w:rPr>
          <w:rFonts w:eastAsia="Fira Sans" w:cs="Fira Sans"/>
          <w:sz w:val="16"/>
          <w:szCs w:val="16"/>
        </w:rPr>
      </w:pPr>
      <w:r w:rsidRPr="00602C5C">
        <w:rPr>
          <w:rFonts w:eastAsia="Fira Sans" w:cs="Fira Sans"/>
          <w:sz w:val="16"/>
          <w:szCs w:val="16"/>
        </w:rPr>
        <w:t xml:space="preserve">b </w:t>
      </w:r>
      <w:r w:rsidR="00996995">
        <w:rPr>
          <w:rFonts w:eastAsia="Fira Sans" w:cs="Fira Sans"/>
          <w:sz w:val="16"/>
          <w:szCs w:val="16"/>
        </w:rPr>
        <w:t>B</w:t>
      </w:r>
      <w:r w:rsidR="008B1E24" w:rsidRPr="002D5F44">
        <w:rPr>
          <w:rFonts w:eastAsia="Fira Sans" w:cs="Fira Sans"/>
          <w:sz w:val="16"/>
          <w:szCs w:val="16"/>
        </w:rPr>
        <w:t xml:space="preserve">ez ziarna siewnego. </w:t>
      </w:r>
    </w:p>
    <w:p w14:paraId="56051FF3" w14:textId="3F88BB5E" w:rsidR="009A5267" w:rsidRDefault="002A394A" w:rsidP="00512A62">
      <w:pPr>
        <w:pStyle w:val="Tekstpodstawowy"/>
        <w:spacing w:before="40" w:after="0"/>
        <w:rPr>
          <w:rFonts w:eastAsia="Fira Sans" w:cs="Fira Sans"/>
          <w:sz w:val="16"/>
          <w:szCs w:val="16"/>
        </w:rPr>
      </w:pPr>
      <w:r>
        <w:rPr>
          <w:rFonts w:eastAsia="Fira Sans" w:cs="Fira Sans"/>
          <w:sz w:val="16"/>
          <w:szCs w:val="16"/>
        </w:rPr>
        <w:t>c Na targowiskach – jadalne.</w:t>
      </w:r>
      <w:r w:rsidR="009B09CC">
        <w:rPr>
          <w:rFonts w:eastAsia="Fira Sans" w:cs="Fira Sans"/>
          <w:sz w:val="16"/>
          <w:szCs w:val="16"/>
        </w:rPr>
        <w:t xml:space="preserve"> </w:t>
      </w:r>
    </w:p>
    <w:p w14:paraId="4C9B20E6" w14:textId="504CF384" w:rsidR="00B22F85" w:rsidRPr="00B0583D" w:rsidRDefault="00C359AC" w:rsidP="00B22F85">
      <w:pPr>
        <w:spacing w:before="200" w:after="0"/>
        <w:rPr>
          <w:rFonts w:cs="Arial"/>
          <w:color w:val="000000" w:themeColor="text1"/>
        </w:rPr>
      </w:pPr>
      <w:r w:rsidRPr="0098392A">
        <w:rPr>
          <w:rFonts w:cs="Arial"/>
          <w:color w:val="000000" w:themeColor="text1"/>
        </w:rPr>
        <w:lastRenderedPageBreak/>
        <w:t xml:space="preserve">W </w:t>
      </w:r>
      <w:r w:rsidR="00992AB8" w:rsidRPr="0098392A">
        <w:rPr>
          <w:rFonts w:cs="Arial"/>
          <w:color w:val="000000" w:themeColor="text1"/>
        </w:rPr>
        <w:t xml:space="preserve">listopadzie 2022 r. producenci z </w:t>
      </w:r>
      <w:r w:rsidR="00992AB8">
        <w:rPr>
          <w:rFonts w:cs="Arial"/>
          <w:color w:val="000000" w:themeColor="text1"/>
        </w:rPr>
        <w:t xml:space="preserve">terenu </w:t>
      </w:r>
      <w:r w:rsidR="00992AB8" w:rsidRPr="0098392A">
        <w:rPr>
          <w:rFonts w:cs="Arial"/>
          <w:color w:val="000000" w:themeColor="text1"/>
        </w:rPr>
        <w:t>województwa podlaskiego uzys</w:t>
      </w:r>
      <w:r w:rsidR="00992AB8">
        <w:rPr>
          <w:rFonts w:cs="Arial"/>
          <w:color w:val="000000" w:themeColor="text1"/>
        </w:rPr>
        <w:t>k</w:t>
      </w:r>
      <w:r w:rsidR="00992AB8" w:rsidRPr="0098392A">
        <w:rPr>
          <w:rFonts w:cs="Arial"/>
          <w:color w:val="000000" w:themeColor="text1"/>
        </w:rPr>
        <w:t xml:space="preserve">ali niższe niż przed miesiącem </w:t>
      </w:r>
      <w:r w:rsidR="00992AB8">
        <w:rPr>
          <w:rFonts w:cs="Arial"/>
          <w:color w:val="000000" w:themeColor="text1"/>
        </w:rPr>
        <w:t xml:space="preserve">średnie </w:t>
      </w:r>
      <w:r w:rsidR="00992AB8" w:rsidRPr="0098392A">
        <w:rPr>
          <w:rFonts w:cs="Arial"/>
          <w:b/>
          <w:color w:val="000000" w:themeColor="text1"/>
        </w:rPr>
        <w:t>ceny</w:t>
      </w:r>
      <w:r w:rsidR="00992AB8" w:rsidRPr="0098392A">
        <w:rPr>
          <w:rFonts w:cs="Arial"/>
          <w:color w:val="000000" w:themeColor="text1"/>
        </w:rPr>
        <w:t xml:space="preserve"> za dostarczone </w:t>
      </w:r>
      <w:r w:rsidR="00992AB8" w:rsidRPr="00DA2473">
        <w:rPr>
          <w:rFonts w:cs="Arial"/>
          <w:color w:val="000000" w:themeColor="text1"/>
        </w:rPr>
        <w:t xml:space="preserve">do skupu ziarno </w:t>
      </w:r>
      <w:r w:rsidR="00992AB8" w:rsidRPr="00DA2473">
        <w:rPr>
          <w:rFonts w:cs="Arial"/>
          <w:b/>
          <w:color w:val="000000" w:themeColor="text1"/>
        </w:rPr>
        <w:t>pszenicy</w:t>
      </w:r>
      <w:r w:rsidR="00992AB8" w:rsidRPr="00DA2473">
        <w:rPr>
          <w:rFonts w:cs="Arial"/>
          <w:color w:val="000000" w:themeColor="text1"/>
        </w:rPr>
        <w:t xml:space="preserve"> (o 1,7%) i </w:t>
      </w:r>
      <w:r w:rsidR="00992AB8" w:rsidRPr="00DA2473">
        <w:rPr>
          <w:rFonts w:cs="Arial"/>
          <w:b/>
          <w:color w:val="000000" w:themeColor="text1"/>
        </w:rPr>
        <w:t>żyta</w:t>
      </w:r>
      <w:r w:rsidR="00992AB8" w:rsidRPr="00DA2473">
        <w:rPr>
          <w:rFonts w:cs="Arial"/>
          <w:color w:val="000000" w:themeColor="text1"/>
        </w:rPr>
        <w:t xml:space="preserve"> (o 1,5%). W obrocie targowiskowym zanotowano również spadek </w:t>
      </w:r>
      <w:r w:rsidR="00992AB8">
        <w:rPr>
          <w:rFonts w:cs="Arial"/>
          <w:color w:val="000000" w:themeColor="text1"/>
        </w:rPr>
        <w:t xml:space="preserve">przeciętnych </w:t>
      </w:r>
      <w:r w:rsidR="00992AB8" w:rsidRPr="00DA2473">
        <w:rPr>
          <w:rFonts w:cs="Arial"/>
          <w:color w:val="000000" w:themeColor="text1"/>
        </w:rPr>
        <w:t>cen pszenicy (o 2,4%) oraz żyta (o 3,5%)</w:t>
      </w:r>
      <w:r w:rsidR="00992AB8" w:rsidRPr="00DA2473">
        <w:rPr>
          <w:rFonts w:cs="Arial"/>
          <w:color w:val="000000" w:themeColor="text1"/>
          <w:spacing w:val="-1"/>
        </w:rPr>
        <w:t>. W</w:t>
      </w:r>
      <w:r w:rsidR="00992AB8" w:rsidRPr="00DA2473">
        <w:rPr>
          <w:rFonts w:cs="Arial"/>
          <w:color w:val="000000" w:themeColor="text1"/>
        </w:rPr>
        <w:t xml:space="preserve"> ujęciu rocznym średnia cena pszenicy w skupie zwiększyła się o</w:t>
      </w:r>
      <w:r w:rsidR="00992AB8">
        <w:rPr>
          <w:rFonts w:cs="Arial"/>
          <w:color w:val="000000" w:themeColor="text1"/>
        </w:rPr>
        <w:t> </w:t>
      </w:r>
      <w:r w:rsidR="00992AB8" w:rsidRPr="00DA2473">
        <w:rPr>
          <w:rFonts w:cs="Arial"/>
          <w:color w:val="000000" w:themeColor="text1"/>
        </w:rPr>
        <w:t>26,5%, a żyta –</w:t>
      </w:r>
      <w:r w:rsidR="00992AB8">
        <w:rPr>
          <w:rFonts w:cs="Arial"/>
          <w:color w:val="000000" w:themeColor="text1"/>
        </w:rPr>
        <w:t> o </w:t>
      </w:r>
      <w:r w:rsidR="00992AB8" w:rsidRPr="00DA2473">
        <w:rPr>
          <w:rFonts w:cs="Arial"/>
          <w:color w:val="000000" w:themeColor="text1"/>
        </w:rPr>
        <w:t>29,7%. Na targowiskach przeciętne ceny obydwu gatunków zbóż wzrosły odpowiednio o 51,9% i 45,9%.</w:t>
      </w:r>
    </w:p>
    <w:p w14:paraId="4216779E" w14:textId="7B88DED6" w:rsidR="003B5496" w:rsidRDefault="00C63532" w:rsidP="00B22F85">
      <w:pPr>
        <w:spacing w:before="200" w:after="0"/>
        <w:rPr>
          <w:b/>
          <w:szCs w:val="19"/>
        </w:rPr>
      </w:pPr>
      <w:r w:rsidRPr="00F4501F"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1183104" behindDoc="0" locked="0" layoutInCell="1" allowOverlap="1" wp14:anchorId="08908AD8" wp14:editId="4CD9A1D7">
                <wp:simplePos x="0" y="0"/>
                <wp:positionH relativeFrom="margin">
                  <wp:posOffset>-91440</wp:posOffset>
                </wp:positionH>
                <wp:positionV relativeFrom="paragraph">
                  <wp:posOffset>261315</wp:posOffset>
                </wp:positionV>
                <wp:extent cx="621030" cy="226695"/>
                <wp:effectExtent l="0" t="0" r="7620" b="1905"/>
                <wp:wrapNone/>
                <wp:docPr id="34" name="Tekst 6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621030" cy="226695"/>
                        </a:xfrm>
                        <a:prstGeom prst="rect">
                          <a:avLst/>
                        </a:prstGeom>
                        <a:noFill/>
                        <a:ln w="1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7BB1B1A2" w14:textId="77777777" w:rsidR="00374462" w:rsidRDefault="00374462" w:rsidP="00823867">
                            <w:pPr>
                              <w:pStyle w:val="NormalnyWeb"/>
                              <w:spacing w:before="0" w:beforeAutospacing="0" w:after="0" w:afterAutospacing="0"/>
                              <w:jc w:val="center"/>
                            </w:pPr>
                            <w:r>
                              <w:rPr>
                                <w:rFonts w:ascii="Fira Sans" w:eastAsia="Times New Roman" w:hAnsi="Fira Sans" w:cs="Arial"/>
                                <w:color w:val="000000"/>
                                <w:sz w:val="16"/>
                                <w:szCs w:val="16"/>
                              </w:rPr>
                              <w:t xml:space="preserve">zł za 1 </w:t>
                            </w:r>
                            <w:proofErr w:type="spellStart"/>
                            <w:r>
                              <w:rPr>
                                <w:rFonts w:ascii="Fira Sans" w:eastAsia="Times New Roman" w:hAnsi="Fira Sans" w:cs="Arial"/>
                                <w:color w:val="000000"/>
                                <w:sz w:val="16"/>
                                <w:szCs w:val="16"/>
                              </w:rPr>
                              <w:t>dt</w:t>
                            </w:r>
                            <w:proofErr w:type="spellEnd"/>
                          </w:p>
                        </w:txbxContent>
                      </wps:txbx>
                      <wps:bodyPr wrap="square" lIns="27432" tIns="22860" rIns="27432" bIns="22860" anchor="ctr" upright="1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8908AD8" id="_x0000_s1027" type="#_x0000_t202" style="position:absolute;margin-left:-7.2pt;margin-top:20.6pt;width:48.9pt;height:17.85pt;z-index:251183104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7cgTC/wEAAN8DAAAOAAAAZHJzL2Uyb0RvYy54bWysU8tu2zAQvBfoPxC815Ll1HUFy0HaNEWB&#10;9AEk/YA1RVlESC5L0pby911StmO0t6I6ECSXO7szO1pfj0azg/RBoW34fFZyJq3AVtldw38+3r1Z&#10;cRYi2BY0WtnwZxn49eb1q/Xgallhj7qVnhGIDfXgGt7H6OqiCKKXBsIMnbQU7NAbiHT0u6L1MBC6&#10;0UVVlstiQN86j0KGQLe3U5BvMn7XSRG/d12QkemGU28xrz6v27QWmzXUOw+uV+LYBvxDFwaUpaJn&#10;qFuIwPZe/QVllPAYsIszgabArlNCZg7EZl7+weahByczFxInuLNM4f/Bim+HH56ptuGLK84sGJrR&#10;o3wKkS2TNoMLNT15cPQojh9wpBlnnsHdo3gKzOLHHuxO3niPQy+hpd7mKbO4SJ1wQgLZDl+xpRqw&#10;j5iBxs6bJBxJwQidZvR8noscIxN0uazm5YIigkJVtVy+f5srQH1Kdj7EzxINS5uGexp7BofDfYip&#10;GahPT1Iti3dK6zx6bdlw4nRxbVQkW2plGr4q0zcZJRH8ZNucGUHpaU/o2h4ZJ5IT3ThuxyxsliOp&#10;scX2mSQYyG0ND7/24CVn+oslyap3V4uK7DkdqtWS2PrLyPYyAlb0SCYW0XO2d17temI9DcbiDUnb&#10;qUz7peqxPXJRVuPo+GTTy3N+9fJfbn4DAAD//wMAUEsDBBQABgAIAAAAIQDU5w+K3wAAAAgBAAAP&#10;AAAAZHJzL2Rvd25yZXYueG1sTI/dSsNAEIXvBd9hGcGb0m6ShlpjNqUIBQW9aPUBttkxiWZnQ3bz&#10;07d3vLKXh/k455t8N9tWjNj7xpGCeBWBQCqdaahS8PlxWG5B+KDJ6NYRKrigh11xe5PrzLiJjjie&#10;QiW4hHymFdQhdJmUvqzRar9yHRLfvlxvdeDYV9L0euJy28okijbS6oZ4odYdPtdY/pwGq+D70o1h&#10;Eb+8zlPQh/X+fXF8Swal7u/m/ROIgHP4h+FPn9WhYKezG8h40SpYxmnKqII0TkAwsF1zPit42DyC&#10;LHJ5/UDxCwAA//8DAFBLAQItABQABgAIAAAAIQC2gziS/gAAAOEBAAATAAAAAAAAAAAAAAAAAAAA&#10;AABbQ29udGVudF9UeXBlc10ueG1sUEsBAi0AFAAGAAgAAAAhADj9If/WAAAAlAEAAAsAAAAAAAAA&#10;AAAAAAAALwEAAF9yZWxzLy5yZWxzUEsBAi0AFAAGAAgAAAAhALtyBML/AQAA3wMAAA4AAAAAAAAA&#10;AAAAAAAALgIAAGRycy9lMm9Eb2MueG1sUEsBAi0AFAAGAAgAAAAhANTnD4rfAAAACAEAAA8AAAAA&#10;AAAAAAAAAAAAWQQAAGRycy9kb3ducmV2LnhtbFBLBQYAAAAABAAEAPMAAABlBQAAAAA=&#10;" filled="f" stroked="f" strokeweight="3e-5mm">
                <v:textbox inset="2.16pt,1.8pt,2.16pt,1.8pt">
                  <w:txbxContent>
                    <w:p w14:paraId="7BB1B1A2" w14:textId="77777777" w:rsidR="00374462" w:rsidRDefault="00374462" w:rsidP="00823867">
                      <w:pPr>
                        <w:pStyle w:val="NormalnyWeb"/>
                        <w:spacing w:before="0" w:beforeAutospacing="0" w:after="0" w:afterAutospacing="0"/>
                        <w:jc w:val="center"/>
                      </w:pPr>
                      <w:r>
                        <w:rPr>
                          <w:rFonts w:ascii="Fira Sans" w:eastAsia="Times New Roman" w:hAnsi="Fira Sans" w:cs="Arial"/>
                          <w:color w:val="000000"/>
                          <w:sz w:val="16"/>
                          <w:szCs w:val="16"/>
                        </w:rPr>
                        <w:t xml:space="preserve">zł za 1 </w:t>
                      </w:r>
                      <w:proofErr w:type="spellStart"/>
                      <w:r>
                        <w:rPr>
                          <w:rFonts w:ascii="Fira Sans" w:eastAsia="Times New Roman" w:hAnsi="Fira Sans" w:cs="Arial"/>
                          <w:color w:val="000000"/>
                          <w:sz w:val="16"/>
                          <w:szCs w:val="16"/>
                        </w:rPr>
                        <w:t>dt</w:t>
                      </w:r>
                      <w:proofErr w:type="spellEnd"/>
                    </w:p>
                  </w:txbxContent>
                </v:textbox>
                <w10:wrap anchorx="margin"/>
              </v:shape>
            </w:pict>
          </mc:Fallback>
        </mc:AlternateContent>
      </w:r>
      <w:r w:rsidR="00823867" w:rsidRPr="00F4501F">
        <w:rPr>
          <w:b/>
          <w:szCs w:val="19"/>
        </w:rPr>
        <w:t>Wykres 6. Przeciętne ceny skupu zbóż</w:t>
      </w:r>
    </w:p>
    <w:p w14:paraId="1D74B722" w14:textId="70A5DEA4" w:rsidR="00DC6C9B" w:rsidRDefault="00DC6C9B" w:rsidP="004749CB">
      <w:pPr>
        <w:spacing w:before="140" w:after="0" w:line="240" w:lineRule="auto"/>
        <w:jc w:val="center"/>
        <w:rPr>
          <w:b/>
          <w:szCs w:val="19"/>
        </w:rPr>
      </w:pPr>
      <w:r>
        <w:rPr>
          <w:noProof/>
        </w:rPr>
        <w:drawing>
          <wp:inline distT="0" distB="0" distL="0" distR="0" wp14:anchorId="510B4B4A" wp14:editId="1E6EE80F">
            <wp:extent cx="6645910" cy="2872800"/>
            <wp:effectExtent l="0" t="0" r="2540" b="3810"/>
            <wp:docPr id="72" name="Wykres 72" descr="Wykres 6. Przeciętne ceny skupu zbóż&#10;&#10;Na wykresie liniowym zaprezentowano przeciętne ceny skupu pszenicy i żyta dla poszczególnych miesięcy w latach 2018–2022 dla województwa podlaskiego. Ostatni zaprezentowany okres to listopad 2022 r. Dane do wykresu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0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1"/>
              </a:graphicData>
            </a:graphic>
          </wp:inline>
        </w:drawing>
      </w:r>
    </w:p>
    <w:p w14:paraId="1E2C30B8" w14:textId="653FAFFE" w:rsidR="00716CEC" w:rsidRPr="00CD70FC" w:rsidRDefault="00495626" w:rsidP="004749CB">
      <w:pPr>
        <w:spacing w:before="80" w:after="0" w:line="240" w:lineRule="auto"/>
        <w:rPr>
          <w:rFonts w:cs="Arial"/>
          <w:color w:val="000000" w:themeColor="text1"/>
        </w:rPr>
      </w:pPr>
      <w:r w:rsidRPr="00CD70FC">
        <w:rPr>
          <w:rFonts w:cs="Arial"/>
          <w:color w:val="000000" w:themeColor="text1"/>
        </w:rPr>
        <w:t xml:space="preserve">W </w:t>
      </w:r>
      <w:r w:rsidR="00E96697" w:rsidRPr="00CD70FC">
        <w:rPr>
          <w:rFonts w:cs="Arial"/>
          <w:color w:val="000000" w:themeColor="text1"/>
        </w:rPr>
        <w:t>listopadzie</w:t>
      </w:r>
      <w:r w:rsidR="00716CEC" w:rsidRPr="00CD70FC">
        <w:rPr>
          <w:rFonts w:cs="Arial"/>
          <w:color w:val="000000" w:themeColor="text1"/>
        </w:rPr>
        <w:t xml:space="preserve"> 2022 r. przeciętna </w:t>
      </w:r>
      <w:r w:rsidR="00716CEC" w:rsidRPr="00CD70FC">
        <w:rPr>
          <w:rFonts w:cs="Arial"/>
          <w:b/>
          <w:bCs/>
          <w:color w:val="000000" w:themeColor="text1"/>
        </w:rPr>
        <w:t>cena ziemniaków</w:t>
      </w:r>
      <w:r w:rsidR="00716CEC" w:rsidRPr="00CD70FC">
        <w:rPr>
          <w:rFonts w:cs="Arial"/>
          <w:color w:val="000000" w:themeColor="text1"/>
        </w:rPr>
        <w:t xml:space="preserve"> w skupie wyniosła </w:t>
      </w:r>
      <w:r w:rsidR="00CD70FC" w:rsidRPr="00CD70FC">
        <w:rPr>
          <w:rFonts w:cs="Arial"/>
          <w:color w:val="000000" w:themeColor="text1"/>
        </w:rPr>
        <w:t>40,80</w:t>
      </w:r>
      <w:r w:rsidR="00716CEC" w:rsidRPr="00CD70FC">
        <w:rPr>
          <w:rFonts w:cs="Arial"/>
          <w:color w:val="000000" w:themeColor="text1"/>
        </w:rPr>
        <w:t xml:space="preserve"> zł za 1 </w:t>
      </w:r>
      <w:proofErr w:type="spellStart"/>
      <w:r w:rsidR="00716CEC" w:rsidRPr="00CD70FC">
        <w:rPr>
          <w:rFonts w:cs="Arial"/>
          <w:color w:val="000000" w:themeColor="text1"/>
        </w:rPr>
        <w:t>dt</w:t>
      </w:r>
      <w:proofErr w:type="spellEnd"/>
      <w:r w:rsidR="00716CEC" w:rsidRPr="00CD70FC">
        <w:rPr>
          <w:rFonts w:cs="Arial"/>
          <w:color w:val="000000" w:themeColor="text1"/>
        </w:rPr>
        <w:t xml:space="preserve"> i była o </w:t>
      </w:r>
      <w:r w:rsidR="00CD70FC" w:rsidRPr="00CD70FC">
        <w:rPr>
          <w:rFonts w:cs="Arial"/>
          <w:color w:val="000000" w:themeColor="text1"/>
        </w:rPr>
        <w:t>4,3</w:t>
      </w:r>
      <w:r w:rsidR="00716CEC" w:rsidRPr="00CD70FC">
        <w:rPr>
          <w:rFonts w:cs="Arial"/>
          <w:color w:val="000000" w:themeColor="text1"/>
        </w:rPr>
        <w:t xml:space="preserve">% </w:t>
      </w:r>
      <w:r w:rsidR="00CD70FC" w:rsidRPr="00CD70FC">
        <w:rPr>
          <w:rFonts w:cs="Arial"/>
          <w:color w:val="000000" w:themeColor="text1"/>
        </w:rPr>
        <w:t>niższa</w:t>
      </w:r>
      <w:r w:rsidR="00716CEC" w:rsidRPr="00CD70FC">
        <w:rPr>
          <w:rFonts w:cs="Arial"/>
          <w:color w:val="000000" w:themeColor="text1"/>
        </w:rPr>
        <w:t xml:space="preserve"> niż w poprzednim miesiącu</w:t>
      </w:r>
      <w:r w:rsidR="00CD70FC" w:rsidRPr="00CD70FC">
        <w:rPr>
          <w:rFonts w:cs="Arial"/>
          <w:color w:val="000000" w:themeColor="text1"/>
        </w:rPr>
        <w:t>, ale</w:t>
      </w:r>
      <w:r w:rsidR="00716CEC" w:rsidRPr="00CD70FC">
        <w:rPr>
          <w:rFonts w:cs="Arial"/>
          <w:color w:val="000000" w:themeColor="text1"/>
        </w:rPr>
        <w:t xml:space="preserve"> o </w:t>
      </w:r>
      <w:r w:rsidR="00CD70FC" w:rsidRPr="00CD70FC">
        <w:rPr>
          <w:rFonts w:cs="Arial"/>
          <w:color w:val="000000" w:themeColor="text1"/>
        </w:rPr>
        <w:t>69,6</w:t>
      </w:r>
      <w:r w:rsidR="00716CEC" w:rsidRPr="00CD70FC">
        <w:rPr>
          <w:rFonts w:cs="Arial"/>
          <w:color w:val="000000" w:themeColor="text1"/>
        </w:rPr>
        <w:t xml:space="preserve">% </w:t>
      </w:r>
      <w:r w:rsidR="00782D05" w:rsidRPr="00CD70FC">
        <w:rPr>
          <w:rFonts w:cs="Arial"/>
          <w:color w:val="000000" w:themeColor="text1"/>
        </w:rPr>
        <w:t>wyższa</w:t>
      </w:r>
      <w:r w:rsidR="00716CEC" w:rsidRPr="00CD70FC">
        <w:rPr>
          <w:rFonts w:cs="Arial"/>
          <w:color w:val="000000" w:themeColor="text1"/>
        </w:rPr>
        <w:t xml:space="preserve"> niż rok wcześniej. Na targowiskach za 1 </w:t>
      </w:r>
      <w:proofErr w:type="spellStart"/>
      <w:r w:rsidR="00716CEC" w:rsidRPr="00CD70FC">
        <w:rPr>
          <w:rFonts w:cs="Arial"/>
          <w:color w:val="000000" w:themeColor="text1"/>
        </w:rPr>
        <w:t>dt</w:t>
      </w:r>
      <w:proofErr w:type="spellEnd"/>
      <w:r w:rsidR="00716CEC" w:rsidRPr="00CD70FC">
        <w:rPr>
          <w:rFonts w:cs="Arial"/>
          <w:color w:val="000000" w:themeColor="text1"/>
        </w:rPr>
        <w:t xml:space="preserve"> ziemniaków jadalnych płacono średnio </w:t>
      </w:r>
      <w:r w:rsidR="00CD70FC" w:rsidRPr="00CD70FC">
        <w:rPr>
          <w:rFonts w:cs="Arial"/>
          <w:color w:val="000000" w:themeColor="text1"/>
        </w:rPr>
        <w:t>155,76</w:t>
      </w:r>
      <w:r w:rsidR="00B22F85" w:rsidRPr="00CD70FC">
        <w:rPr>
          <w:rFonts w:cs="Arial"/>
          <w:color w:val="000000" w:themeColor="text1"/>
        </w:rPr>
        <w:t> </w:t>
      </w:r>
      <w:r w:rsidR="00716CEC" w:rsidRPr="00CD70FC">
        <w:rPr>
          <w:rFonts w:cs="Arial"/>
          <w:color w:val="000000" w:themeColor="text1"/>
        </w:rPr>
        <w:t>zł, tj. o </w:t>
      </w:r>
      <w:r w:rsidR="00CD70FC" w:rsidRPr="00CD70FC">
        <w:rPr>
          <w:rFonts w:cs="Arial"/>
          <w:color w:val="000000" w:themeColor="text1"/>
        </w:rPr>
        <w:t>5,8</w:t>
      </w:r>
      <w:r w:rsidR="00716CEC" w:rsidRPr="00CD70FC">
        <w:rPr>
          <w:rFonts w:cs="Arial"/>
          <w:color w:val="000000" w:themeColor="text1"/>
        </w:rPr>
        <w:t xml:space="preserve">% mniej niż przed miesiącem, ale o </w:t>
      </w:r>
      <w:r w:rsidR="00CD70FC" w:rsidRPr="00CD70FC">
        <w:rPr>
          <w:rFonts w:cs="Arial"/>
          <w:color w:val="000000" w:themeColor="text1"/>
        </w:rPr>
        <w:t>17,8</w:t>
      </w:r>
      <w:r w:rsidR="00716CEC" w:rsidRPr="00CD70FC">
        <w:rPr>
          <w:rFonts w:cs="Arial"/>
          <w:color w:val="000000" w:themeColor="text1"/>
        </w:rPr>
        <w:t>% więcej niż przed rokiem.</w:t>
      </w:r>
    </w:p>
    <w:p w14:paraId="55B28EE6" w14:textId="6809DEE2" w:rsidR="00263C2E" w:rsidRPr="00CD70FC" w:rsidRDefault="00716CEC" w:rsidP="002F635A">
      <w:pPr>
        <w:pStyle w:val="Tekstpodstawowy"/>
        <w:rPr>
          <w:rFonts w:cs="Arial"/>
          <w:color w:val="000000" w:themeColor="text1"/>
        </w:rPr>
      </w:pPr>
      <w:r w:rsidRPr="00CD70FC">
        <w:rPr>
          <w:rFonts w:cs="Arial"/>
          <w:color w:val="000000" w:themeColor="text1"/>
        </w:rPr>
        <w:t xml:space="preserve">W </w:t>
      </w:r>
      <w:r w:rsidR="00E96697" w:rsidRPr="00CD70FC">
        <w:rPr>
          <w:rFonts w:cs="Arial"/>
          <w:color w:val="000000" w:themeColor="text1"/>
        </w:rPr>
        <w:t>listopadzie</w:t>
      </w:r>
      <w:r w:rsidR="00263C2E" w:rsidRPr="00CD70FC">
        <w:rPr>
          <w:rFonts w:cs="Arial"/>
          <w:color w:val="000000" w:themeColor="text1"/>
        </w:rPr>
        <w:t xml:space="preserve"> br. średnia </w:t>
      </w:r>
      <w:r w:rsidR="00263C2E" w:rsidRPr="00CD70FC">
        <w:rPr>
          <w:rFonts w:cs="Arial"/>
          <w:b/>
          <w:color w:val="000000" w:themeColor="text1"/>
        </w:rPr>
        <w:t>cena skupu</w:t>
      </w:r>
      <w:r w:rsidR="00263C2E" w:rsidRPr="00CD70FC">
        <w:rPr>
          <w:rFonts w:cs="Arial"/>
          <w:color w:val="000000" w:themeColor="text1"/>
        </w:rPr>
        <w:t xml:space="preserve"> 1 kg </w:t>
      </w:r>
      <w:r w:rsidR="00263C2E" w:rsidRPr="00CD70FC">
        <w:rPr>
          <w:rFonts w:cs="Arial"/>
          <w:b/>
          <w:color w:val="000000" w:themeColor="text1"/>
        </w:rPr>
        <w:t>żywca wieprzowego</w:t>
      </w:r>
      <w:r w:rsidR="00CD70FC" w:rsidRPr="00CD70FC">
        <w:rPr>
          <w:rFonts w:cs="Arial"/>
          <w:bCs/>
          <w:color w:val="000000" w:themeColor="text1"/>
        </w:rPr>
        <w:t xml:space="preserve">, </w:t>
      </w:r>
      <w:r w:rsidR="00957702">
        <w:rPr>
          <w:rFonts w:cs="Arial"/>
          <w:color w:val="000000" w:themeColor="text1"/>
        </w:rPr>
        <w:t>pomimo</w:t>
      </w:r>
      <w:r w:rsidR="00CD70FC" w:rsidRPr="00CD70FC">
        <w:rPr>
          <w:rFonts w:cs="Arial"/>
          <w:color w:val="000000" w:themeColor="text1"/>
        </w:rPr>
        <w:t xml:space="preserve"> </w:t>
      </w:r>
      <w:r w:rsidR="00957702">
        <w:rPr>
          <w:rFonts w:cs="Arial"/>
          <w:color w:val="000000" w:themeColor="text1"/>
        </w:rPr>
        <w:t>wzrostu</w:t>
      </w:r>
      <w:r w:rsidR="00CD70FC" w:rsidRPr="00CD70FC">
        <w:rPr>
          <w:rFonts w:cs="Arial"/>
          <w:color w:val="000000" w:themeColor="text1"/>
        </w:rPr>
        <w:t xml:space="preserve"> jego podaży w ujęciu miesięcznym i</w:t>
      </w:r>
      <w:r w:rsidR="00957702">
        <w:rPr>
          <w:rFonts w:cs="Arial"/>
          <w:color w:val="000000" w:themeColor="text1"/>
        </w:rPr>
        <w:t> </w:t>
      </w:r>
      <w:r w:rsidR="00CD70FC" w:rsidRPr="00CD70FC">
        <w:rPr>
          <w:rFonts w:cs="Arial"/>
          <w:color w:val="000000" w:themeColor="text1"/>
        </w:rPr>
        <w:t>w</w:t>
      </w:r>
      <w:r w:rsidR="00957702">
        <w:rPr>
          <w:rFonts w:cs="Arial"/>
          <w:color w:val="000000" w:themeColor="text1"/>
        </w:rPr>
        <w:t> </w:t>
      </w:r>
      <w:r w:rsidR="00CD70FC" w:rsidRPr="00CD70FC">
        <w:rPr>
          <w:rFonts w:cs="Arial"/>
          <w:color w:val="000000" w:themeColor="text1"/>
        </w:rPr>
        <w:t>skali roku, osiągnęła</w:t>
      </w:r>
      <w:r w:rsidR="00263C2E" w:rsidRPr="00CD70FC">
        <w:rPr>
          <w:rFonts w:cs="Arial"/>
          <w:color w:val="000000" w:themeColor="text1"/>
        </w:rPr>
        <w:t xml:space="preserve"> poziom </w:t>
      </w:r>
      <w:r w:rsidR="00CD70FC" w:rsidRPr="00CD70FC">
        <w:rPr>
          <w:rFonts w:cs="Arial"/>
          <w:color w:val="000000" w:themeColor="text1"/>
        </w:rPr>
        <w:t>7,27</w:t>
      </w:r>
      <w:r w:rsidR="00263C2E" w:rsidRPr="00CD70FC">
        <w:rPr>
          <w:rFonts w:cs="Arial"/>
          <w:color w:val="000000" w:themeColor="text1"/>
        </w:rPr>
        <w:t xml:space="preserve"> zł, czyli </w:t>
      </w:r>
      <w:r w:rsidR="00CD70FC" w:rsidRPr="00CD70FC">
        <w:rPr>
          <w:rFonts w:cs="Arial"/>
          <w:color w:val="000000" w:themeColor="text1"/>
        </w:rPr>
        <w:t>zwiększyła</w:t>
      </w:r>
      <w:r w:rsidR="00263C2E" w:rsidRPr="00CD70FC">
        <w:rPr>
          <w:rFonts w:cs="Arial"/>
          <w:color w:val="000000" w:themeColor="text1"/>
        </w:rPr>
        <w:t xml:space="preserve"> się o </w:t>
      </w:r>
      <w:r w:rsidR="00CD70FC" w:rsidRPr="00CD70FC">
        <w:rPr>
          <w:rFonts w:cs="Arial"/>
          <w:color w:val="000000" w:themeColor="text1"/>
        </w:rPr>
        <w:t>1,0</w:t>
      </w:r>
      <w:r w:rsidR="00263C2E" w:rsidRPr="00CD70FC">
        <w:rPr>
          <w:rFonts w:cs="Arial"/>
          <w:color w:val="000000" w:themeColor="text1"/>
        </w:rPr>
        <w:t>% w</w:t>
      </w:r>
      <w:r w:rsidR="005C3A40" w:rsidRPr="00CD70FC">
        <w:rPr>
          <w:rFonts w:cs="Arial"/>
          <w:color w:val="000000" w:themeColor="text1"/>
        </w:rPr>
        <w:t> </w:t>
      </w:r>
      <w:r w:rsidR="00263C2E" w:rsidRPr="00CD70FC">
        <w:rPr>
          <w:rFonts w:cs="Arial"/>
          <w:color w:val="000000" w:themeColor="text1"/>
        </w:rPr>
        <w:t>porównaniu z zanotowaną w poprzednim miesiącu</w:t>
      </w:r>
      <w:r w:rsidR="001D52EA" w:rsidRPr="00CD70FC">
        <w:rPr>
          <w:rFonts w:cs="Arial"/>
          <w:color w:val="000000" w:themeColor="text1"/>
        </w:rPr>
        <w:t xml:space="preserve"> </w:t>
      </w:r>
      <w:r w:rsidR="00CD70FC" w:rsidRPr="00CD70FC">
        <w:rPr>
          <w:rFonts w:cs="Arial"/>
          <w:color w:val="000000" w:themeColor="text1"/>
        </w:rPr>
        <w:t>oraz</w:t>
      </w:r>
      <w:r w:rsidR="00263C2E" w:rsidRPr="00CD70FC">
        <w:rPr>
          <w:rFonts w:cs="Arial"/>
          <w:color w:val="000000" w:themeColor="text1"/>
        </w:rPr>
        <w:t xml:space="preserve"> o</w:t>
      </w:r>
      <w:r w:rsidR="00574972">
        <w:rPr>
          <w:rFonts w:cs="Arial"/>
          <w:color w:val="000000" w:themeColor="text1"/>
        </w:rPr>
        <w:t> </w:t>
      </w:r>
      <w:r w:rsidR="00CD70FC" w:rsidRPr="00CD70FC">
        <w:rPr>
          <w:rFonts w:cs="Arial"/>
          <w:color w:val="000000" w:themeColor="text1"/>
        </w:rPr>
        <w:t>72,6</w:t>
      </w:r>
      <w:r w:rsidR="00263C2E" w:rsidRPr="00CD70FC">
        <w:rPr>
          <w:rFonts w:cs="Arial"/>
          <w:color w:val="000000" w:themeColor="text1"/>
        </w:rPr>
        <w:t xml:space="preserve">% w odniesieniu do </w:t>
      </w:r>
      <w:r w:rsidR="001572C8" w:rsidRPr="00CD70FC">
        <w:rPr>
          <w:rFonts w:cs="Arial"/>
          <w:color w:val="000000" w:themeColor="text1"/>
        </w:rPr>
        <w:t>listopada</w:t>
      </w:r>
      <w:r w:rsidR="00263C2E" w:rsidRPr="00CD70FC">
        <w:rPr>
          <w:rFonts w:cs="Arial"/>
          <w:color w:val="000000" w:themeColor="text1"/>
        </w:rPr>
        <w:t xml:space="preserve"> 202</w:t>
      </w:r>
      <w:r w:rsidR="001D52EA" w:rsidRPr="00CD70FC">
        <w:rPr>
          <w:rFonts w:cs="Arial"/>
          <w:color w:val="000000" w:themeColor="text1"/>
        </w:rPr>
        <w:t>1</w:t>
      </w:r>
      <w:r w:rsidR="00263C2E" w:rsidRPr="00CD70FC">
        <w:rPr>
          <w:rFonts w:cs="Arial"/>
          <w:color w:val="000000" w:themeColor="text1"/>
        </w:rPr>
        <w:t xml:space="preserve"> r. </w:t>
      </w:r>
    </w:p>
    <w:p w14:paraId="3E20FC13" w14:textId="617E3953" w:rsidR="00263C2E" w:rsidRPr="00CD70FC" w:rsidRDefault="00263C2E" w:rsidP="002F635A">
      <w:pPr>
        <w:pStyle w:val="Tekstpodstawowy"/>
        <w:spacing w:before="0" w:after="0"/>
        <w:rPr>
          <w:rFonts w:cs="Arial"/>
          <w:color w:val="000000" w:themeColor="text1"/>
        </w:rPr>
      </w:pPr>
      <w:r w:rsidRPr="00CD70FC">
        <w:rPr>
          <w:rFonts w:cs="Arial"/>
          <w:color w:val="000000" w:themeColor="text1"/>
        </w:rPr>
        <w:t>Relacja ceny skupu żywca wieprzowego do ceny żyta na targowiskach w omawianym miesiącu wyniosła 5,</w:t>
      </w:r>
      <w:r w:rsidR="00CD70FC" w:rsidRPr="00CD70FC">
        <w:rPr>
          <w:rFonts w:cs="Arial"/>
          <w:color w:val="000000" w:themeColor="text1"/>
        </w:rPr>
        <w:t>9</w:t>
      </w:r>
      <w:r w:rsidRPr="00CD70FC">
        <w:rPr>
          <w:rFonts w:cs="Arial"/>
          <w:color w:val="000000" w:themeColor="text1"/>
        </w:rPr>
        <w:t xml:space="preserve"> wobec </w:t>
      </w:r>
      <w:r w:rsidR="00CD70FC" w:rsidRPr="00CD70FC">
        <w:rPr>
          <w:rFonts w:cs="Arial"/>
          <w:color w:val="000000" w:themeColor="text1"/>
        </w:rPr>
        <w:t>5,6</w:t>
      </w:r>
      <w:r w:rsidRPr="00CD70FC">
        <w:rPr>
          <w:rFonts w:cs="Arial"/>
          <w:color w:val="000000" w:themeColor="text1"/>
        </w:rPr>
        <w:t xml:space="preserve"> </w:t>
      </w:r>
      <w:r w:rsidR="00416CF2" w:rsidRPr="00CD70FC">
        <w:rPr>
          <w:rFonts w:cs="Arial"/>
          <w:color w:val="000000" w:themeColor="text1"/>
        </w:rPr>
        <w:t>w</w:t>
      </w:r>
      <w:r w:rsidR="00567FF7" w:rsidRPr="00CD70FC">
        <w:rPr>
          <w:rFonts w:cs="Arial"/>
          <w:color w:val="000000" w:themeColor="text1"/>
        </w:rPr>
        <w:t> </w:t>
      </w:r>
      <w:r w:rsidR="00416CF2" w:rsidRPr="00CD70FC">
        <w:rPr>
          <w:rFonts w:cs="Arial"/>
          <w:color w:val="000000" w:themeColor="text1"/>
        </w:rPr>
        <w:t>październiku</w:t>
      </w:r>
      <w:r w:rsidRPr="00CD70FC">
        <w:rPr>
          <w:rFonts w:cs="Arial"/>
          <w:color w:val="000000" w:themeColor="text1"/>
        </w:rPr>
        <w:t xml:space="preserve"> 202</w:t>
      </w:r>
      <w:r w:rsidR="00D15517" w:rsidRPr="00CD70FC">
        <w:rPr>
          <w:rFonts w:cs="Arial"/>
          <w:color w:val="000000" w:themeColor="text1"/>
        </w:rPr>
        <w:t>2</w:t>
      </w:r>
      <w:r w:rsidRPr="00CD70FC">
        <w:rPr>
          <w:rFonts w:cs="Arial"/>
          <w:color w:val="000000" w:themeColor="text1"/>
        </w:rPr>
        <w:t xml:space="preserve"> r. i </w:t>
      </w:r>
      <w:r w:rsidR="00CD70FC" w:rsidRPr="00CD70FC">
        <w:rPr>
          <w:rFonts w:cs="Arial"/>
          <w:color w:val="000000" w:themeColor="text1"/>
        </w:rPr>
        <w:t>4,9</w:t>
      </w:r>
      <w:r w:rsidRPr="00CD70FC">
        <w:rPr>
          <w:rFonts w:cs="Arial"/>
          <w:color w:val="000000" w:themeColor="text1"/>
        </w:rPr>
        <w:t xml:space="preserve"> przed rokiem.</w:t>
      </w:r>
    </w:p>
    <w:p w14:paraId="12733BAC" w14:textId="78231CC6" w:rsidR="00263C2E" w:rsidRPr="00CD70FC" w:rsidRDefault="00263C2E" w:rsidP="002F635A">
      <w:pPr>
        <w:pStyle w:val="Tekstpodstawowy"/>
        <w:spacing w:after="0"/>
        <w:rPr>
          <w:rFonts w:cs="Arial"/>
          <w:color w:val="000000" w:themeColor="text1"/>
        </w:rPr>
      </w:pPr>
      <w:r w:rsidRPr="00CD70FC">
        <w:rPr>
          <w:rFonts w:cs="Arial"/>
          <w:color w:val="000000" w:themeColor="text1"/>
        </w:rPr>
        <w:t xml:space="preserve">W </w:t>
      </w:r>
      <w:r w:rsidR="00E96697" w:rsidRPr="00CD70FC">
        <w:rPr>
          <w:rFonts w:cs="Arial"/>
          <w:color w:val="000000" w:themeColor="text1"/>
        </w:rPr>
        <w:t>listopadzie</w:t>
      </w:r>
      <w:r w:rsidRPr="00CD70FC">
        <w:rPr>
          <w:rFonts w:cs="Arial"/>
          <w:color w:val="000000" w:themeColor="text1"/>
        </w:rPr>
        <w:t xml:space="preserve"> br. przeciętna </w:t>
      </w:r>
      <w:r w:rsidRPr="00CD70FC">
        <w:rPr>
          <w:rFonts w:cs="Arial"/>
          <w:b/>
          <w:color w:val="000000" w:themeColor="text1"/>
        </w:rPr>
        <w:t>cena skupu żywca drobiowego</w:t>
      </w:r>
      <w:r w:rsidR="00CD70FC" w:rsidRPr="00CD70FC">
        <w:rPr>
          <w:rFonts w:cs="Arial"/>
          <w:bCs/>
          <w:color w:val="000000" w:themeColor="text1"/>
        </w:rPr>
        <w:t>,</w:t>
      </w:r>
      <w:r w:rsidRPr="00CD70FC">
        <w:rPr>
          <w:rFonts w:cs="Arial"/>
          <w:color w:val="000000" w:themeColor="text1"/>
        </w:rPr>
        <w:t xml:space="preserve"> </w:t>
      </w:r>
      <w:r w:rsidR="00CD70FC" w:rsidRPr="00CD70FC">
        <w:rPr>
          <w:rFonts w:cs="Arial"/>
          <w:color w:val="000000" w:themeColor="text1"/>
          <w:spacing w:val="-2"/>
        </w:rPr>
        <w:t xml:space="preserve">przy podaży mniejszej niż miesiąc wcześniej, ale większej niż rok wcześniej, </w:t>
      </w:r>
      <w:r w:rsidRPr="00CD70FC">
        <w:rPr>
          <w:rFonts w:cs="Arial"/>
          <w:color w:val="000000" w:themeColor="text1"/>
        </w:rPr>
        <w:t xml:space="preserve">ukształtowała się na poziomie </w:t>
      </w:r>
      <w:r w:rsidR="00CD70FC" w:rsidRPr="00CD70FC">
        <w:rPr>
          <w:rFonts w:cs="Arial"/>
          <w:color w:val="000000" w:themeColor="text1"/>
        </w:rPr>
        <w:t xml:space="preserve">5,97 </w:t>
      </w:r>
      <w:r w:rsidRPr="00CD70FC">
        <w:rPr>
          <w:rFonts w:cs="Arial"/>
          <w:color w:val="000000" w:themeColor="text1"/>
        </w:rPr>
        <w:t xml:space="preserve">zł za 1 kg i była </w:t>
      </w:r>
      <w:r w:rsidR="00CD70FC" w:rsidRPr="00CD70FC">
        <w:rPr>
          <w:rFonts w:cs="Arial"/>
          <w:color w:val="000000" w:themeColor="text1"/>
        </w:rPr>
        <w:t>wyższa</w:t>
      </w:r>
      <w:r w:rsidRPr="00CD70FC">
        <w:rPr>
          <w:rFonts w:cs="Arial"/>
          <w:color w:val="000000" w:themeColor="text1"/>
        </w:rPr>
        <w:t xml:space="preserve"> niż </w:t>
      </w:r>
      <w:r w:rsidR="00416CF2" w:rsidRPr="00CD70FC">
        <w:rPr>
          <w:rFonts w:cs="Arial"/>
          <w:color w:val="000000" w:themeColor="text1"/>
        </w:rPr>
        <w:t>w październiku</w:t>
      </w:r>
      <w:r w:rsidRPr="00CD70FC">
        <w:rPr>
          <w:rFonts w:cs="Arial"/>
          <w:color w:val="000000" w:themeColor="text1"/>
        </w:rPr>
        <w:t xml:space="preserve"> 202</w:t>
      </w:r>
      <w:r w:rsidR="00D13488" w:rsidRPr="00CD70FC">
        <w:rPr>
          <w:rFonts w:cs="Arial"/>
          <w:color w:val="000000" w:themeColor="text1"/>
        </w:rPr>
        <w:t>2</w:t>
      </w:r>
      <w:r w:rsidRPr="00CD70FC">
        <w:rPr>
          <w:rFonts w:cs="Arial"/>
          <w:color w:val="000000" w:themeColor="text1"/>
        </w:rPr>
        <w:t> r.</w:t>
      </w:r>
      <w:r w:rsidR="00CD70FC" w:rsidRPr="00CD70FC">
        <w:rPr>
          <w:rFonts w:cs="Arial"/>
          <w:color w:val="000000" w:themeColor="text1"/>
        </w:rPr>
        <w:t xml:space="preserve"> i listopadzie 2021 r. odpowiednio o 10,3% i 44,9%.</w:t>
      </w:r>
    </w:p>
    <w:p w14:paraId="4EA318E5" w14:textId="13828DE4" w:rsidR="008D0F0E" w:rsidRDefault="00ED0A04" w:rsidP="00ED0A04">
      <w:pPr>
        <w:pStyle w:val="Tekstpodstawowy"/>
        <w:spacing w:before="200" w:line="240" w:lineRule="auto"/>
        <w:rPr>
          <w:b/>
          <w:color w:val="000000" w:themeColor="text1"/>
          <w:szCs w:val="19"/>
        </w:rPr>
      </w:pPr>
      <w:r w:rsidRPr="00B94BE1">
        <w:rPr>
          <w:b/>
          <w:noProof/>
          <w:color w:val="000000" w:themeColor="text1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2764160" behindDoc="0" locked="0" layoutInCell="1" allowOverlap="1" wp14:anchorId="09722889" wp14:editId="128A1F06">
                <wp:simplePos x="0" y="0"/>
                <wp:positionH relativeFrom="margin">
                  <wp:posOffset>-80010</wp:posOffset>
                </wp:positionH>
                <wp:positionV relativeFrom="paragraph">
                  <wp:posOffset>228171</wp:posOffset>
                </wp:positionV>
                <wp:extent cx="6741795" cy="305435"/>
                <wp:effectExtent l="0" t="0" r="1905" b="0"/>
                <wp:wrapNone/>
                <wp:docPr id="10" name="Grupa 10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Group">
                    <wpg:wgp>
                      <wpg:cNvGrpSpPr>
                        <a:grpSpLocks/>
                      </wpg:cNvGrpSpPr>
                      <wpg:grpSpPr>
                        <a:xfrm>
                          <a:off x="0" y="0"/>
                          <a:ext cx="6741795" cy="305435"/>
                          <a:chOff x="0" y="291821"/>
                          <a:chExt cx="6742372" cy="307007"/>
                        </a:xfrm>
                      </wpg:grpSpPr>
                      <wps:wsp>
                        <wps:cNvPr id="12" name="Tekst 6"/>
                        <wps:cNvSpPr txBox="1">
                          <a:spLocks noChangeArrowheads="1"/>
                        </wps:cNvSpPr>
                        <wps:spPr bwMode="auto">
                          <a:xfrm>
                            <a:off x="0" y="291821"/>
                            <a:ext cx="620395" cy="295200"/>
                          </a:xfrm>
                          <a:prstGeom prst="rect">
                            <a:avLst/>
                          </a:prstGeom>
                          <a:noFill/>
                          <a:ln w="1">
                            <a:noFill/>
                            <a:miter lim="800000"/>
                            <a:headEnd/>
                            <a:tailEnd/>
                          </a:ln>
                        </wps:spPr>
                        <wps:txbx>
                          <w:txbxContent>
                            <w:p w14:paraId="5A5DD0F9" w14:textId="77777777" w:rsidR="00374462" w:rsidRDefault="00374462" w:rsidP="008D0F0E">
                              <w:pPr>
                                <w:pStyle w:val="NormalnyWeb"/>
                                <w:spacing w:before="0" w:beforeAutospacing="0" w:after="0" w:afterAutospacing="0"/>
                              </w:pPr>
                              <w:r>
                                <w:rPr>
                                  <w:rFonts w:ascii="Fira Sans" w:eastAsia="Times New Roman" w:hAnsi="Fira Sans" w:cs="Arial"/>
                                  <w:color w:val="000000"/>
                                  <w:sz w:val="16"/>
                                  <w:szCs w:val="16"/>
                                </w:rPr>
                                <w:t xml:space="preserve">   zł za 1 kg</w:t>
                              </w:r>
                            </w:p>
                          </w:txbxContent>
                        </wps:txbx>
                        <wps:bodyPr wrap="square" lIns="27432" tIns="22860" rIns="27432" bIns="22860" anchor="ctr" upright="1">
                          <a:noAutofit/>
                        </wps:bodyPr>
                      </wps:wsp>
                      <wps:wsp>
                        <wps:cNvPr id="20" name="Tekst 6"/>
                        <wps:cNvSpPr txBox="1">
                          <a:spLocks noChangeArrowheads="1"/>
                        </wps:cNvSpPr>
                        <wps:spPr bwMode="auto">
                          <a:xfrm>
                            <a:off x="6109912" y="304823"/>
                            <a:ext cx="632460" cy="294005"/>
                          </a:xfrm>
                          <a:prstGeom prst="rect">
                            <a:avLst/>
                          </a:prstGeom>
                          <a:noFill/>
                          <a:ln w="1">
                            <a:noFill/>
                            <a:miter lim="800000"/>
                            <a:headEnd/>
                            <a:tailEnd/>
                          </a:ln>
                        </wps:spPr>
                        <wps:txbx>
                          <w:txbxContent>
                            <w:p w14:paraId="57D3A41A" w14:textId="715C7422" w:rsidR="00374462" w:rsidRDefault="00374462" w:rsidP="008D0F0E">
                              <w:pPr>
                                <w:pStyle w:val="NormalnyWeb"/>
                                <w:spacing w:before="0" w:beforeAutospacing="0" w:after="0" w:afterAutospacing="0"/>
                              </w:pPr>
                              <w:r>
                                <w:rPr>
                                  <w:rFonts w:ascii="Fira Sans" w:eastAsia="Times New Roman" w:hAnsi="Fira Sans" w:cs="Arial"/>
                                  <w:color w:val="000000"/>
                                  <w:sz w:val="16"/>
                                  <w:szCs w:val="16"/>
                                </w:rPr>
                                <w:t xml:space="preserve">     </w:t>
                              </w:r>
                              <w:r w:rsidRPr="006A50E9">
                                <w:rPr>
                                  <w:rFonts w:ascii="Fira Sans" w:eastAsia="Times New Roman" w:hAnsi="Fira Sans" w:cs="Arial"/>
                                  <w:color w:val="000000"/>
                                  <w:sz w:val="4"/>
                                  <w:szCs w:val="4"/>
                                </w:rPr>
                                <w:t xml:space="preserve"> </w:t>
                              </w:r>
                              <w:r>
                                <w:rPr>
                                  <w:rFonts w:ascii="Fira Sans" w:eastAsia="Times New Roman" w:hAnsi="Fira Sans" w:cs="Arial"/>
                                  <w:color w:val="000000"/>
                                  <w:sz w:val="16"/>
                                  <w:szCs w:val="16"/>
                                </w:rPr>
                                <w:t xml:space="preserve">   </w:t>
                              </w:r>
                              <w:r w:rsidRPr="00520D44">
                                <w:rPr>
                                  <w:rFonts w:ascii="Fira Sans" w:eastAsia="Times New Roman" w:hAnsi="Fira Sans" w:cs="Arial"/>
                                  <w:color w:val="000000"/>
                                  <w:sz w:val="2"/>
                                  <w:szCs w:val="2"/>
                                </w:rPr>
                                <w:t xml:space="preserve"> </w:t>
                              </w:r>
                              <w:r>
                                <w:rPr>
                                  <w:rFonts w:ascii="Fira Sans" w:eastAsia="Times New Roman" w:hAnsi="Fira Sans" w:cs="Arial"/>
                                  <w:color w:val="000000"/>
                                  <w:sz w:val="16"/>
                                  <w:szCs w:val="16"/>
                                </w:rPr>
                                <w:t>zł za 1 l</w:t>
                              </w:r>
                            </w:p>
                          </w:txbxContent>
                        </wps:txbx>
                        <wps:bodyPr wrap="square" lIns="27432" tIns="22860" rIns="27432" bIns="22860" anchor="ctr" upright="1">
                          <a:noAutofit/>
                        </wps:bodyPr>
                      </wps:wsp>
                    </wpg:wgp>
                  </a:graphicData>
                </a:graphic>
                <wp14:sizeRelH relativeFrom="page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9722889" id="Grupa 10" o:spid="_x0000_s1028" style="position:absolute;margin-left:-6.3pt;margin-top:17.95pt;width:530.85pt;height:24.05pt;z-index:252764160;mso-position-horizontal-relative:margin;mso-height-relative:margin" coordorigin=",2918" coordsize="67423,30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HXl2qgIAAJIHAAAOAAAAZHJzL2Uyb0RvYy54bWzMldtu3CAQhu8r9R0Q941tvEcr3ihtklWl&#10;tI2U9AFYjA+KDRTY2Hn7DrD2btNepapSX1iGgWH+b2bw+cXQteiJa9NIkePkLMaICyaLRlQ5/v5w&#10;82GFkbFUFLSVguf4mRt8sXn/7rxXGSeylm3BNQInwmS9ynFtrcqiyLCad9ScScUFGEupO2phqKuo&#10;0LQH710bkTheRL3UhdKScWNg9ioY8cb7L0vO7LeyNNyiNscQm/Vv7d8794425zSrNFV1ww5h0FdE&#10;0dFGwKGTqytqKdrr5jdXXcO0NLK0Z0x2kSzLhnGvAdQk8Qs1Wy33ymupsr5SEyZA+4LTq92yr093&#10;GjUF5A7wCNpBjrZ6ryiCMcDpVZXBmq1W9+pOB4XweSvZowFz9NLuxtVx8VDqzm0CoWjw1J8n6nyw&#10;iMHkYjlLlus5RgxsaTyfpfOQFlZD7o7byDpZkWQ0XR93k3RJxt3LOF66JRHNwtk+wimiXkGZmSNJ&#10;83ck72uquE+QcZRGkhBNIPnAH41FiwDSL3EUkR0+ShCe+IoxASYS8lNNRcUvtZZ9zWkBsXm1oGDa&#10;6hJiMuOc7PovsoBs0b2V3tEfWZ9Cm4CTOB15k/Uc2ugXYjRT2tgtlx1yHznW0EX+BPp0a2yAOy5x&#10;yRXypmlbmKdZK1A/CjuZ7hoLXd42XY5XsXtCFp3Ka1H4nZY2bfiG1LXCl1ZQGjTbYTf4OiUjzZ0s&#10;noFDD82bY/NjTzXHqP0sgBtZzlJIgg0DslpAbetTy+7UQgWrJdwJzGqM9ko3VQ2qQ3aEvAS+ZeNl&#10;O/bh1EN4UEohun9eU2TqzresqUUSr9cJkPWdOluRNCRyqqyUzBxr18lkPYtj38lTL/7nleXFHHP8&#10;9pXl7y64+P11dvhJuT/L6dhX4vFXuvkJAAD//wMAUEsDBBQABgAIAAAAIQBgZ5Xl4QAAAAoBAAAP&#10;AAAAZHJzL2Rvd25yZXYueG1sTI/LbsIwEEX3lfoP1lTqDmzzEoRMEEJtV6hSoVLFzsRDEhHbUWyS&#10;8Pc1q3Y5ukf3nkk3g6lZR62vnEWQYwGMbO50ZQuE7+P7aAnMB2W1qp0lhDt52GTPT6lKtOvtF3WH&#10;ULBYYn2iEMoQmoRzn5dklB+7hmzMLq41KsSzLbhuVR/LTc0nQiy4UZWNC6VqaFdSfj3cDMJHr/rt&#10;VL51++tldz8d558/e0mIry/Ddg0s0BD+YHjoR3XIotPZ3az2rEYYyckiogjT+QrYAxCzlQR2RljO&#10;BPAs5f9fyH4BAAD//wMAUEsBAi0AFAAGAAgAAAAhALaDOJL+AAAA4QEAABMAAAAAAAAAAAAAAAAA&#10;AAAAAFtDb250ZW50X1R5cGVzXS54bWxQSwECLQAUAAYACAAAACEAOP0h/9YAAACUAQAACwAAAAAA&#10;AAAAAAAAAAAvAQAAX3JlbHMvLnJlbHNQSwECLQAUAAYACAAAACEA0B15dqoCAACSBwAADgAAAAAA&#10;AAAAAAAAAAAuAgAAZHJzL2Uyb0RvYy54bWxQSwECLQAUAAYACAAAACEAYGeV5eEAAAAKAQAADwAA&#10;AAAAAAAAAAAAAAAEBQAAZHJzL2Rvd25yZXYueG1sUEsFBgAAAAAEAAQA8wAAABIGAAAAAA==&#10;">
                <v:shape id="_x0000_s1029" type="#_x0000_t202" style="position:absolute;top:2918;width:6203;height:295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5WP2lwgAAANsAAAAPAAAAZHJzL2Rvd25yZXYueG1sRE/NSsNA&#10;EL4X+g7LFLwUs2mEIjGbUgqFFvTQ6gMM2TGJZmdDdpqkb+8Kgrf5+H6n2M2uUyMNofVsYJOkoIgr&#10;b1uuDXy8Hx+fQQVBtth5JgN3CrArl4sCc+snvtB4lVrFEA45GmhE+lzrUDXkMCS+J47cpx8cSoRD&#10;re2AUwx3nc7SdKsdthwbGuzp0FD1fb05A1/3fpT15nSeJ8Hj0/5tfXnNbsY8rOb9CyihWf7Ff+6T&#10;jfMz+P0lHqDLHwAAAP//AwBQSwECLQAUAAYACAAAACEA2+H2y+4AAACFAQAAEwAAAAAAAAAAAAAA&#10;AAAAAAAAW0NvbnRlbnRfVHlwZXNdLnhtbFBLAQItABQABgAIAAAAIQBa9CxbvwAAABUBAAALAAAA&#10;AAAAAAAAAAAAAB8BAABfcmVscy8ucmVsc1BLAQItABQABgAIAAAAIQD5WP2lwgAAANsAAAAPAAAA&#10;AAAAAAAAAAAAAAcCAABkcnMvZG93bnJldi54bWxQSwUGAAAAAAMAAwC3AAAA9gIAAAAA&#10;" filled="f" stroked="f" strokeweight="3e-5mm">
                  <v:textbox inset="2.16pt,1.8pt,2.16pt,1.8pt">
                    <w:txbxContent>
                      <w:p w14:paraId="5A5DD0F9" w14:textId="77777777" w:rsidR="00374462" w:rsidRDefault="00374462" w:rsidP="008D0F0E">
                        <w:pPr>
                          <w:pStyle w:val="NormalnyWeb"/>
                          <w:spacing w:before="0" w:beforeAutospacing="0" w:after="0" w:afterAutospacing="0"/>
                        </w:pPr>
                        <w:r>
                          <w:rPr>
                            <w:rFonts w:ascii="Fira Sans" w:eastAsia="Times New Roman" w:hAnsi="Fira Sans" w:cs="Arial"/>
                            <w:color w:val="000000"/>
                            <w:sz w:val="16"/>
                            <w:szCs w:val="16"/>
                          </w:rPr>
                          <w:t xml:space="preserve">   zł za 1 kg</w:t>
                        </w:r>
                      </w:p>
                    </w:txbxContent>
                  </v:textbox>
                </v:shape>
                <v:shape id="_x0000_s1030" type="#_x0000_t202" style="position:absolute;left:61099;top:3048;width:6324;height:294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oqgz0wAAAANsAAAAPAAAAZHJzL2Rvd25yZXYueG1sRE/NisIw&#10;EL4v+A5hhL2IplZYpBpFBMEF9+DPAwzNbNu1mZRmbOvbm8OCx4/vf70dXK06akPl2cB8loAizr2t&#10;uDBwux6mS1BBkC3WnsnAkwJsN6OPNWbW93ym7iKFiiEcMjRQijSZ1iEvyWGY+YY4cr++dSgRtoW2&#10;LfYx3NU6TZIv7bDi2FBiQ/uS8vvl4Qz8PZtOJvPj99ALHha7n8n5lD6M+RwPuxUooUHe4n/30RpI&#10;4/r4Jf4AvXkBAAD//wMAUEsBAi0AFAAGAAgAAAAhANvh9svuAAAAhQEAABMAAAAAAAAAAAAAAAAA&#10;AAAAAFtDb250ZW50X1R5cGVzXS54bWxQSwECLQAUAAYACAAAACEAWvQsW78AAAAVAQAACwAAAAAA&#10;AAAAAAAAAAAfAQAAX3JlbHMvLnJlbHNQSwECLQAUAAYACAAAACEAqKoM9MAAAADbAAAADwAAAAAA&#10;AAAAAAAAAAAHAgAAZHJzL2Rvd25yZXYueG1sUEsFBgAAAAADAAMAtwAAAPQCAAAAAA==&#10;" filled="f" stroked="f" strokeweight="3e-5mm">
                  <v:textbox inset="2.16pt,1.8pt,2.16pt,1.8pt">
                    <w:txbxContent>
                      <w:p w14:paraId="57D3A41A" w14:textId="715C7422" w:rsidR="00374462" w:rsidRDefault="00374462" w:rsidP="008D0F0E">
                        <w:pPr>
                          <w:pStyle w:val="NormalnyWeb"/>
                          <w:spacing w:before="0" w:beforeAutospacing="0" w:after="0" w:afterAutospacing="0"/>
                        </w:pPr>
                        <w:r>
                          <w:rPr>
                            <w:rFonts w:ascii="Fira Sans" w:eastAsia="Times New Roman" w:hAnsi="Fira Sans" w:cs="Arial"/>
                            <w:color w:val="000000"/>
                            <w:sz w:val="16"/>
                            <w:szCs w:val="16"/>
                          </w:rPr>
                          <w:t xml:space="preserve">     </w:t>
                        </w:r>
                        <w:r w:rsidRPr="006A50E9">
                          <w:rPr>
                            <w:rFonts w:ascii="Fira Sans" w:eastAsia="Times New Roman" w:hAnsi="Fira Sans" w:cs="Arial"/>
                            <w:color w:val="000000"/>
                            <w:sz w:val="4"/>
                            <w:szCs w:val="4"/>
                          </w:rPr>
                          <w:t xml:space="preserve"> </w:t>
                        </w:r>
                        <w:r>
                          <w:rPr>
                            <w:rFonts w:ascii="Fira Sans" w:eastAsia="Times New Roman" w:hAnsi="Fira Sans" w:cs="Arial"/>
                            <w:color w:val="000000"/>
                            <w:sz w:val="16"/>
                            <w:szCs w:val="16"/>
                          </w:rPr>
                          <w:t xml:space="preserve">   </w:t>
                        </w:r>
                        <w:r w:rsidRPr="00520D44">
                          <w:rPr>
                            <w:rFonts w:ascii="Fira Sans" w:eastAsia="Times New Roman" w:hAnsi="Fira Sans" w:cs="Arial"/>
                            <w:color w:val="000000"/>
                            <w:sz w:val="2"/>
                            <w:szCs w:val="2"/>
                          </w:rPr>
                          <w:t xml:space="preserve"> </w:t>
                        </w:r>
                        <w:r>
                          <w:rPr>
                            <w:rFonts w:ascii="Fira Sans" w:eastAsia="Times New Roman" w:hAnsi="Fira Sans" w:cs="Arial"/>
                            <w:color w:val="000000"/>
                            <w:sz w:val="16"/>
                            <w:szCs w:val="16"/>
                          </w:rPr>
                          <w:t>zł za 1 l</w:t>
                        </w:r>
                      </w:p>
                    </w:txbxContent>
                  </v:textbox>
                </v:shape>
                <w10:wrap anchorx="margin"/>
              </v:group>
            </w:pict>
          </mc:Fallback>
        </mc:AlternateContent>
      </w:r>
      <w:r w:rsidR="008D0F0E" w:rsidRPr="00B94BE1">
        <w:rPr>
          <w:b/>
          <w:color w:val="000000" w:themeColor="text1"/>
          <w:szCs w:val="19"/>
        </w:rPr>
        <w:t xml:space="preserve">Wykres </w:t>
      </w:r>
      <w:r w:rsidR="003B0E07" w:rsidRPr="00B94BE1">
        <w:rPr>
          <w:b/>
          <w:color w:val="000000" w:themeColor="text1"/>
          <w:szCs w:val="19"/>
        </w:rPr>
        <w:t>7</w:t>
      </w:r>
      <w:r w:rsidR="008D0F0E" w:rsidRPr="00B94BE1">
        <w:rPr>
          <w:b/>
          <w:color w:val="000000" w:themeColor="text1"/>
          <w:szCs w:val="19"/>
        </w:rPr>
        <w:t>. Przeciętne ceny skupu żywca i mleka</w:t>
      </w:r>
    </w:p>
    <w:p w14:paraId="764799B1" w14:textId="4612E502" w:rsidR="00390179" w:rsidRPr="00B94BE1" w:rsidRDefault="00957702" w:rsidP="004749CB">
      <w:pPr>
        <w:pStyle w:val="Tekstpodstawowy"/>
        <w:spacing w:before="320" w:line="240" w:lineRule="auto"/>
        <w:rPr>
          <w:b/>
          <w:color w:val="000000" w:themeColor="text1"/>
          <w:szCs w:val="19"/>
        </w:rPr>
      </w:pPr>
      <w:r>
        <w:rPr>
          <w:b/>
          <w:noProof/>
          <w:color w:val="000000" w:themeColor="text1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4888960" behindDoc="0" locked="0" layoutInCell="1" allowOverlap="1" wp14:anchorId="7E51BB0D" wp14:editId="1D53DA34">
                <wp:simplePos x="0" y="0"/>
                <wp:positionH relativeFrom="margin">
                  <wp:posOffset>49901</wp:posOffset>
                </wp:positionH>
                <wp:positionV relativeFrom="paragraph">
                  <wp:posOffset>1998345</wp:posOffset>
                </wp:positionV>
                <wp:extent cx="6718935" cy="274320"/>
                <wp:effectExtent l="0" t="0" r="5715" b="0"/>
                <wp:wrapNone/>
                <wp:docPr id="40" name="Grupa 40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6718935" cy="274320"/>
                          <a:chOff x="93671" y="-20334"/>
                          <a:chExt cx="6721116" cy="275187"/>
                        </a:xfrm>
                      </wpg:grpSpPr>
                      <wps:wsp>
                        <wps:cNvPr id="41" name="Tekst 6"/>
                        <wps:cNvSpPr txBox="1">
                          <a:spLocks noChangeArrowheads="1"/>
                        </wps:cNvSpPr>
                        <wps:spPr bwMode="auto">
                          <a:xfrm>
                            <a:off x="93671" y="-18197"/>
                            <a:ext cx="312100" cy="273050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1">
                            <a:noFill/>
                            <a:miter lim="800000"/>
                            <a:headEnd/>
                            <a:tailEnd/>
                          </a:ln>
                        </wps:spPr>
                        <wps:txbx>
                          <w:txbxContent>
                            <w:p w14:paraId="4219C836" w14:textId="34E6BA7C" w:rsidR="00957702" w:rsidRPr="000333B5" w:rsidRDefault="00957702" w:rsidP="00957702">
                              <w:pPr>
                                <w:pStyle w:val="NormalnyWeb"/>
                                <w:spacing w:before="0" w:beforeAutospacing="0" w:after="0" w:afterAutospacing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 xml:space="preserve"> </w:t>
                              </w:r>
                              <w:r w:rsidRPr="000333B5">
                                <w:rPr>
                                  <w:color w:val="FFFFFF" w:themeColor="background1"/>
                                  <w:sz w:val="18"/>
                                  <w:szCs w:val="18"/>
                                </w:rPr>
                                <w:t>0</w:t>
                              </w:r>
                              <w:r>
                                <w:rPr>
                                  <w:color w:val="FFFFFF" w:themeColor="background1"/>
                                  <w:sz w:val="18"/>
                                  <w:szCs w:val="18"/>
                                </w:rPr>
                                <w:t xml:space="preserve"> </w:t>
                              </w:r>
                              <w:r>
                                <w:rPr>
                                  <w:rFonts w:ascii="Fira Sans" w:hAnsi="Fira Sans"/>
                                  <w:color w:val="FFFFFF" w:themeColor="background1"/>
                                  <w:sz w:val="18"/>
                                  <w:szCs w:val="18"/>
                                </w:rPr>
                                <w:t xml:space="preserve"> </w:t>
                              </w:r>
                              <w:r w:rsidRPr="000333B5">
                                <w:rPr>
                                  <w:rFonts w:ascii="Fira Sans" w:hAnsi="Fira Sans"/>
                                  <w:sz w:val="18"/>
                                  <w:szCs w:val="18"/>
                                </w:rPr>
                                <w:t>0</w:t>
                              </w:r>
                            </w:p>
                          </w:txbxContent>
                        </wps:txbx>
                        <wps:bodyPr wrap="square" lIns="27432" tIns="22860" rIns="27432" bIns="22860" anchor="ctr" upright="1"/>
                      </wps:wsp>
                      <wps:wsp>
                        <wps:cNvPr id="44" name="Tekst 6"/>
                        <wps:cNvSpPr txBox="1">
                          <a:spLocks noChangeArrowheads="1"/>
                        </wps:cNvSpPr>
                        <wps:spPr bwMode="auto">
                          <a:xfrm>
                            <a:off x="6377907" y="-20334"/>
                            <a:ext cx="436880" cy="243840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1">
                            <a:noFill/>
                            <a:miter lim="800000"/>
                            <a:headEnd/>
                            <a:tailEnd/>
                          </a:ln>
                        </wps:spPr>
                        <wps:txbx>
                          <w:txbxContent>
                            <w:p w14:paraId="7222A85D" w14:textId="77777777" w:rsidR="00957702" w:rsidRPr="000333B5" w:rsidRDefault="00957702" w:rsidP="00957702">
                              <w:pPr>
                                <w:pStyle w:val="NormalnyWeb"/>
                                <w:spacing w:before="0" w:beforeAutospacing="0" w:after="0" w:afterAutospacing="0"/>
                                <w:rPr>
                                  <w:color w:val="000000" w:themeColor="text1"/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rFonts w:ascii="Fira Sans" w:eastAsia="Times New Roman" w:hAnsi="Fira Sans" w:cs="Arial"/>
                                  <w:color w:val="000000" w:themeColor="text1"/>
                                  <w:sz w:val="18"/>
                                  <w:szCs w:val="18"/>
                                </w:rPr>
                                <w:t xml:space="preserve">  </w:t>
                              </w:r>
                              <w:r w:rsidRPr="0055004B">
                                <w:rPr>
                                  <w:rFonts w:ascii="Fira Sans" w:eastAsia="Times New Roman" w:hAnsi="Fira Sans" w:cs="Arial"/>
                                  <w:color w:val="000000" w:themeColor="text1"/>
                                  <w:sz w:val="6"/>
                                  <w:szCs w:val="18"/>
                                </w:rPr>
                                <w:t xml:space="preserve"> </w:t>
                              </w:r>
                              <w:r w:rsidRPr="000333B5">
                                <w:rPr>
                                  <w:rFonts w:ascii="Fira Sans" w:eastAsia="Times New Roman" w:hAnsi="Fira Sans" w:cs="Arial"/>
                                  <w:color w:val="000000" w:themeColor="text1"/>
                                  <w:sz w:val="18"/>
                                  <w:szCs w:val="18"/>
                                </w:rPr>
                                <w:t xml:space="preserve">0  </w:t>
                              </w:r>
                            </w:p>
                          </w:txbxContent>
                        </wps:txbx>
                        <wps:bodyPr wrap="square" lIns="27432" tIns="22860" rIns="27432" bIns="22860" anchor="ctr" upright="1"/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E51BB0D" id="Grupa 40" o:spid="_x0000_s1031" style="position:absolute;margin-left:3.95pt;margin-top:157.35pt;width:529.05pt;height:21.6pt;z-index:254888960;mso-position-horizontal-relative:margin;mso-width-relative:margin;mso-height-relative:margin" coordorigin="936,-203" coordsize="67211,275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rDr2rAIAAJcHAAAOAAAAZHJzL2Uyb0RvYy54bWzclW1v2yAQgL9P2n9AfG/9ljiOVafa+hJN&#10;6rZK7X4AwfhFtYEBid1/vwPiJEq/dZo2LR+ID47j7rk7uLoe+w7tmNKt4AWOLkOMGKeibHld4B/P&#10;9xcZRtoQXpJOcFbgV6bx9erjh6tB5iwWjehKphAY4TofZIEbY2QeBJo2rCf6UkjGYbESqicGRFUH&#10;pSIDWO+7IA7DNBiEKqUSlGkNs7d+Ea+c/api1HyvKs0M6goMvhk3Kjdu7BisrkheKyKblu7dIO/w&#10;oicth0MPpm6JIWir2jem+pYqoUVlLqnoA1FVLWUuBogmCs+iWSuxlS6WOh9qecAEaM84vdss/bZ7&#10;VKgtCzwDPJz0kKO12kqCQAY4g6xz0Fkr+SQf1X6i9pKNd6xUb/8hEjQ6rK8HrGw0iMJkuoiyZTLH&#10;iMJavJgl8Z47bSA5dtsyAR2MYPkiDpNk5tNCm7uDhTiKonSyMI+yhVUJpvMD6+bBq0FCLekjLv17&#10;uJ4aIpnLgrYoJlzgr8f1zF60Qamn5VQsKmTGzwJCi1xZaPkg6ItGXNw0hNfsk1JiaBgpwbfIhWKd&#10;But2q6Wuc22NbIavooSUkK0RztAZ7xNwURYtHRWST+CTKI5CSKvnnoRzx/1AjeRSabNmokf2o8AK&#10;2sWdQnYP2njAk4pNshZdW963XecE26LsplNoR6C5NrWP40yr42iYIHBh94JZkvetgbbv2r7AWWh/&#10;PuOWyB0vnYohbee/weGOQ7YnKp6PGTejL9yJ/EaUr8BsgG4usP65JYph1H3hwNhVHbS/F+IsBSrq&#10;dGVzukI4bQRcEtQojLZStXUDdI55guLyPvz5Kpv9C1WWJovFMly8adCpzmZJmmVTnc2SzF8d/1ud&#10;zf9Onbm7DW5/d93tXyr7vJzKrjmO7+nqFwAAAP//AwBQSwMEFAAGAAgAAAAhAKqo9qPgAAAACgEA&#10;AA8AAABkcnMvZG93bnJldi54bWxMj0FPwkAQhe8m/ofNmHiTbUUK1m4JIeqJkAgmhtvQHdqG7m7T&#10;Xdry7x1Oepz3vbx5L1uOphE9db52VkE8iUCQLZyubange//xtADhA1qNjbOk4Eoelvn9XYapdoP9&#10;on4XSsEh1qeooAqhTaX0RUUG/cS1ZJmdXGcw8NmVUnc4cLhp5HMUJdJgbflDhS2tKyrOu4tR8Dng&#10;sJrG7/3mfFpfD/vZ9mcTk1KPD+PqDUSgMfyZ4Vafq0POnY7uYrUXjYL5KxsVTOOXOYgbj5KExx1Z&#10;mjGTeSb/T8h/AQAA//8DAFBLAQItABQABgAIAAAAIQC2gziS/gAAAOEBAAATAAAAAAAAAAAAAAAA&#10;AAAAAABbQ29udGVudF9UeXBlc10ueG1sUEsBAi0AFAAGAAgAAAAhADj9If/WAAAAlAEAAAsAAAAA&#10;AAAAAAAAAAAALwEAAF9yZWxzLy5yZWxzUEsBAi0AFAAGAAgAAAAhALOsOvasAgAAlwcAAA4AAAAA&#10;AAAAAAAAAAAALgIAAGRycy9lMm9Eb2MueG1sUEsBAi0AFAAGAAgAAAAhAKqo9qPgAAAACgEAAA8A&#10;AAAAAAAAAAAAAAAABgUAAGRycy9kb3ducmV2LnhtbFBLBQYAAAAABAAEAPMAAAATBgAAAAA=&#10;">
                <v:shape id="_x0000_s1032" type="#_x0000_t202" style="position:absolute;left:936;top:-181;width:3121;height:2729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npiUIwgAAANsAAAAPAAAAZHJzL2Rvd25yZXYueG1sRI9Pi8Iw&#10;FMTvwn6H8Bb2ImuqiHSrUZYFseDJP70/m2dbbF5KE9vutzeC4HGYmd8wq81gatFR6yrLCqaTCARx&#10;bnXFhYLzafsdg3AeWWNtmRT8k4PN+mO0wkTbng/UHX0hAoRdggpK75tESpeXZNBNbEMcvKttDfog&#10;20LqFvsAN7WcRdFCGqw4LJTY0F9J+e14NwoWWb/PfsazLo13l8bGd0sHlyr19Tn8LkF4Gvw7/Gqn&#10;WsF8Cs8v4QfI9QMAAP//AwBQSwECLQAUAAYACAAAACEA2+H2y+4AAACFAQAAEwAAAAAAAAAAAAAA&#10;AAAAAAAAW0NvbnRlbnRfVHlwZXNdLnhtbFBLAQItABQABgAIAAAAIQBa9CxbvwAAABUBAAALAAAA&#10;AAAAAAAAAAAAAB8BAABfcmVscy8ucmVsc1BLAQItABQABgAIAAAAIQDnpiUIwgAAANsAAAAPAAAA&#10;AAAAAAAAAAAAAAcCAABkcnMvZG93bnJldi54bWxQSwUGAAAAAAMAAwC3AAAA9gIAAAAA&#10;" fillcolor="white [3212]" stroked="f" strokeweight="3e-5mm">
                  <v:textbox inset="2.16pt,1.8pt,2.16pt,1.8pt">
                    <w:txbxContent>
                      <w:p w14:paraId="4219C836" w14:textId="34E6BA7C" w:rsidR="00957702" w:rsidRPr="000333B5" w:rsidRDefault="00957702" w:rsidP="00957702">
                        <w:pPr>
                          <w:pStyle w:val="NormalnyWeb"/>
                          <w:spacing w:before="0" w:beforeAutospacing="0" w:after="0" w:afterAutospacing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 xml:space="preserve"> </w:t>
                        </w:r>
                        <w:r w:rsidRPr="000333B5">
                          <w:rPr>
                            <w:color w:val="FFFFFF" w:themeColor="background1"/>
                            <w:sz w:val="18"/>
                            <w:szCs w:val="18"/>
                          </w:rPr>
                          <w:t>0</w:t>
                        </w:r>
                        <w:r>
                          <w:rPr>
                            <w:color w:val="FFFFFF" w:themeColor="background1"/>
                            <w:sz w:val="18"/>
                            <w:szCs w:val="18"/>
                          </w:rPr>
                          <w:t xml:space="preserve"> </w:t>
                        </w:r>
                        <w:r>
                          <w:rPr>
                            <w:rFonts w:ascii="Fira Sans" w:hAnsi="Fira Sans"/>
                            <w:color w:val="FFFFFF" w:themeColor="background1"/>
                            <w:sz w:val="18"/>
                            <w:szCs w:val="18"/>
                          </w:rPr>
                          <w:t xml:space="preserve"> </w:t>
                        </w:r>
                        <w:r w:rsidRPr="000333B5">
                          <w:rPr>
                            <w:rFonts w:ascii="Fira Sans" w:hAnsi="Fira Sans"/>
                            <w:sz w:val="18"/>
                            <w:szCs w:val="18"/>
                          </w:rPr>
                          <w:t>0</w:t>
                        </w:r>
                      </w:p>
                    </w:txbxContent>
                  </v:textbox>
                </v:shape>
                <v:shape id="_x0000_s1033" type="#_x0000_t202" style="position:absolute;left:63779;top:-203;width:4368;height:243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30YaQwwAAANsAAAAPAAAAZHJzL2Rvd25yZXYueG1sRI9Ba4NA&#10;FITvgf6H5RV6Cc3aIMGarFIKpUJOJvH+4r6q1H0r7kbtv+8GCj0OM/MNc8gX04uJRtdZVvCyiUAQ&#10;11Z33Ci4nD+eExDOI2vsLZOCH3KQZw+rA6bazlzSdPKNCBB2KSpovR9SKV3dkkG3sQNx8L7saNAH&#10;OTZSjzgHuOnlNop20mDHYaHFgd5bqr9PN6NgV83H6nW9nYrk8zrY5GapdIVST4/L2x6Ep8X/h//a&#10;hVYQx3D/En6AzH4BAAD//wMAUEsBAi0AFAAGAAgAAAAhANvh9svuAAAAhQEAABMAAAAAAAAAAAAA&#10;AAAAAAAAAFtDb250ZW50X1R5cGVzXS54bWxQSwECLQAUAAYACAAAACEAWvQsW78AAAAVAQAACwAA&#10;AAAAAAAAAAAAAAAfAQAAX3JlbHMvLnJlbHNQSwECLQAUAAYACAAAACEA99GGkMMAAADbAAAADwAA&#10;AAAAAAAAAAAAAAAHAgAAZHJzL2Rvd25yZXYueG1sUEsFBgAAAAADAAMAtwAAAPcCAAAAAA==&#10;" fillcolor="white [3212]" stroked="f" strokeweight="3e-5mm">
                  <v:textbox inset="2.16pt,1.8pt,2.16pt,1.8pt">
                    <w:txbxContent>
                      <w:p w14:paraId="7222A85D" w14:textId="77777777" w:rsidR="00957702" w:rsidRPr="000333B5" w:rsidRDefault="00957702" w:rsidP="00957702">
                        <w:pPr>
                          <w:pStyle w:val="NormalnyWeb"/>
                          <w:spacing w:before="0" w:beforeAutospacing="0" w:after="0" w:afterAutospacing="0"/>
                          <w:rPr>
                            <w:color w:val="000000" w:themeColor="text1"/>
                            <w:sz w:val="18"/>
                            <w:szCs w:val="18"/>
                          </w:rPr>
                        </w:pPr>
                        <w:r>
                          <w:rPr>
                            <w:rFonts w:ascii="Fira Sans" w:eastAsia="Times New Roman" w:hAnsi="Fira Sans" w:cs="Arial"/>
                            <w:color w:val="000000" w:themeColor="text1"/>
                            <w:sz w:val="18"/>
                            <w:szCs w:val="18"/>
                          </w:rPr>
                          <w:t xml:space="preserve">  </w:t>
                        </w:r>
                        <w:r w:rsidRPr="0055004B">
                          <w:rPr>
                            <w:rFonts w:ascii="Fira Sans" w:eastAsia="Times New Roman" w:hAnsi="Fira Sans" w:cs="Arial"/>
                            <w:color w:val="000000" w:themeColor="text1"/>
                            <w:sz w:val="6"/>
                            <w:szCs w:val="18"/>
                          </w:rPr>
                          <w:t xml:space="preserve"> </w:t>
                        </w:r>
                        <w:r w:rsidRPr="000333B5">
                          <w:rPr>
                            <w:rFonts w:ascii="Fira Sans" w:eastAsia="Times New Roman" w:hAnsi="Fira Sans" w:cs="Arial"/>
                            <w:color w:val="000000" w:themeColor="text1"/>
                            <w:sz w:val="18"/>
                            <w:szCs w:val="18"/>
                          </w:rPr>
                          <w:t xml:space="preserve">0  </w:t>
                        </w:r>
                      </w:p>
                    </w:txbxContent>
                  </v:textbox>
                </v:shape>
                <w10:wrap anchorx="margin"/>
              </v:group>
            </w:pict>
          </mc:Fallback>
        </mc:AlternateContent>
      </w:r>
      <w:r w:rsidR="00390179">
        <w:rPr>
          <w:noProof/>
        </w:rPr>
        <w:drawing>
          <wp:inline distT="0" distB="0" distL="0" distR="0" wp14:anchorId="3DEC1222" wp14:editId="0A785323">
            <wp:extent cx="6645910" cy="2743200"/>
            <wp:effectExtent l="0" t="0" r="2540" b="0"/>
            <wp:docPr id="74" name="Wykres 74" descr="Wykres 7. Przeciętne ceny skupu żywca i mleka&#10;&#10;Na wykresie liniowym zaprezentowano przeciętne ceny skupu żywca wołowego, wieprzowego, drobiowego i mleka dla poszczególnych miesięcy w latach 2018–2022 dla województwa podlaskiego. Ostatni zaprezentowany okres to listopad 2022 r. Dane do wykresu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000-000005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2"/>
              </a:graphicData>
            </a:graphic>
          </wp:inline>
        </w:drawing>
      </w:r>
    </w:p>
    <w:p w14:paraId="3E7FDAEB" w14:textId="53230550" w:rsidR="00BC186E" w:rsidRDefault="00FE7446" w:rsidP="00574972">
      <w:pPr>
        <w:pStyle w:val="Tekstpodstawowy"/>
        <w:spacing w:before="320" w:after="0" w:line="240" w:lineRule="auto"/>
        <w:rPr>
          <w:rFonts w:cs="Arial"/>
          <w:color w:val="000000" w:themeColor="text1"/>
        </w:rPr>
      </w:pPr>
      <w:r>
        <w:rPr>
          <w:b/>
          <w:noProof/>
          <w:color w:val="000000" w:themeColor="text1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2859392" behindDoc="0" locked="0" layoutInCell="1" allowOverlap="1" wp14:anchorId="15D076A0" wp14:editId="261E3B4A">
                <wp:simplePos x="0" y="0"/>
                <wp:positionH relativeFrom="margin">
                  <wp:posOffset>36836</wp:posOffset>
                </wp:positionH>
                <wp:positionV relativeFrom="paragraph">
                  <wp:posOffset>2001580</wp:posOffset>
                </wp:positionV>
                <wp:extent cx="6719459" cy="274542"/>
                <wp:effectExtent l="0" t="0" r="5715" b="0"/>
                <wp:wrapNone/>
                <wp:docPr id="113" name="Grupa 113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6719459" cy="274542"/>
                          <a:chOff x="93671" y="-20334"/>
                          <a:chExt cx="6721116" cy="275187"/>
                        </a:xfrm>
                      </wpg:grpSpPr>
                      <wps:wsp>
                        <wps:cNvPr id="121" name="Tekst 6"/>
                        <wps:cNvSpPr txBox="1">
                          <a:spLocks noChangeArrowheads="1"/>
                        </wps:cNvSpPr>
                        <wps:spPr bwMode="auto">
                          <a:xfrm>
                            <a:off x="93671" y="-18197"/>
                            <a:ext cx="312100" cy="273050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1">
                            <a:noFill/>
                            <a:miter lim="800000"/>
                            <a:headEnd/>
                            <a:tailEnd/>
                          </a:ln>
                        </wps:spPr>
                        <wps:txbx>
                          <w:txbxContent>
                            <w:p w14:paraId="0233763E" w14:textId="77777777" w:rsidR="00374462" w:rsidRPr="000333B5" w:rsidRDefault="00374462" w:rsidP="003B00D2">
                              <w:pPr>
                                <w:pStyle w:val="NormalnyWeb"/>
                                <w:spacing w:before="0" w:beforeAutospacing="0" w:after="0" w:afterAutospacing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 xml:space="preserve"> </w:t>
                              </w:r>
                              <w:r w:rsidRPr="000333B5">
                                <w:rPr>
                                  <w:color w:val="FFFFFF" w:themeColor="background1"/>
                                  <w:sz w:val="18"/>
                                  <w:szCs w:val="18"/>
                                </w:rPr>
                                <w:t>0,</w:t>
                              </w:r>
                              <w:r>
                                <w:rPr>
                                  <w:color w:val="FFFFFF" w:themeColor="background1"/>
                                  <w:sz w:val="18"/>
                                  <w:szCs w:val="18"/>
                                </w:rPr>
                                <w:t xml:space="preserve"> </w:t>
                              </w:r>
                              <w:r>
                                <w:rPr>
                                  <w:rFonts w:ascii="Fira Sans" w:hAnsi="Fira Sans"/>
                                  <w:color w:val="FFFFFF" w:themeColor="background1"/>
                                  <w:sz w:val="18"/>
                                  <w:szCs w:val="18"/>
                                </w:rPr>
                                <w:t xml:space="preserve"> </w:t>
                              </w:r>
                              <w:r w:rsidRPr="000333B5">
                                <w:rPr>
                                  <w:rFonts w:ascii="Fira Sans" w:hAnsi="Fira Sans"/>
                                  <w:sz w:val="18"/>
                                  <w:szCs w:val="18"/>
                                </w:rPr>
                                <w:t>0</w:t>
                              </w:r>
                            </w:p>
                          </w:txbxContent>
                        </wps:txbx>
                        <wps:bodyPr wrap="square" lIns="27432" tIns="22860" rIns="27432" bIns="22860" anchor="ctr" upright="1"/>
                      </wps:wsp>
                      <wps:wsp>
                        <wps:cNvPr id="126" name="Tekst 6"/>
                        <wps:cNvSpPr txBox="1">
                          <a:spLocks noChangeArrowheads="1"/>
                        </wps:cNvSpPr>
                        <wps:spPr bwMode="auto">
                          <a:xfrm>
                            <a:off x="6377907" y="-20334"/>
                            <a:ext cx="436880" cy="243840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1">
                            <a:noFill/>
                            <a:miter lim="800000"/>
                            <a:headEnd/>
                            <a:tailEnd/>
                          </a:ln>
                        </wps:spPr>
                        <wps:txbx>
                          <w:txbxContent>
                            <w:p w14:paraId="765553EA" w14:textId="04EA9F7C" w:rsidR="00374462" w:rsidRPr="000333B5" w:rsidRDefault="00374462" w:rsidP="003B00D2">
                              <w:pPr>
                                <w:pStyle w:val="NormalnyWeb"/>
                                <w:spacing w:before="0" w:beforeAutospacing="0" w:after="0" w:afterAutospacing="0"/>
                                <w:rPr>
                                  <w:color w:val="000000" w:themeColor="text1"/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rFonts w:ascii="Fira Sans" w:eastAsia="Times New Roman" w:hAnsi="Fira Sans" w:cs="Arial"/>
                                  <w:color w:val="000000" w:themeColor="text1"/>
                                  <w:sz w:val="18"/>
                                  <w:szCs w:val="18"/>
                                </w:rPr>
                                <w:t xml:space="preserve">  </w:t>
                              </w:r>
                              <w:r w:rsidRPr="0055004B">
                                <w:rPr>
                                  <w:rFonts w:ascii="Fira Sans" w:eastAsia="Times New Roman" w:hAnsi="Fira Sans" w:cs="Arial"/>
                                  <w:color w:val="000000" w:themeColor="text1"/>
                                  <w:sz w:val="6"/>
                                  <w:szCs w:val="18"/>
                                </w:rPr>
                                <w:t xml:space="preserve"> </w:t>
                              </w:r>
                              <w:r w:rsidRPr="000333B5">
                                <w:rPr>
                                  <w:rFonts w:ascii="Fira Sans" w:eastAsia="Times New Roman" w:hAnsi="Fira Sans" w:cs="Arial"/>
                                  <w:color w:val="000000" w:themeColor="text1"/>
                                  <w:sz w:val="18"/>
                                  <w:szCs w:val="18"/>
                                </w:rPr>
                                <w:t xml:space="preserve">0  </w:t>
                              </w:r>
                            </w:p>
                          </w:txbxContent>
                        </wps:txbx>
                        <wps:bodyPr wrap="square" lIns="27432" tIns="22860" rIns="27432" bIns="22860" anchor="ctr" upright="1"/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15D076A0" id="Grupa 113" o:spid="_x0000_s1034" style="position:absolute;margin-left:2.9pt;margin-top:157.6pt;width:529.1pt;height:21.6pt;z-index:252859392;mso-position-horizontal-relative:margin;mso-width-relative:margin;mso-height-relative:margin" coordorigin="936,-203" coordsize="67211,275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q5pBsQIAAJsHAAAOAAAAZHJzL2Uyb0RvYy54bWzcld1u2yAUx+8n7R0Q962N7TiOVafa+hFN&#10;6rZK7R6AYPyh2sCAxOnb74BrN0rvOqmTlgvHwPHhnN/5H7i4PPQd2nNtWikKTM5DjLhgsmxFXeBf&#10;j7dnGUbGUlHSTgpe4Gdu8OX686eLQeU8ko3sSq4ROBEmH1SBG2tVHgSGNbyn5lwqLmCxkrqnFoa6&#10;DkpNB/Ded0EUhmkwSF0qLRk3Bmavx0W89v6rijP7s6oMt6grMMRm/VP759Y9g/UFzWtNVdOylzDo&#10;O6LoaStg09nVNbUU7XT7xlXfMi2NrOw5k30gq6pl3OcA2ZDwJJuNljvlc6nzoVYzJkB7wundbtmP&#10;/b1GbQm1IzFGgvZQpI3eKYrcBOAZVJ2D1UarB3WvXybqceQyPlS6d/+QCzp4sM8zWH6wiMFkuiSr&#10;ZLHCiMFatEwWSTSSZw2Ux322isEGI1g+i8I4Tqblm9lDRAhJJw8Lki2dSTDtH7gw56gGBWoyr8DM&#10;3wF7aKjivg7GoZiARRDwCOyRPxmLUheR2xpsHCtkD18l5Ea8Moy6k+zJICGvGipq/kVrOTSclhAc&#10;8bkcfTr6Mc7JdvguSygK3VnpHZ0APyJHMrLyWGg+kY9JREIQ/gg+Dhde8jM2mitt7IbLHrmXAmvo&#10;GL8L3d8ZOxKeTFyVjeza8rbtOj9wXcqvOo32FPprW495nFh1Ag0TBCHdt+CW5n1rofO7ti9wFrrf&#10;WHJH5EaU3sTSthvfIeBOQLkdIkdl5GMP24PX7kx+K8tnYDZAQxfY/N5RzTHqvglgDLKLIzgBxkGU&#10;pUBFH69sj1eoYI2Ec4JZjdFO6bZugM5rnUBdYwwfIDNQ/b+XWRovl6tw+aZFJ6ElcZplk9CSOEv+&#10;S6H57nIi/Fih+dMNbgB/4L3cVu6KOR777ni9U9d/AAAA//8DAFBLAwQUAAYACAAAACEAISPmpOAA&#10;AAAKAQAADwAAAGRycy9kb3ducmV2LnhtbEyPQWvCQBCF74X+h2UKvdVN1IjEbESk7UkK1ULxtmbH&#10;JJidDdk1if++46ke37zhve9l69E2osfO144UxJMIBFLhTE2lgp/Dx9sShA+ajG4coYIbeljnz0+Z&#10;To0b6Bv7fSgFh5BPtYIqhDaV0hcVWu0nrkVi7+w6qwPLrpSm0wOH20ZOo2ghra6JGyrd4rbC4rK/&#10;WgWfgx42s/i9313O29vxkHz97mJU6vVl3KxABBzD/zPc8RkdcmY6uSsZLxoFCYMHBbM4mYK4+9Fi&#10;zuNOfEqWc5B5Jh8n5H8AAAD//wMAUEsBAi0AFAAGAAgAAAAhALaDOJL+AAAA4QEAABMAAAAAAAAA&#10;AAAAAAAAAAAAAFtDb250ZW50X1R5cGVzXS54bWxQSwECLQAUAAYACAAAACEAOP0h/9YAAACUAQAA&#10;CwAAAAAAAAAAAAAAAAAvAQAAX3JlbHMvLnJlbHNQSwECLQAUAAYACAAAACEAcquaQbECAACbBwAA&#10;DgAAAAAAAAAAAAAAAAAuAgAAZHJzL2Uyb0RvYy54bWxQSwECLQAUAAYACAAAACEAISPmpOAAAAAK&#10;AQAADwAAAAAAAAAAAAAAAAALBQAAZHJzL2Rvd25yZXYueG1sUEsFBgAAAAAEAAQA8wAAABgGAAAA&#10;AA==&#10;">
                <v:shape id="_x0000_s1035" type="#_x0000_t202" style="position:absolute;left:936;top:-181;width:3121;height:2729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hJEewQAAANwAAAAPAAAAZHJzL2Rvd25yZXYueG1sRE9Li8Iw&#10;EL4L+x/CLOxFNLUH6VajLAtiwZOP3mebsS02k9LEtvvvjSB4m4/vOevtaBrRU+dqywoW8wgEcWF1&#10;zaWCy3k3S0A4j6yxsUwK/snBdvMxWWOq7cBH6k++FCGEXYoKKu/bVEpXVGTQzW1LHLir7Qz6ALtS&#10;6g6HEG4aGUfRUhqsOTRU2NJvRcXtdDcKlvlwyL+ncZ8l+7/WJndLR5cp9fU5/qxAeBr9W/xyZzrM&#10;jxfwfCZcIDcPAAAA//8DAFBLAQItABQABgAIAAAAIQDb4fbL7gAAAIUBAAATAAAAAAAAAAAAAAAA&#10;AAAAAABbQ29udGVudF9UeXBlc10ueG1sUEsBAi0AFAAGAAgAAAAhAFr0LFu/AAAAFQEAAAsAAAAA&#10;AAAAAAAAAAAAHwEAAF9yZWxzLy5yZWxzUEsBAi0AFAAGAAgAAAAhAAKEkR7BAAAA3AAAAA8AAAAA&#10;AAAAAAAAAAAABwIAAGRycy9kb3ducmV2LnhtbFBLBQYAAAAAAwADALcAAAD1AgAAAAA=&#10;" fillcolor="white [3212]" stroked="f" strokeweight="3e-5mm">
                  <v:textbox inset="2.16pt,1.8pt,2.16pt,1.8pt">
                    <w:txbxContent>
                      <w:p w14:paraId="0233763E" w14:textId="77777777" w:rsidR="00374462" w:rsidRPr="000333B5" w:rsidRDefault="00374462" w:rsidP="003B00D2">
                        <w:pPr>
                          <w:pStyle w:val="NormalnyWeb"/>
                          <w:spacing w:before="0" w:beforeAutospacing="0" w:after="0" w:afterAutospacing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 xml:space="preserve"> </w:t>
                        </w:r>
                        <w:r w:rsidRPr="000333B5">
                          <w:rPr>
                            <w:color w:val="FFFFFF" w:themeColor="background1"/>
                            <w:sz w:val="18"/>
                            <w:szCs w:val="18"/>
                          </w:rPr>
                          <w:t>0,</w:t>
                        </w:r>
                        <w:r>
                          <w:rPr>
                            <w:color w:val="FFFFFF" w:themeColor="background1"/>
                            <w:sz w:val="18"/>
                            <w:szCs w:val="18"/>
                          </w:rPr>
                          <w:t xml:space="preserve"> </w:t>
                        </w:r>
                        <w:r>
                          <w:rPr>
                            <w:rFonts w:ascii="Fira Sans" w:hAnsi="Fira Sans"/>
                            <w:color w:val="FFFFFF" w:themeColor="background1"/>
                            <w:sz w:val="18"/>
                            <w:szCs w:val="18"/>
                          </w:rPr>
                          <w:t xml:space="preserve"> </w:t>
                        </w:r>
                        <w:r w:rsidRPr="000333B5">
                          <w:rPr>
                            <w:rFonts w:ascii="Fira Sans" w:hAnsi="Fira Sans"/>
                            <w:sz w:val="18"/>
                            <w:szCs w:val="18"/>
                          </w:rPr>
                          <w:t>0</w:t>
                        </w:r>
                      </w:p>
                    </w:txbxContent>
                  </v:textbox>
                </v:shape>
                <v:shape id="_x0000_s1036" type="#_x0000_t202" style="position:absolute;left:63779;top:-203;width:4368;height:243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NbQlqwAAAANwAAAAPAAAAZHJzL2Rvd25yZXYueG1sRE9Li8Iw&#10;EL4L+x/CLOxF1tQeSq1GkYXFgidf99lmbIvNpDSx7f57Iwje5uN7zmozmkb01LnasoL5LAJBXFhd&#10;c6ngfPr9TkE4j6yxsUwK/snBZv0xWWGm7cAH6o++FCGEXYYKKu/bTEpXVGTQzWxLHLir7Qz6ALtS&#10;6g6HEG4aGUdRIg3WHBoqbOmnouJ2vBsFyWXYXxbTuM/T3V9r07ulg8uV+voct0sQnkb/Fr/cuQ7z&#10;4wSez4QL5PoBAAD//wMAUEsBAi0AFAAGAAgAAAAhANvh9svuAAAAhQEAABMAAAAAAAAAAAAAAAAA&#10;AAAAAFtDb250ZW50X1R5cGVzXS54bWxQSwECLQAUAAYACAAAACEAWvQsW78AAAAVAQAACwAAAAAA&#10;AAAAAAAAAAAfAQAAX3JlbHMvLnJlbHNQSwECLQAUAAYACAAAACEAjW0JasAAAADcAAAADwAAAAAA&#10;AAAAAAAAAAAHAgAAZHJzL2Rvd25yZXYueG1sUEsFBgAAAAADAAMAtwAAAPQCAAAAAA==&#10;" fillcolor="white [3212]" stroked="f" strokeweight="3e-5mm">
                  <v:textbox inset="2.16pt,1.8pt,2.16pt,1.8pt">
                    <w:txbxContent>
                      <w:p w14:paraId="765553EA" w14:textId="04EA9F7C" w:rsidR="00374462" w:rsidRPr="000333B5" w:rsidRDefault="00374462" w:rsidP="003B00D2">
                        <w:pPr>
                          <w:pStyle w:val="NormalnyWeb"/>
                          <w:spacing w:before="0" w:beforeAutospacing="0" w:after="0" w:afterAutospacing="0"/>
                          <w:rPr>
                            <w:color w:val="000000" w:themeColor="text1"/>
                            <w:sz w:val="18"/>
                            <w:szCs w:val="18"/>
                          </w:rPr>
                        </w:pPr>
                        <w:r>
                          <w:rPr>
                            <w:rFonts w:ascii="Fira Sans" w:eastAsia="Times New Roman" w:hAnsi="Fira Sans" w:cs="Arial"/>
                            <w:color w:val="000000" w:themeColor="text1"/>
                            <w:sz w:val="18"/>
                            <w:szCs w:val="18"/>
                          </w:rPr>
                          <w:t xml:space="preserve">  </w:t>
                        </w:r>
                        <w:r w:rsidRPr="0055004B">
                          <w:rPr>
                            <w:rFonts w:ascii="Fira Sans" w:eastAsia="Times New Roman" w:hAnsi="Fira Sans" w:cs="Arial"/>
                            <w:color w:val="000000" w:themeColor="text1"/>
                            <w:sz w:val="6"/>
                            <w:szCs w:val="18"/>
                          </w:rPr>
                          <w:t xml:space="preserve"> </w:t>
                        </w:r>
                        <w:r w:rsidRPr="000333B5">
                          <w:rPr>
                            <w:rFonts w:ascii="Fira Sans" w:eastAsia="Times New Roman" w:hAnsi="Fira Sans" w:cs="Arial"/>
                            <w:color w:val="000000" w:themeColor="text1"/>
                            <w:sz w:val="18"/>
                            <w:szCs w:val="18"/>
                          </w:rPr>
                          <w:t xml:space="preserve">0  </w:t>
                        </w:r>
                      </w:p>
                    </w:txbxContent>
                  </v:textbox>
                </v:shape>
                <w10:wrap anchorx="margin"/>
              </v:group>
            </w:pict>
          </mc:Fallback>
        </mc:AlternateContent>
      </w:r>
      <w:r>
        <w:rPr>
          <w:noProof/>
          <w:color w:val="000000" w:themeColor="text1"/>
          <w:sz w:val="18"/>
        </w:rPr>
        <mc:AlternateContent>
          <mc:Choice Requires="wps">
            <w:drawing>
              <wp:anchor distT="0" distB="0" distL="114300" distR="114300" simplePos="0" relativeHeight="254731264" behindDoc="0" locked="0" layoutInCell="1" allowOverlap="1" wp14:anchorId="3AF199AF" wp14:editId="70D55D52">
                <wp:simplePos x="0" y="0"/>
                <wp:positionH relativeFrom="column">
                  <wp:posOffset>6226286</wp:posOffset>
                </wp:positionH>
                <wp:positionV relativeFrom="paragraph">
                  <wp:posOffset>2240915</wp:posOffset>
                </wp:positionV>
                <wp:extent cx="45719" cy="163773"/>
                <wp:effectExtent l="0" t="0" r="0" b="8255"/>
                <wp:wrapNone/>
                <wp:docPr id="6" name="Prostokąt 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45719" cy="163773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730746D1" id="Prostokąt 6" o:spid="_x0000_s1026" style="position:absolute;margin-left:490.25pt;margin-top:176.45pt;width:3.6pt;height:12.9pt;z-index:2547312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tgK8lgIAAIMFAAAOAAAAZHJzL2Uyb0RvYy54bWysVM1u2zAMvg/YOwi6r47TNl2DOEWQosOA&#10;og3WDj0rshQbk0VNUuJk971ZH2yUZDtdV+wwLAdFFMmPP/7I2dW+UWQnrKtBFzQ/GVEiNIey1puC&#10;fn28+fCREueZLpkCLQp6EI5ezd+/m7VmKsZQgSqFJQii3bQ1Ba28N9Msc7wSDXMnYIRGpQTbMI+i&#10;3WSlZS2iNyobj0aTrAVbGgtcOIev10lJ5xFfSsH9vZROeKIKirn5eNp4rsOZzWdsurHMVDXv0mD/&#10;kEXDao1BB6hr5hnZ2voPqKbmFhxIf8KhyUDKmotYA1aTj15V81AxI2It2Bxnhja5/wfL73YrS+qy&#10;oBNKNGvwE60wQQ/fnn96Mgn9aY2botmDWdlOcngNxe6lbcI/lkH2saeHoadi7wnHx7Pzi/ySEo6a&#10;fHJ6cXEaILOjr7HOfxLQkHApqMUvFhvJdrfOJ9PeJIRyoOryplYqCoElYqks2TH8vutN3oH/ZqV0&#10;sNUQvBJgeMlCWamQePMHJYKd0l+ExIZg6uOYSKTiMQjjXGifJ1XFSpFin4/w10fv04qFRsCALDH+&#10;gN0B9JYJpMdOWXb2wVVEJg/Oo78llpwHjxgZtB+cm1qDfQtAYVVd5GTfNym1JnRpDeUB6WIhzZEz&#10;/KbGz3bLnF8xi4ODI4bLwN/jIRW0BYXuRkkF9sdb78Ee+YxaSlocxIK671tmBSXqs0amX+ZnZ2Fy&#10;o4BsGqNgX2rWLzV62ywBuZDj2jE8XoO9V/1VWmiecGcsQlRUMc0xdkG5t72w9GlB4NbhYrGIZjit&#10;hvlb/WB4AA9dDbR83D8xazrueuT8HfRDy6avKJxsg6eGxdaDrCO/j33t+o2THonTbaWwSl7K0eq4&#10;O+e/AAAA//8DAFBLAwQUAAYACAAAACEAawfqxOIAAAALAQAADwAAAGRycy9kb3ducmV2LnhtbEyP&#10;y07DMBBF90j8gzVIbBB1aFTyIE4FSEhsWLRUVZduPMRW43EUu0nK12NWsJyZozvnVuvZdmzEwRtH&#10;Ah4WCTCkxilDrYDd59t9DswHSUp2jlDABT2s6+urSpbKTbTBcRtaFkPIl1KADqEvOfeNRiv9wvVI&#10;8fblBitDHIeWq0FOMdx2fJkkj9xKQ/GDlj2+amxO27MV8HFJ0/fxLj1NO5O25psfXvbaCXF7Mz8/&#10;AQs4hz8YfvWjOtTR6ejOpDzrBBR5soqogHS1LIBFosizDNgxbrI8A15X/H+H+gcAAP//AwBQSwEC&#10;LQAUAAYACAAAACEAtoM4kv4AAADhAQAAEwAAAAAAAAAAAAAAAAAAAAAAW0NvbnRlbnRfVHlwZXNd&#10;LnhtbFBLAQItABQABgAIAAAAIQA4/SH/1gAAAJQBAAALAAAAAAAAAAAAAAAAAC8BAABfcmVscy8u&#10;cmVsc1BLAQItABQABgAIAAAAIQDBtgK8lgIAAIMFAAAOAAAAAAAAAAAAAAAAAC4CAABkcnMvZTJv&#10;RG9jLnhtbFBLAQItABQABgAIAAAAIQBrB+rE4gAAAAsBAAAPAAAAAAAAAAAAAAAAAPAEAABkcnMv&#10;ZG93bnJldi54bWxQSwUGAAAAAAQABADzAAAA/wUAAAAA&#10;" fillcolor="white [3212]" stroked="f" strokeweight="1pt"/>
            </w:pict>
          </mc:Fallback>
        </mc:AlternateContent>
      </w:r>
      <w:r w:rsidR="00720E11">
        <w:rPr>
          <w:noProof/>
          <w:color w:val="000000" w:themeColor="text1"/>
          <w:sz w:val="18"/>
        </w:rPr>
        <mc:AlternateContent>
          <mc:Choice Requires="wps">
            <w:drawing>
              <wp:anchor distT="0" distB="0" distL="114300" distR="114300" simplePos="0" relativeHeight="254695424" behindDoc="0" locked="0" layoutInCell="1" allowOverlap="1" wp14:anchorId="06FED42C" wp14:editId="446A1204">
                <wp:simplePos x="0" y="0"/>
                <wp:positionH relativeFrom="column">
                  <wp:posOffset>6230203</wp:posOffset>
                </wp:positionH>
                <wp:positionV relativeFrom="paragraph">
                  <wp:posOffset>2320869</wp:posOffset>
                </wp:positionV>
                <wp:extent cx="45719" cy="163773"/>
                <wp:effectExtent l="0" t="0" r="0" b="8255"/>
                <wp:wrapNone/>
                <wp:docPr id="46" name="Prostokąt 4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45719" cy="163773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289FBC9E" id="Prostokąt 46" o:spid="_x0000_s1026" style="position:absolute;margin-left:490.55pt;margin-top:182.75pt;width:3.6pt;height:12.9pt;z-index:2546954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5BrVLlwIAAIUFAAAOAAAAZHJzL2Uyb0RvYy54bWysVM1u2zAMvg/YOwi6r47TtF2DOEWQosOA&#10;og3WDj0rshQbk0VNUuJk971ZH2yUZDtdV+wwLAdFFMmPP/7I2dW+UWQnrKtBFzQ/GVEiNIey1puC&#10;fn28+fCREueZLpkCLQp6EI5ezd+/m7VmKsZQgSqFJQii3bQ1Ba28N9Msc7wSDXMnYIRGpQTbMI+i&#10;3WSlZS2iNyobj0bnWQu2NBa4cA5fr5OSziO+lIL7eymd8EQVFHPz8bTxXIczm8/YdGOZqWrepcH+&#10;IYuG1RqDDlDXzDOytfUfUE3NLTiQ/oRDk4GUNRexBqwmH72q5qFiRsRasDnODG1y/w+W3+1WltRl&#10;QSfnlGjW4DdaYYYevj3/9AQfsUOtcVM0fDAr20kOr6HcvbRN+MdCyD529TB0Vew94fg4ObvILynh&#10;qMnPTy8uTgNkdvQ11vlPAhoSLgW1+M1iK9nu1vlk2puEUA5UXd7USkUh8EQslSU7hl94vck78N+s&#10;lA62GoJXAgwvWSgrFRJv/qBEsFP6i5DYEkx9HBOJZDwGYZwL7fOkqlgpUuyzEf766H1asdAIGJAl&#10;xh+wO4DeMoH02CnLzj64isjlwXn0t8SS8+ARI4P2g3NTa7BvASisqouc7PsmpdaELq2hPCBhLKRJ&#10;cobf1PjZbpnzK2ZxdHDIcB34ezykgrag0N0oqcD+eOs92COjUUtJi6NYUPd9y6ygRH3WyPXLfDIJ&#10;sxsFZNMYBftSs36p0dtmCciFHBeP4fEa7L3qr9JC84RbYxGiooppjrELyr3thaVPKwL3DheLRTTD&#10;eTXM3+oHwwN46Gqg5eP+iVnTcdcj5++gH1s2fUXhZBs8NSy2HmQd+X3sa9dvnPVInG4vhWXyUo5W&#10;x+05/wUAAP//AwBQSwMEFAAGAAgAAAAhANiqhGbhAAAACwEAAA8AAABkcnMvZG93bnJldi54bWxM&#10;j8FKxDAQhu+C7xBG8CJuWsMubW26qCB48eC6iMdsMzZhm6Q02bbr0zue9DgzH/98f71dXM8mHKMN&#10;XkK+yoChb4O2vpOwf3++LYDFpLxWffAo4YwRts3lRa0qHWb/htMudYxCfKyUBJPSUHEeW4NOxVUY&#10;0NPtK4xOJRrHjutRzRTuen6XZRvulPX0wagBnwy2x93JSXg9C/Ey3YjjvLeis9/88/HDBCmvr5aH&#10;e2AJl/QHw68+qUNDTodw8jqyXkJZ5DmhEsRmvQZGRFkUAtiBNmUugDc1/9+h+QEAAP//AwBQSwEC&#10;LQAUAAYACAAAACEAtoM4kv4AAADhAQAAEwAAAAAAAAAAAAAAAAAAAAAAW0NvbnRlbnRfVHlwZXNd&#10;LnhtbFBLAQItABQABgAIAAAAIQA4/SH/1gAAAJQBAAALAAAAAAAAAAAAAAAAAC8BAABfcmVscy8u&#10;cmVsc1BLAQItABQABgAIAAAAIQB5BrVLlwIAAIUFAAAOAAAAAAAAAAAAAAAAAC4CAABkcnMvZTJv&#10;RG9jLnhtbFBLAQItABQABgAIAAAAIQDYqoRm4QAAAAsBAAAPAAAAAAAAAAAAAAAAAPEEAABkcnMv&#10;ZG93bnJldi54bWxQSwUGAAAAAAQABADzAAAA/wUAAAAA&#10;" fillcolor="white [3212]" stroked="f" strokeweight="1pt"/>
            </w:pict>
          </mc:Fallback>
        </mc:AlternateContent>
      </w:r>
    </w:p>
    <w:p w14:paraId="4E242DC5" w14:textId="6C9BFBD8" w:rsidR="002C5176" w:rsidRPr="00700015" w:rsidRDefault="00495626" w:rsidP="002F635A">
      <w:pPr>
        <w:pStyle w:val="Tekstpodstawowy"/>
        <w:spacing w:before="160"/>
        <w:rPr>
          <w:rFonts w:cs="Arial"/>
          <w:color w:val="000000" w:themeColor="text1"/>
        </w:rPr>
      </w:pPr>
      <w:r w:rsidRPr="00700015">
        <w:rPr>
          <w:rFonts w:cs="Arial"/>
          <w:color w:val="000000" w:themeColor="text1"/>
        </w:rPr>
        <w:lastRenderedPageBreak/>
        <w:t xml:space="preserve">W </w:t>
      </w:r>
      <w:r w:rsidR="00E96697" w:rsidRPr="00700015">
        <w:rPr>
          <w:rFonts w:cs="Arial"/>
          <w:color w:val="000000" w:themeColor="text1"/>
        </w:rPr>
        <w:t>listopadzie</w:t>
      </w:r>
      <w:r w:rsidR="002C5176" w:rsidRPr="00700015">
        <w:rPr>
          <w:rFonts w:cs="Arial"/>
          <w:color w:val="000000" w:themeColor="text1"/>
        </w:rPr>
        <w:t xml:space="preserve"> 202</w:t>
      </w:r>
      <w:r w:rsidR="00086C67" w:rsidRPr="00700015">
        <w:rPr>
          <w:rFonts w:cs="Arial"/>
          <w:color w:val="000000" w:themeColor="text1"/>
        </w:rPr>
        <w:t>2</w:t>
      </w:r>
      <w:r w:rsidR="002C5176" w:rsidRPr="00700015">
        <w:rPr>
          <w:rFonts w:cs="Arial"/>
          <w:color w:val="000000" w:themeColor="text1"/>
        </w:rPr>
        <w:t xml:space="preserve"> r. przeciętna </w:t>
      </w:r>
      <w:r w:rsidR="002C5176" w:rsidRPr="00700015">
        <w:rPr>
          <w:rFonts w:cs="Arial"/>
          <w:b/>
          <w:color w:val="000000" w:themeColor="text1"/>
        </w:rPr>
        <w:t>cena skupu żywca wołowego</w:t>
      </w:r>
      <w:r w:rsidR="002C5176" w:rsidRPr="00700015">
        <w:rPr>
          <w:rFonts w:cs="Arial"/>
          <w:color w:val="000000" w:themeColor="text1"/>
        </w:rPr>
        <w:t xml:space="preserve"> wyniosła </w:t>
      </w:r>
      <w:r w:rsidR="00D13488" w:rsidRPr="00700015">
        <w:rPr>
          <w:rFonts w:cs="Arial"/>
          <w:color w:val="000000" w:themeColor="text1"/>
        </w:rPr>
        <w:t>1</w:t>
      </w:r>
      <w:r w:rsidR="00700015" w:rsidRPr="00700015">
        <w:rPr>
          <w:rFonts w:cs="Arial"/>
          <w:color w:val="000000" w:themeColor="text1"/>
        </w:rPr>
        <w:t>0,59</w:t>
      </w:r>
      <w:r w:rsidR="002C5176" w:rsidRPr="00700015">
        <w:rPr>
          <w:rFonts w:cs="Arial"/>
          <w:color w:val="000000" w:themeColor="text1"/>
        </w:rPr>
        <w:t xml:space="preserve"> zł za 1 kg, czyli </w:t>
      </w:r>
      <w:r w:rsidR="00700015" w:rsidRPr="00700015">
        <w:rPr>
          <w:rFonts w:cs="Arial"/>
          <w:color w:val="000000" w:themeColor="text1"/>
        </w:rPr>
        <w:t>wzrosła</w:t>
      </w:r>
      <w:r w:rsidR="002C5176" w:rsidRPr="00700015">
        <w:rPr>
          <w:rFonts w:cs="Arial"/>
          <w:color w:val="000000" w:themeColor="text1"/>
        </w:rPr>
        <w:t xml:space="preserve"> o </w:t>
      </w:r>
      <w:r w:rsidR="00D13488" w:rsidRPr="00700015">
        <w:rPr>
          <w:rFonts w:cs="Arial"/>
          <w:color w:val="000000" w:themeColor="text1"/>
        </w:rPr>
        <w:t>0,</w:t>
      </w:r>
      <w:r w:rsidR="00700015" w:rsidRPr="00700015">
        <w:rPr>
          <w:rFonts w:cs="Arial"/>
          <w:color w:val="000000" w:themeColor="text1"/>
        </w:rPr>
        <w:t>4</w:t>
      </w:r>
      <w:r w:rsidR="002C5176" w:rsidRPr="00700015">
        <w:rPr>
          <w:rFonts w:cs="Arial"/>
          <w:color w:val="000000" w:themeColor="text1"/>
        </w:rPr>
        <w:t>% w ujęciu miesięcznym</w:t>
      </w:r>
      <w:r w:rsidR="00700015" w:rsidRPr="00700015">
        <w:rPr>
          <w:rFonts w:cs="Arial"/>
          <w:color w:val="000000" w:themeColor="text1"/>
        </w:rPr>
        <w:t xml:space="preserve"> oraz </w:t>
      </w:r>
      <w:r w:rsidR="002C5176" w:rsidRPr="00700015">
        <w:rPr>
          <w:rFonts w:cs="Arial"/>
          <w:color w:val="000000" w:themeColor="text1"/>
        </w:rPr>
        <w:t xml:space="preserve">o </w:t>
      </w:r>
      <w:r w:rsidR="00700015" w:rsidRPr="00700015">
        <w:rPr>
          <w:rFonts w:cs="Arial"/>
          <w:color w:val="000000" w:themeColor="text1"/>
        </w:rPr>
        <w:t>18,7</w:t>
      </w:r>
      <w:r w:rsidR="002C5176" w:rsidRPr="00700015">
        <w:rPr>
          <w:rFonts w:cs="Arial"/>
          <w:color w:val="000000" w:themeColor="text1"/>
        </w:rPr>
        <w:t xml:space="preserve">% w porównaniu z zanotowaną w analogicznym okresie poprzedniego roku. </w:t>
      </w:r>
    </w:p>
    <w:p w14:paraId="5CFCBC13" w14:textId="739B577F" w:rsidR="002C5176" w:rsidRPr="00700015" w:rsidRDefault="002C5176" w:rsidP="002F635A">
      <w:pPr>
        <w:rPr>
          <w:rFonts w:cs="Arial"/>
          <w:color w:val="000000" w:themeColor="text1"/>
        </w:rPr>
      </w:pPr>
      <w:r w:rsidRPr="00700015">
        <w:rPr>
          <w:rFonts w:cs="Arial"/>
          <w:color w:val="000000" w:themeColor="text1"/>
        </w:rPr>
        <w:t>W okresie styczeń–</w:t>
      </w:r>
      <w:r w:rsidR="00BC186E" w:rsidRPr="00700015">
        <w:rPr>
          <w:rFonts w:cs="Arial"/>
          <w:color w:val="000000" w:themeColor="text1"/>
        </w:rPr>
        <w:t>listopad</w:t>
      </w:r>
      <w:r w:rsidRPr="00700015">
        <w:rPr>
          <w:rFonts w:cs="Arial"/>
          <w:color w:val="000000" w:themeColor="text1"/>
        </w:rPr>
        <w:t xml:space="preserve"> 202</w:t>
      </w:r>
      <w:r w:rsidR="004D3D6C">
        <w:rPr>
          <w:rFonts w:cs="Arial"/>
          <w:color w:val="000000" w:themeColor="text1"/>
        </w:rPr>
        <w:t xml:space="preserve">2 </w:t>
      </w:r>
      <w:r w:rsidRPr="00700015">
        <w:rPr>
          <w:rFonts w:cs="Arial"/>
          <w:color w:val="000000" w:themeColor="text1"/>
        </w:rPr>
        <w:t xml:space="preserve">r. </w:t>
      </w:r>
      <w:r w:rsidRPr="00700015">
        <w:rPr>
          <w:rFonts w:cs="Arial"/>
          <w:b/>
          <w:color w:val="000000" w:themeColor="text1"/>
        </w:rPr>
        <w:t>skup mleka</w:t>
      </w:r>
      <w:r w:rsidRPr="00700015">
        <w:rPr>
          <w:rFonts w:cs="Arial"/>
          <w:color w:val="000000" w:themeColor="text1"/>
        </w:rPr>
        <w:t xml:space="preserve"> ukształtował się na poziomie </w:t>
      </w:r>
      <w:r w:rsidR="00700015" w:rsidRPr="00700015">
        <w:rPr>
          <w:rFonts w:cs="Arial"/>
          <w:color w:val="000000" w:themeColor="text1"/>
        </w:rPr>
        <w:t>2456,1</w:t>
      </w:r>
      <w:r w:rsidRPr="00700015">
        <w:rPr>
          <w:rFonts w:cs="Arial"/>
          <w:color w:val="000000" w:themeColor="text1"/>
        </w:rPr>
        <w:t xml:space="preserve"> mln l i w skali roku </w:t>
      </w:r>
      <w:r w:rsidR="00417F6E" w:rsidRPr="00700015">
        <w:rPr>
          <w:rFonts w:cs="Arial"/>
          <w:color w:val="000000" w:themeColor="text1"/>
        </w:rPr>
        <w:t>zwiększył</w:t>
      </w:r>
      <w:r w:rsidRPr="00700015">
        <w:rPr>
          <w:rFonts w:cs="Arial"/>
          <w:color w:val="000000" w:themeColor="text1"/>
        </w:rPr>
        <w:t xml:space="preserve"> się o</w:t>
      </w:r>
      <w:r w:rsidR="00D13488" w:rsidRPr="00700015">
        <w:rPr>
          <w:rFonts w:cs="Arial"/>
          <w:color w:val="000000" w:themeColor="text1"/>
        </w:rPr>
        <w:t> 0,</w:t>
      </w:r>
      <w:r w:rsidR="00700015" w:rsidRPr="00700015">
        <w:rPr>
          <w:rFonts w:cs="Arial"/>
          <w:color w:val="000000" w:themeColor="text1"/>
        </w:rPr>
        <w:t>5</w:t>
      </w:r>
      <w:r w:rsidRPr="00700015">
        <w:rPr>
          <w:rFonts w:cs="Arial"/>
          <w:color w:val="000000" w:themeColor="text1"/>
        </w:rPr>
        <w:t>%. Średnia cena tego surowca wyniosła</w:t>
      </w:r>
      <w:r w:rsidRPr="00700015" w:rsidDel="00C70BF2">
        <w:rPr>
          <w:rFonts w:cs="Arial"/>
          <w:color w:val="000000" w:themeColor="text1"/>
        </w:rPr>
        <w:t xml:space="preserve"> </w:t>
      </w:r>
      <w:r w:rsidR="00700015" w:rsidRPr="00700015">
        <w:rPr>
          <w:rFonts w:cs="Arial"/>
          <w:color w:val="000000" w:themeColor="text1"/>
        </w:rPr>
        <w:t>233,04</w:t>
      </w:r>
      <w:r w:rsidRPr="00700015">
        <w:rPr>
          <w:rFonts w:cs="Arial"/>
          <w:color w:val="000000" w:themeColor="text1"/>
        </w:rPr>
        <w:t xml:space="preserve"> zł za 100 l, tj. była o </w:t>
      </w:r>
      <w:r w:rsidR="00D13488" w:rsidRPr="00700015">
        <w:rPr>
          <w:rFonts w:cs="Arial"/>
          <w:color w:val="000000" w:themeColor="text1"/>
        </w:rPr>
        <w:t>4</w:t>
      </w:r>
      <w:r w:rsidR="00700015" w:rsidRPr="00700015">
        <w:rPr>
          <w:rFonts w:cs="Arial"/>
          <w:color w:val="000000" w:themeColor="text1"/>
        </w:rPr>
        <w:t>5,6</w:t>
      </w:r>
      <w:r w:rsidRPr="00700015">
        <w:rPr>
          <w:rFonts w:cs="Arial"/>
          <w:color w:val="000000" w:themeColor="text1"/>
        </w:rPr>
        <w:t xml:space="preserve">% wyższa niż przed rokiem. </w:t>
      </w:r>
    </w:p>
    <w:p w14:paraId="66C8191D" w14:textId="2073964C" w:rsidR="002C5176" w:rsidRPr="00700015" w:rsidRDefault="002C5176" w:rsidP="002F635A">
      <w:pPr>
        <w:spacing w:before="0"/>
        <w:jc w:val="both"/>
        <w:rPr>
          <w:rFonts w:cs="Arial"/>
          <w:color w:val="000000" w:themeColor="text1"/>
          <w:spacing w:val="-2"/>
        </w:rPr>
      </w:pPr>
      <w:r w:rsidRPr="00700015">
        <w:rPr>
          <w:rFonts w:cs="Arial"/>
          <w:color w:val="000000" w:themeColor="text1"/>
        </w:rPr>
        <w:t xml:space="preserve">W </w:t>
      </w:r>
      <w:r w:rsidR="00E96697" w:rsidRPr="00700015">
        <w:rPr>
          <w:rFonts w:cs="Arial"/>
          <w:color w:val="000000" w:themeColor="text1"/>
        </w:rPr>
        <w:t>listopadzie</w:t>
      </w:r>
      <w:r w:rsidRPr="00700015">
        <w:rPr>
          <w:rFonts w:cs="Arial"/>
          <w:color w:val="000000" w:themeColor="text1"/>
        </w:rPr>
        <w:t xml:space="preserve"> br. skupiono </w:t>
      </w:r>
      <w:r w:rsidR="00700015" w:rsidRPr="00700015">
        <w:rPr>
          <w:rFonts w:cs="Arial"/>
          <w:color w:val="000000" w:themeColor="text1"/>
        </w:rPr>
        <w:t>207,9</w:t>
      </w:r>
      <w:r w:rsidRPr="00700015">
        <w:rPr>
          <w:rFonts w:cs="Arial"/>
          <w:color w:val="000000" w:themeColor="text1"/>
        </w:rPr>
        <w:t xml:space="preserve"> mln l mleka, tj. o </w:t>
      </w:r>
      <w:r w:rsidR="00700015" w:rsidRPr="00700015">
        <w:rPr>
          <w:rFonts w:cs="Arial"/>
          <w:color w:val="000000" w:themeColor="text1"/>
        </w:rPr>
        <w:t>3,3</w:t>
      </w:r>
      <w:r w:rsidRPr="00700015">
        <w:rPr>
          <w:rFonts w:cs="Arial"/>
          <w:color w:val="000000" w:themeColor="text1"/>
        </w:rPr>
        <w:t xml:space="preserve">% </w:t>
      </w:r>
      <w:r w:rsidR="00700015" w:rsidRPr="00700015">
        <w:rPr>
          <w:rFonts w:cs="Arial"/>
          <w:color w:val="000000" w:themeColor="text1"/>
        </w:rPr>
        <w:t>mniej</w:t>
      </w:r>
      <w:r w:rsidRPr="00700015">
        <w:rPr>
          <w:rFonts w:cs="Arial"/>
          <w:color w:val="000000" w:themeColor="text1"/>
        </w:rPr>
        <w:t xml:space="preserve"> niż </w:t>
      </w:r>
      <w:r w:rsidR="00416CF2" w:rsidRPr="00700015">
        <w:rPr>
          <w:rFonts w:cs="Arial"/>
          <w:color w:val="000000" w:themeColor="text1"/>
        </w:rPr>
        <w:t>w październiku</w:t>
      </w:r>
      <w:r w:rsidRPr="00700015">
        <w:rPr>
          <w:rFonts w:cs="Arial"/>
          <w:color w:val="000000" w:themeColor="text1"/>
        </w:rPr>
        <w:t xml:space="preserve"> br.</w:t>
      </w:r>
      <w:r w:rsidR="00700015" w:rsidRPr="00700015">
        <w:rPr>
          <w:rFonts w:cs="Arial"/>
          <w:color w:val="000000" w:themeColor="text1"/>
        </w:rPr>
        <w:t>, ale</w:t>
      </w:r>
      <w:r w:rsidRPr="00700015">
        <w:rPr>
          <w:rFonts w:cs="Arial"/>
          <w:color w:val="000000" w:themeColor="text1"/>
        </w:rPr>
        <w:t xml:space="preserve"> o </w:t>
      </w:r>
      <w:r w:rsidR="00D13488" w:rsidRPr="00700015">
        <w:rPr>
          <w:rFonts w:cs="Arial"/>
          <w:color w:val="000000" w:themeColor="text1"/>
        </w:rPr>
        <w:t>1,2</w:t>
      </w:r>
      <w:r w:rsidRPr="00700015">
        <w:rPr>
          <w:rFonts w:cs="Arial"/>
          <w:color w:val="000000" w:themeColor="text1"/>
        </w:rPr>
        <w:t xml:space="preserve">% więcej niż w analogicznym miesiącu poprzedniego roku. Średnia cena tego surowca </w:t>
      </w:r>
      <w:r w:rsidRPr="00700015">
        <w:rPr>
          <w:rFonts w:cs="Arial"/>
          <w:color w:val="000000" w:themeColor="text1"/>
          <w:spacing w:val="-2"/>
        </w:rPr>
        <w:t xml:space="preserve">ukształtowała się na poziomie </w:t>
      </w:r>
      <w:r w:rsidR="00700015" w:rsidRPr="00700015">
        <w:rPr>
          <w:rFonts w:cs="Arial"/>
          <w:color w:val="000000" w:themeColor="text1"/>
          <w:spacing w:val="-2"/>
        </w:rPr>
        <w:t>282,46</w:t>
      </w:r>
      <w:r w:rsidRPr="00700015">
        <w:rPr>
          <w:rFonts w:cs="Arial"/>
          <w:color w:val="000000" w:themeColor="text1"/>
          <w:spacing w:val="-2"/>
        </w:rPr>
        <w:t xml:space="preserve"> zł za 100 l i zwiększyła się w</w:t>
      </w:r>
      <w:r w:rsidR="005C3A40" w:rsidRPr="00700015">
        <w:rPr>
          <w:rFonts w:cs="Arial"/>
          <w:color w:val="000000" w:themeColor="text1"/>
          <w:spacing w:val="-2"/>
        </w:rPr>
        <w:t> </w:t>
      </w:r>
      <w:r w:rsidRPr="00700015">
        <w:rPr>
          <w:rFonts w:cs="Arial"/>
          <w:color w:val="000000" w:themeColor="text1"/>
          <w:spacing w:val="-2"/>
        </w:rPr>
        <w:t xml:space="preserve">ujęciu miesięcznym o </w:t>
      </w:r>
      <w:r w:rsidR="00700015" w:rsidRPr="00700015">
        <w:rPr>
          <w:rFonts w:cs="Arial"/>
          <w:color w:val="000000" w:themeColor="text1"/>
          <w:spacing w:val="-2"/>
        </w:rPr>
        <w:t>5,1</w:t>
      </w:r>
      <w:r w:rsidRPr="00700015">
        <w:rPr>
          <w:rFonts w:cs="Arial"/>
          <w:color w:val="000000" w:themeColor="text1"/>
          <w:spacing w:val="-2"/>
        </w:rPr>
        <w:t xml:space="preserve">%, zaś w odniesieniu do zanotowanej w </w:t>
      </w:r>
      <w:r w:rsidR="00E96697" w:rsidRPr="00700015">
        <w:rPr>
          <w:rFonts w:cs="Arial"/>
          <w:color w:val="000000" w:themeColor="text1"/>
          <w:spacing w:val="-2"/>
        </w:rPr>
        <w:t>listopadzie</w:t>
      </w:r>
      <w:r w:rsidRPr="00700015">
        <w:rPr>
          <w:rFonts w:cs="Arial"/>
          <w:color w:val="000000" w:themeColor="text1"/>
          <w:spacing w:val="-2"/>
        </w:rPr>
        <w:t xml:space="preserve"> ubiegłego roku</w:t>
      </w:r>
      <w:r w:rsidRPr="00700015">
        <w:rPr>
          <w:rFonts w:cs="Arial"/>
          <w:color w:val="000000" w:themeColor="text1"/>
        </w:rPr>
        <w:t xml:space="preserve"> </w:t>
      </w:r>
      <w:r w:rsidRPr="00700015">
        <w:rPr>
          <w:rFonts w:cs="Arial"/>
          <w:color w:val="000000" w:themeColor="text1"/>
          <w:spacing w:val="-2"/>
        </w:rPr>
        <w:t xml:space="preserve">wzrosła o </w:t>
      </w:r>
      <w:r w:rsidR="00D13488" w:rsidRPr="00700015">
        <w:rPr>
          <w:rFonts w:cs="Arial"/>
          <w:color w:val="000000" w:themeColor="text1"/>
          <w:spacing w:val="-2"/>
        </w:rPr>
        <w:t>5</w:t>
      </w:r>
      <w:r w:rsidR="00700015" w:rsidRPr="00700015">
        <w:rPr>
          <w:rFonts w:cs="Arial"/>
          <w:color w:val="000000" w:themeColor="text1"/>
          <w:spacing w:val="-2"/>
        </w:rPr>
        <w:t>7,6</w:t>
      </w:r>
      <w:r w:rsidRPr="00700015">
        <w:rPr>
          <w:rFonts w:cs="Arial"/>
          <w:color w:val="000000" w:themeColor="text1"/>
          <w:spacing w:val="-2"/>
        </w:rPr>
        <w:t>%.</w:t>
      </w:r>
    </w:p>
    <w:p w14:paraId="63B21A31" w14:textId="2F01A470" w:rsidR="005F1840" w:rsidRPr="007912B5" w:rsidRDefault="005F1840" w:rsidP="002C5176">
      <w:pPr>
        <w:spacing w:before="520" w:after="240"/>
        <w:rPr>
          <w:rFonts w:ascii="Fira Sans SemiBold" w:eastAsia="Times New Roman" w:hAnsi="Fira Sans SemiBold" w:cs="Times New Roman"/>
          <w:bCs/>
          <w:color w:val="522398"/>
          <w:sz w:val="24"/>
          <w:szCs w:val="24"/>
          <w:lang w:eastAsia="pl-PL"/>
        </w:rPr>
      </w:pPr>
      <w:r w:rsidRPr="007912B5">
        <w:rPr>
          <w:rFonts w:ascii="Fira Sans SemiBold" w:eastAsia="Times New Roman" w:hAnsi="Fira Sans SemiBold" w:cs="Times New Roman"/>
          <w:bCs/>
          <w:color w:val="522398"/>
          <w:sz w:val="24"/>
          <w:szCs w:val="24"/>
          <w:lang w:eastAsia="pl-PL"/>
        </w:rPr>
        <w:t>Przemysł i budownictwo</w:t>
      </w:r>
    </w:p>
    <w:p w14:paraId="42A3A85C" w14:textId="6C30AC95" w:rsidR="002753DE" w:rsidRPr="00E16EE9" w:rsidRDefault="00725452" w:rsidP="002753DE">
      <w:pPr>
        <w:pStyle w:val="Tekstpodstawowywcity"/>
        <w:spacing w:before="120" w:after="120" w:line="240" w:lineRule="exact"/>
        <w:ind w:firstLine="0"/>
        <w:jc w:val="left"/>
        <w:rPr>
          <w:rFonts w:ascii="Fira Sans" w:hAnsi="Fira Sans" w:cs="Arial"/>
          <w:color w:val="000000" w:themeColor="text1"/>
          <w:sz w:val="19"/>
          <w:szCs w:val="19"/>
        </w:rPr>
      </w:pPr>
      <w:r w:rsidRPr="00E16EE9">
        <w:rPr>
          <w:rFonts w:ascii="Fira Sans" w:hAnsi="Fira Sans" w:cs="Arial"/>
          <w:b/>
          <w:color w:val="000000" w:themeColor="text1"/>
          <w:sz w:val="19"/>
          <w:szCs w:val="19"/>
        </w:rPr>
        <w:t xml:space="preserve">Produkcja </w:t>
      </w:r>
      <w:r w:rsidR="002753DE" w:rsidRPr="00E16EE9">
        <w:rPr>
          <w:rFonts w:ascii="Fira Sans" w:hAnsi="Fira Sans" w:cs="Arial"/>
          <w:b/>
          <w:color w:val="000000" w:themeColor="text1"/>
          <w:sz w:val="19"/>
          <w:szCs w:val="19"/>
        </w:rPr>
        <w:t>sprzedana przemysłu</w:t>
      </w:r>
      <w:r w:rsidR="002753DE" w:rsidRPr="00E16EE9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  <w:r w:rsidR="00495626" w:rsidRPr="00E16EE9">
        <w:rPr>
          <w:rFonts w:ascii="Fira Sans" w:hAnsi="Fira Sans" w:cs="Arial"/>
          <w:color w:val="000000" w:themeColor="text1"/>
          <w:sz w:val="19"/>
          <w:szCs w:val="19"/>
        </w:rPr>
        <w:t xml:space="preserve">w </w:t>
      </w:r>
      <w:r w:rsidR="00E96697" w:rsidRPr="00E16EE9">
        <w:rPr>
          <w:rFonts w:ascii="Fira Sans" w:hAnsi="Fira Sans" w:cs="Arial"/>
          <w:color w:val="000000" w:themeColor="text1"/>
          <w:sz w:val="19"/>
          <w:szCs w:val="19"/>
        </w:rPr>
        <w:t>listopadzie</w:t>
      </w:r>
      <w:r w:rsidR="002753DE" w:rsidRPr="00E16EE9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  <w:r w:rsidR="00D638EB" w:rsidRPr="00E16EE9">
        <w:rPr>
          <w:rFonts w:ascii="Fira Sans" w:hAnsi="Fira Sans" w:cs="Arial"/>
          <w:color w:val="000000" w:themeColor="text1"/>
          <w:sz w:val="19"/>
          <w:szCs w:val="19"/>
        </w:rPr>
        <w:t>2022</w:t>
      </w:r>
      <w:r w:rsidR="002753DE" w:rsidRPr="00E16EE9">
        <w:rPr>
          <w:rFonts w:ascii="Fira Sans" w:hAnsi="Fira Sans" w:cs="Arial"/>
          <w:color w:val="000000" w:themeColor="text1"/>
          <w:sz w:val="19"/>
          <w:szCs w:val="19"/>
        </w:rPr>
        <w:t xml:space="preserve"> r. osiągnęła wartość </w:t>
      </w:r>
      <w:r w:rsidR="00E16EE9" w:rsidRPr="00E16EE9">
        <w:rPr>
          <w:rFonts w:ascii="Fira Sans" w:hAnsi="Fira Sans" w:cs="Arial"/>
          <w:color w:val="000000" w:themeColor="text1"/>
          <w:sz w:val="19"/>
          <w:szCs w:val="19"/>
        </w:rPr>
        <w:t>4433,1</w:t>
      </w:r>
      <w:r w:rsidR="003975D2" w:rsidRPr="00E16EE9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  <w:r w:rsidR="002753DE" w:rsidRPr="00E16EE9">
        <w:rPr>
          <w:rFonts w:ascii="Fira Sans" w:hAnsi="Fira Sans" w:cs="Arial"/>
          <w:color w:val="000000" w:themeColor="text1"/>
          <w:sz w:val="19"/>
          <w:szCs w:val="19"/>
        </w:rPr>
        <w:t xml:space="preserve">mln zł (w cenach bieżących) </w:t>
      </w:r>
      <w:r w:rsidR="00927B70" w:rsidRPr="00E16EE9">
        <w:rPr>
          <w:rFonts w:ascii="Fira Sans" w:hAnsi="Fira Sans" w:cs="Arial"/>
          <w:color w:val="000000" w:themeColor="text1"/>
          <w:sz w:val="19"/>
          <w:szCs w:val="19"/>
        </w:rPr>
        <w:t xml:space="preserve">i była </w:t>
      </w:r>
      <w:r w:rsidR="00BF7891" w:rsidRPr="00E16EE9">
        <w:rPr>
          <w:rFonts w:ascii="Fira Sans" w:hAnsi="Fira Sans" w:cs="Arial"/>
          <w:color w:val="000000" w:themeColor="text1"/>
          <w:sz w:val="19"/>
          <w:szCs w:val="19"/>
        </w:rPr>
        <w:t>(w</w:t>
      </w:r>
      <w:r w:rsidR="000736B4" w:rsidRPr="00E16EE9">
        <w:rPr>
          <w:rFonts w:ascii="Fira Sans" w:hAnsi="Fira Sans" w:cs="Arial"/>
          <w:color w:val="000000" w:themeColor="text1"/>
          <w:sz w:val="19"/>
          <w:szCs w:val="19"/>
        </w:rPr>
        <w:t> </w:t>
      </w:r>
      <w:r w:rsidR="00BF7891" w:rsidRPr="00E16EE9">
        <w:rPr>
          <w:rFonts w:ascii="Fira Sans" w:hAnsi="Fira Sans" w:cs="Arial"/>
          <w:color w:val="000000" w:themeColor="text1"/>
          <w:sz w:val="19"/>
          <w:szCs w:val="19"/>
        </w:rPr>
        <w:t xml:space="preserve">cenach </w:t>
      </w:r>
      <w:r w:rsidR="00BF7891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stałych)</w:t>
      </w:r>
      <w:r w:rsidR="00B51E06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 o </w:t>
      </w:r>
      <w:r w:rsidR="001F4206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0,</w:t>
      </w:r>
      <w:r w:rsidR="00E16EE9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8</w:t>
      </w:r>
      <w:r w:rsidR="002753DE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% </w:t>
      </w:r>
      <w:r w:rsidR="00E16EE9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wyższa</w:t>
      </w:r>
      <w:r w:rsidR="00C7571D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 </w:t>
      </w:r>
      <w:r w:rsidR="00B51E06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niż przed miesiącem</w:t>
      </w:r>
      <w:r w:rsidR="00E16EE9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 i</w:t>
      </w:r>
      <w:r w:rsidR="001F4206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 </w:t>
      </w:r>
      <w:r w:rsidR="001D5E19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o</w:t>
      </w:r>
      <w:r w:rsidR="00B51E06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 </w:t>
      </w:r>
      <w:r w:rsidR="00E16EE9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5</w:t>
      </w:r>
      <w:r w:rsidR="00AB097F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,</w:t>
      </w:r>
      <w:r w:rsidR="001F4206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6</w:t>
      </w:r>
      <w:r w:rsidR="002753DE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% </w:t>
      </w:r>
      <w:r w:rsidR="004748BB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wyższa </w:t>
      </w:r>
      <w:r w:rsidR="002753DE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niż rok wcześniej (wów</w:t>
      </w:r>
      <w:r w:rsidR="00A363DD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czas zanotowano jej </w:t>
      </w:r>
      <w:r w:rsidR="009352ED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wzrost</w:t>
      </w:r>
      <w:r w:rsidR="000A5A86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 </w:t>
      </w:r>
      <w:r w:rsidR="00B51E06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o</w:t>
      </w:r>
      <w:r w:rsidR="00CA6FB9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 </w:t>
      </w:r>
      <w:r w:rsidR="00E16EE9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15,7</w:t>
      </w:r>
      <w:r w:rsidR="002753DE" w:rsidRPr="00E16EE9">
        <w:rPr>
          <w:rFonts w:ascii="Fira Sans" w:hAnsi="Fira Sans" w:cs="Arial"/>
          <w:color w:val="000000" w:themeColor="text1"/>
          <w:spacing w:val="-2"/>
          <w:sz w:val="19"/>
          <w:szCs w:val="19"/>
        </w:rPr>
        <w:t>%).</w:t>
      </w:r>
      <w:r w:rsidR="002753DE" w:rsidRPr="00E16EE9">
        <w:rPr>
          <w:rFonts w:ascii="Fira Sans" w:hAnsi="Fira Sans" w:cs="Arial"/>
          <w:color w:val="000000" w:themeColor="text1"/>
          <w:sz w:val="19"/>
          <w:szCs w:val="19"/>
        </w:rPr>
        <w:t xml:space="preserve"> Równocześnie nastąpił </w:t>
      </w:r>
      <w:r w:rsidR="00BF7891" w:rsidRPr="00E16EE9">
        <w:rPr>
          <w:rFonts w:ascii="Fira Sans" w:hAnsi="Fira Sans" w:cs="Arial"/>
          <w:color w:val="000000" w:themeColor="text1"/>
          <w:sz w:val="19"/>
          <w:szCs w:val="19"/>
        </w:rPr>
        <w:t>wzrost</w:t>
      </w:r>
      <w:r w:rsidR="002753DE" w:rsidRPr="00E16EE9">
        <w:rPr>
          <w:rFonts w:ascii="Fira Sans" w:hAnsi="Fira Sans" w:cs="Arial"/>
          <w:color w:val="000000" w:themeColor="text1"/>
          <w:sz w:val="19"/>
          <w:szCs w:val="19"/>
        </w:rPr>
        <w:t xml:space="preserve"> (w cenach bieżących) </w:t>
      </w:r>
      <w:r w:rsidR="002753DE" w:rsidRPr="00E16EE9">
        <w:rPr>
          <w:rFonts w:ascii="Fira Sans" w:hAnsi="Fira Sans" w:cs="Arial"/>
          <w:b/>
          <w:color w:val="000000" w:themeColor="text1"/>
          <w:sz w:val="19"/>
          <w:szCs w:val="19"/>
        </w:rPr>
        <w:t>produkcji budowlano-montażowej</w:t>
      </w:r>
      <w:r w:rsidR="00B51E06" w:rsidRPr="00E16EE9">
        <w:rPr>
          <w:rFonts w:ascii="Fira Sans" w:hAnsi="Fira Sans" w:cs="Arial"/>
          <w:color w:val="000000" w:themeColor="text1"/>
          <w:sz w:val="19"/>
          <w:szCs w:val="19"/>
        </w:rPr>
        <w:t xml:space="preserve"> w skali roku – o </w:t>
      </w:r>
      <w:r w:rsidR="00E16EE9" w:rsidRPr="00E16EE9">
        <w:rPr>
          <w:rFonts w:ascii="Fira Sans" w:hAnsi="Fira Sans" w:cs="Arial"/>
          <w:color w:val="000000" w:themeColor="text1"/>
          <w:sz w:val="19"/>
          <w:szCs w:val="19"/>
        </w:rPr>
        <w:t>32,1</w:t>
      </w:r>
      <w:r w:rsidR="002753DE" w:rsidRPr="00E16EE9">
        <w:rPr>
          <w:rFonts w:ascii="Fira Sans" w:hAnsi="Fira Sans" w:cs="Arial"/>
          <w:color w:val="000000" w:themeColor="text1"/>
          <w:sz w:val="19"/>
          <w:szCs w:val="19"/>
        </w:rPr>
        <w:t>% (</w:t>
      </w:r>
      <w:r w:rsidR="007B2D83" w:rsidRPr="00E16EE9">
        <w:rPr>
          <w:rFonts w:ascii="Fira Sans" w:hAnsi="Fira Sans" w:cs="Arial"/>
          <w:color w:val="000000" w:themeColor="text1"/>
          <w:sz w:val="19"/>
          <w:szCs w:val="19"/>
        </w:rPr>
        <w:t>przed rokiem</w:t>
      </w:r>
      <w:r w:rsidR="00BF7891" w:rsidRPr="00E16EE9">
        <w:rPr>
          <w:rFonts w:ascii="Fira Sans" w:hAnsi="Fira Sans" w:cs="Arial"/>
          <w:color w:val="000000" w:themeColor="text1"/>
          <w:sz w:val="19"/>
          <w:szCs w:val="19"/>
        </w:rPr>
        <w:t xml:space="preserve"> zaobserwowano jej </w:t>
      </w:r>
      <w:r w:rsidR="001F4206" w:rsidRPr="00E16EE9">
        <w:rPr>
          <w:rFonts w:ascii="Fira Sans" w:hAnsi="Fira Sans" w:cs="Arial"/>
          <w:color w:val="000000" w:themeColor="text1"/>
          <w:sz w:val="19"/>
          <w:szCs w:val="19"/>
        </w:rPr>
        <w:t>wzrost</w:t>
      </w:r>
      <w:r w:rsidR="00B51E06" w:rsidRPr="00E16EE9">
        <w:rPr>
          <w:rFonts w:ascii="Fira Sans" w:hAnsi="Fira Sans" w:cs="Arial"/>
          <w:color w:val="000000" w:themeColor="text1"/>
          <w:sz w:val="19"/>
          <w:szCs w:val="19"/>
        </w:rPr>
        <w:t xml:space="preserve"> o </w:t>
      </w:r>
      <w:r w:rsidR="00E16EE9" w:rsidRPr="00E16EE9">
        <w:rPr>
          <w:rFonts w:ascii="Fira Sans" w:hAnsi="Fira Sans" w:cs="Arial"/>
          <w:color w:val="000000" w:themeColor="text1"/>
          <w:sz w:val="19"/>
          <w:szCs w:val="19"/>
        </w:rPr>
        <w:t>33,8</w:t>
      </w:r>
      <w:r w:rsidR="00AB097F" w:rsidRPr="00E16EE9">
        <w:rPr>
          <w:rFonts w:ascii="Fira Sans" w:hAnsi="Fira Sans" w:cs="Arial"/>
          <w:color w:val="000000" w:themeColor="text1"/>
          <w:sz w:val="19"/>
          <w:szCs w:val="19"/>
        </w:rPr>
        <w:t>%</w:t>
      </w:r>
      <w:r w:rsidR="002753DE" w:rsidRPr="00E16EE9">
        <w:rPr>
          <w:rFonts w:ascii="Fira Sans" w:hAnsi="Fira Sans" w:cs="Arial"/>
          <w:color w:val="000000" w:themeColor="text1"/>
          <w:sz w:val="19"/>
          <w:szCs w:val="19"/>
        </w:rPr>
        <w:t>).</w:t>
      </w:r>
    </w:p>
    <w:p w14:paraId="66D02BC0" w14:textId="537A1FAA" w:rsidR="00C15510" w:rsidRPr="00A44A16" w:rsidRDefault="00C15510" w:rsidP="00ED0A04">
      <w:pPr>
        <w:pStyle w:val="Tekstpodstawowy"/>
        <w:spacing w:before="240" w:after="0"/>
        <w:jc w:val="both"/>
        <w:rPr>
          <w:b/>
          <w:color w:val="000000" w:themeColor="text1"/>
          <w:szCs w:val="19"/>
        </w:rPr>
      </w:pPr>
      <w:r w:rsidRPr="00A44A16">
        <w:rPr>
          <w:b/>
          <w:color w:val="000000" w:themeColor="text1"/>
          <w:szCs w:val="19"/>
        </w:rPr>
        <w:t xml:space="preserve">Wykres </w:t>
      </w:r>
      <w:r w:rsidR="003B0E07">
        <w:rPr>
          <w:b/>
          <w:color w:val="000000" w:themeColor="text1"/>
          <w:szCs w:val="19"/>
        </w:rPr>
        <w:t>8</w:t>
      </w:r>
      <w:r w:rsidR="00FD408F" w:rsidRPr="00A44A16">
        <w:rPr>
          <w:b/>
          <w:color w:val="000000" w:themeColor="text1"/>
          <w:szCs w:val="19"/>
        </w:rPr>
        <w:t>. Produkcja sprzedana przemysłu</w:t>
      </w:r>
    </w:p>
    <w:p w14:paraId="30FA9480" w14:textId="3679BB94" w:rsidR="006D4668" w:rsidRDefault="001403AA" w:rsidP="00382909">
      <w:pPr>
        <w:pStyle w:val="Tekstpodstawowy2"/>
        <w:spacing w:before="0" w:after="0" w:line="240" w:lineRule="auto"/>
        <w:ind w:left="879"/>
        <w:rPr>
          <w:color w:val="000000"/>
          <w:sz w:val="18"/>
        </w:rPr>
      </w:pPr>
      <w:r w:rsidRPr="00327EC4">
        <w:rPr>
          <w:color w:val="000000"/>
          <w:sz w:val="18"/>
        </w:rPr>
        <w:t>(ceny stałe; przeciętna miesięczna 201</w:t>
      </w:r>
      <w:r w:rsidR="00146388">
        <w:rPr>
          <w:color w:val="000000"/>
          <w:sz w:val="18"/>
        </w:rPr>
        <w:t>5</w:t>
      </w:r>
      <w:r w:rsidRPr="00327EC4">
        <w:rPr>
          <w:color w:val="000000"/>
          <w:sz w:val="18"/>
        </w:rPr>
        <w:t>=100)</w:t>
      </w:r>
    </w:p>
    <w:p w14:paraId="51A9C24B" w14:textId="57A51D80" w:rsidR="0046736C" w:rsidRDefault="0046736C" w:rsidP="0046736C">
      <w:pPr>
        <w:pStyle w:val="Tekstpodstawowy2"/>
        <w:spacing w:before="0" w:after="0" w:line="240" w:lineRule="auto"/>
        <w:jc w:val="center"/>
        <w:rPr>
          <w:color w:val="000000"/>
          <w:sz w:val="18"/>
        </w:rPr>
      </w:pPr>
      <w:r>
        <w:rPr>
          <w:noProof/>
        </w:rPr>
        <w:drawing>
          <wp:inline distT="0" distB="0" distL="0" distR="0" wp14:anchorId="2EEDD8B4" wp14:editId="16CF0CC2">
            <wp:extent cx="6620311" cy="2952000"/>
            <wp:effectExtent l="0" t="0" r="0" b="1270"/>
            <wp:docPr id="78" name="Wykres 78" descr="Wykres 8. Produkcja sprzedana przemysłu (ceny stałe; przeciętna miesięczna 2015=100)&#10;&#10;Na wykresie liniowym zaprezentowano dynamikę produkcji sprzedanej przemysłu przy podstawie przeciętna miesięczna 2015=100 dla poszczególnych miesięcy w latach 2018–2022 dla Polski oraz dla województwa podlaskiego. Ostatni zaprezentowany okres to listopad 2022 r. Dane do wykresu dostępne są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1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3"/>
              </a:graphicData>
            </a:graphic>
          </wp:inline>
        </w:drawing>
      </w:r>
    </w:p>
    <w:p w14:paraId="4C636560" w14:textId="69425DBB" w:rsidR="000736B4" w:rsidRPr="00CD70FC" w:rsidRDefault="000736B4" w:rsidP="00CD70FC">
      <w:pPr>
        <w:pStyle w:val="Tekstpodstawowy2"/>
        <w:spacing w:before="20" w:after="0" w:line="240" w:lineRule="exact"/>
        <w:ind w:left="-57"/>
        <w:rPr>
          <w:rFonts w:cs="Arial"/>
          <w:szCs w:val="19"/>
        </w:rPr>
      </w:pPr>
      <w:r w:rsidRPr="00CD70FC">
        <w:rPr>
          <w:rFonts w:cs="Arial"/>
          <w:color w:val="000000" w:themeColor="text1"/>
          <w:szCs w:val="19"/>
        </w:rPr>
        <w:t>Produkcja sprzedana w przetwórstwie przemysłowym, stanowiąca 9</w:t>
      </w:r>
      <w:r w:rsidR="00CB4F27" w:rsidRPr="00CD70FC">
        <w:rPr>
          <w:rFonts w:cs="Arial"/>
          <w:color w:val="000000" w:themeColor="text1"/>
          <w:szCs w:val="19"/>
        </w:rPr>
        <w:t>3,5</w:t>
      </w:r>
      <w:r w:rsidRPr="00CD70FC">
        <w:rPr>
          <w:rFonts w:cs="Arial"/>
          <w:color w:val="000000" w:themeColor="text1"/>
          <w:szCs w:val="19"/>
        </w:rPr>
        <w:t>% produkcji przemysłowej ogółem, w porównaniu z</w:t>
      </w:r>
      <w:r w:rsidR="00072A9A" w:rsidRPr="00CD70FC">
        <w:rPr>
          <w:rFonts w:cs="Arial"/>
          <w:color w:val="000000" w:themeColor="text1"/>
          <w:szCs w:val="19"/>
        </w:rPr>
        <w:t> </w:t>
      </w:r>
      <w:r w:rsidRPr="00CD70FC">
        <w:rPr>
          <w:rFonts w:cs="Arial"/>
          <w:szCs w:val="19"/>
        </w:rPr>
        <w:t xml:space="preserve">analogicznym miesiącem ubiegłego roku zwiększyła się o </w:t>
      </w:r>
      <w:r w:rsidR="00CB4F27" w:rsidRPr="00CD70FC">
        <w:rPr>
          <w:rFonts w:cs="Arial"/>
          <w:szCs w:val="19"/>
        </w:rPr>
        <w:t>5,1</w:t>
      </w:r>
      <w:r w:rsidRPr="00CD70FC">
        <w:rPr>
          <w:rFonts w:cs="Arial"/>
          <w:szCs w:val="19"/>
        </w:rPr>
        <w:t xml:space="preserve">%. Wzrost produkcji sprzedanej wystąpił także </w:t>
      </w:r>
      <w:r w:rsidR="00CB4F27" w:rsidRPr="00CD70FC">
        <w:rPr>
          <w:rFonts w:cs="Arial"/>
          <w:szCs w:val="19"/>
        </w:rPr>
        <w:t xml:space="preserve">w sekcjach: </w:t>
      </w:r>
      <w:r w:rsidR="00A71857" w:rsidRPr="00CD70FC">
        <w:rPr>
          <w:rFonts w:cs="Arial"/>
          <w:szCs w:val="19"/>
        </w:rPr>
        <w:t xml:space="preserve">wytwarzanie i zaopatrywanie w energię elektryczną, gaz, parę wodną i gorącą wodę (o 21,8%), </w:t>
      </w:r>
      <w:r w:rsidR="00256F9F" w:rsidRPr="00CD70FC">
        <w:rPr>
          <w:rFonts w:cs="Arial"/>
          <w:szCs w:val="19"/>
        </w:rPr>
        <w:t>górnictw</w:t>
      </w:r>
      <w:r w:rsidR="00A71857" w:rsidRPr="00CD70FC">
        <w:rPr>
          <w:rFonts w:cs="Arial"/>
          <w:szCs w:val="19"/>
        </w:rPr>
        <w:t>o</w:t>
      </w:r>
      <w:r w:rsidR="00256F9F" w:rsidRPr="00CD70FC">
        <w:rPr>
          <w:rFonts w:cs="Arial"/>
          <w:szCs w:val="19"/>
        </w:rPr>
        <w:t xml:space="preserve"> i wydobywani</w:t>
      </w:r>
      <w:r w:rsidR="00F23158" w:rsidRPr="00CD70FC">
        <w:rPr>
          <w:rFonts w:cs="Arial"/>
          <w:szCs w:val="19"/>
        </w:rPr>
        <w:t xml:space="preserve">e </w:t>
      </w:r>
      <w:r w:rsidR="00256F9F" w:rsidRPr="00CD70FC">
        <w:rPr>
          <w:rFonts w:cs="Arial"/>
          <w:szCs w:val="19"/>
        </w:rPr>
        <w:t>(o</w:t>
      </w:r>
      <w:r w:rsidR="00A71857" w:rsidRPr="00CD70FC">
        <w:rPr>
          <w:rFonts w:cs="Arial"/>
          <w:szCs w:val="19"/>
        </w:rPr>
        <w:t> 13,6</w:t>
      </w:r>
      <w:r w:rsidR="00256F9F" w:rsidRPr="00CD70FC">
        <w:rPr>
          <w:rFonts w:cs="Arial"/>
          <w:szCs w:val="19"/>
        </w:rPr>
        <w:t>%)</w:t>
      </w:r>
      <w:r w:rsidR="00A71857" w:rsidRPr="00CD70FC">
        <w:rPr>
          <w:rFonts w:cs="Arial"/>
          <w:szCs w:val="19"/>
        </w:rPr>
        <w:t xml:space="preserve"> </w:t>
      </w:r>
      <w:r w:rsidR="00A05C9A" w:rsidRPr="00CD70FC">
        <w:rPr>
          <w:rFonts w:cs="Arial"/>
          <w:szCs w:val="19"/>
        </w:rPr>
        <w:t xml:space="preserve">oraz dostawa wody; gospodarowanie ściekami i odpadami; rekultywacja (o </w:t>
      </w:r>
      <w:r w:rsidR="00A71857" w:rsidRPr="00CD70FC">
        <w:rPr>
          <w:rFonts w:cs="Arial"/>
          <w:szCs w:val="19"/>
        </w:rPr>
        <w:t>1,4</w:t>
      </w:r>
      <w:r w:rsidR="00A05C9A" w:rsidRPr="00CD70FC">
        <w:rPr>
          <w:rFonts w:cs="Arial"/>
          <w:szCs w:val="19"/>
        </w:rPr>
        <w:t>%).</w:t>
      </w:r>
    </w:p>
    <w:p w14:paraId="441408E0" w14:textId="05F4DBB1" w:rsidR="006B0337" w:rsidRPr="00CD70FC" w:rsidRDefault="006B0337" w:rsidP="00CD70FC">
      <w:pPr>
        <w:pStyle w:val="Tekstpodstawowy2"/>
        <w:spacing w:line="240" w:lineRule="exact"/>
        <w:rPr>
          <w:rFonts w:cs="Arial"/>
          <w:szCs w:val="19"/>
        </w:rPr>
      </w:pPr>
      <w:r w:rsidRPr="00CD70FC">
        <w:rPr>
          <w:rFonts w:cs="Arial"/>
          <w:szCs w:val="19"/>
        </w:rPr>
        <w:t xml:space="preserve">Wyższy niż w </w:t>
      </w:r>
      <w:r w:rsidR="00E96697" w:rsidRPr="00CD70FC">
        <w:rPr>
          <w:rFonts w:cs="Arial"/>
          <w:szCs w:val="19"/>
        </w:rPr>
        <w:t>listopadzie</w:t>
      </w:r>
      <w:r w:rsidRPr="00CD70FC">
        <w:rPr>
          <w:rFonts w:cs="Arial"/>
          <w:szCs w:val="19"/>
        </w:rPr>
        <w:t xml:space="preserve"> 2021 r. poziom produkcji sprzedanej wystąpił w </w:t>
      </w:r>
      <w:r w:rsidR="001A02EE" w:rsidRPr="00CD70FC">
        <w:rPr>
          <w:rFonts w:cs="Arial"/>
          <w:szCs w:val="19"/>
        </w:rPr>
        <w:t>16</w:t>
      </w:r>
      <w:r w:rsidRPr="00CD70FC">
        <w:rPr>
          <w:rFonts w:cs="Arial"/>
          <w:szCs w:val="19"/>
        </w:rPr>
        <w:t xml:space="preserve"> (spośród 27) działach przemysłu, a niższy –</w:t>
      </w:r>
      <w:r w:rsidR="00072A9A" w:rsidRPr="00CD70FC">
        <w:rPr>
          <w:rFonts w:cs="Arial"/>
          <w:szCs w:val="19"/>
        </w:rPr>
        <w:t> </w:t>
      </w:r>
      <w:r w:rsidRPr="00CD70FC">
        <w:rPr>
          <w:rFonts w:cs="Arial"/>
          <w:szCs w:val="19"/>
        </w:rPr>
        <w:t>w</w:t>
      </w:r>
      <w:r w:rsidR="00072A9A" w:rsidRPr="00CD70FC">
        <w:rPr>
          <w:rFonts w:cs="Arial"/>
          <w:szCs w:val="19"/>
        </w:rPr>
        <w:t> </w:t>
      </w:r>
      <w:r w:rsidR="001A02EE" w:rsidRPr="00CD70FC">
        <w:rPr>
          <w:rFonts w:cs="Arial"/>
          <w:szCs w:val="19"/>
        </w:rPr>
        <w:t>11</w:t>
      </w:r>
      <w:r w:rsidRPr="00CD70FC">
        <w:rPr>
          <w:rFonts w:cs="Arial"/>
          <w:szCs w:val="19"/>
        </w:rPr>
        <w:t>. Uwzględniając działy o znaczącym udziale w produkcji sprzedanej przemysłu, wzrost wartości sprzedaży w odniesieniu do poziomu sprzed roku zanotowano w produkcji</w:t>
      </w:r>
      <w:r w:rsidR="00484439" w:rsidRPr="00CD70FC">
        <w:rPr>
          <w:rFonts w:cs="Arial"/>
          <w:szCs w:val="19"/>
        </w:rPr>
        <w:t xml:space="preserve"> maszyn i urządzeń (o 13,5%), artykułów spożywczych (o 4,2%) oraz wyrobów z drewna, korka, słomy i wikliny (o 3,9%), natomiast jej spadek wystąpił w produkcji wyrobów z gumy i tworzyw sztucznych (o 5,3%).</w:t>
      </w:r>
      <w:r w:rsidRPr="00CD70FC">
        <w:rPr>
          <w:rFonts w:cs="Arial"/>
          <w:szCs w:val="19"/>
        </w:rPr>
        <w:t xml:space="preserve"> </w:t>
      </w:r>
    </w:p>
    <w:p w14:paraId="4FA55A7B" w14:textId="321F5791" w:rsidR="006B0337" w:rsidRPr="00CD70FC" w:rsidRDefault="006B0337" w:rsidP="00CD70FC">
      <w:pPr>
        <w:pStyle w:val="Tekstpodstawowywcity"/>
        <w:spacing w:before="120" w:after="120" w:line="240" w:lineRule="exact"/>
        <w:ind w:firstLine="0"/>
        <w:jc w:val="left"/>
        <w:rPr>
          <w:rFonts w:ascii="Fira Sans" w:hAnsi="Fira Sans" w:cs="Arial"/>
          <w:sz w:val="19"/>
          <w:szCs w:val="19"/>
        </w:rPr>
      </w:pPr>
      <w:r w:rsidRPr="00CD70FC">
        <w:rPr>
          <w:rFonts w:ascii="Fira Sans" w:hAnsi="Fira Sans" w:cs="Arial"/>
          <w:sz w:val="19"/>
          <w:szCs w:val="19"/>
        </w:rPr>
        <w:t xml:space="preserve">W porównaniu z poprzednim miesiącem produkcja sprzedana przemysłu </w:t>
      </w:r>
      <w:r w:rsidR="0038022E" w:rsidRPr="00CD70FC">
        <w:rPr>
          <w:rFonts w:ascii="Fira Sans" w:hAnsi="Fira Sans" w:cs="Arial"/>
          <w:sz w:val="19"/>
          <w:szCs w:val="19"/>
        </w:rPr>
        <w:t>zwiększyła</w:t>
      </w:r>
      <w:r w:rsidRPr="00CD70FC">
        <w:rPr>
          <w:rFonts w:ascii="Fira Sans" w:hAnsi="Fira Sans" w:cs="Arial"/>
          <w:sz w:val="19"/>
          <w:szCs w:val="19"/>
        </w:rPr>
        <w:t xml:space="preserve"> się o 0,</w:t>
      </w:r>
      <w:r w:rsidR="0038022E" w:rsidRPr="00CD70FC">
        <w:rPr>
          <w:rFonts w:ascii="Fira Sans" w:hAnsi="Fira Sans" w:cs="Arial"/>
          <w:sz w:val="19"/>
          <w:szCs w:val="19"/>
        </w:rPr>
        <w:t>8</w:t>
      </w:r>
      <w:r w:rsidRPr="00CD70FC">
        <w:rPr>
          <w:rFonts w:ascii="Fira Sans" w:hAnsi="Fira Sans" w:cs="Arial"/>
          <w:sz w:val="19"/>
          <w:szCs w:val="19"/>
        </w:rPr>
        <w:t xml:space="preserve">%, przy czym </w:t>
      </w:r>
      <w:r w:rsidR="00F4445B" w:rsidRPr="00CD70FC">
        <w:rPr>
          <w:rFonts w:ascii="Fira Sans" w:hAnsi="Fira Sans" w:cs="Arial"/>
          <w:sz w:val="19"/>
          <w:szCs w:val="19"/>
        </w:rPr>
        <w:t xml:space="preserve">wzrost zaobserwowano </w:t>
      </w:r>
      <w:r w:rsidRPr="00CD70FC">
        <w:rPr>
          <w:rFonts w:ascii="Fira Sans" w:hAnsi="Fira Sans" w:cs="Arial"/>
          <w:sz w:val="19"/>
          <w:szCs w:val="19"/>
        </w:rPr>
        <w:t xml:space="preserve">w sekcjach </w:t>
      </w:r>
      <w:r w:rsidR="005C5128" w:rsidRPr="00CD70FC">
        <w:rPr>
          <w:rFonts w:ascii="Fira Sans" w:hAnsi="Fira Sans" w:cs="Arial"/>
          <w:sz w:val="19"/>
          <w:szCs w:val="19"/>
        </w:rPr>
        <w:t>wytwarzanie i zaopatrywanie w energię elektryczną, gaz, parę wodną i gorącą wodę – o 52,6%</w:t>
      </w:r>
      <w:r w:rsidR="005F66C1" w:rsidRPr="00CD70FC">
        <w:rPr>
          <w:rFonts w:ascii="Fira Sans" w:hAnsi="Fira Sans" w:cs="Arial"/>
          <w:sz w:val="19"/>
          <w:szCs w:val="19"/>
        </w:rPr>
        <w:t xml:space="preserve"> </w:t>
      </w:r>
      <w:r w:rsidR="00F4445B" w:rsidRPr="00CD70FC">
        <w:rPr>
          <w:rFonts w:ascii="Fira Sans" w:hAnsi="Fira Sans" w:cs="Arial"/>
          <w:sz w:val="19"/>
          <w:szCs w:val="19"/>
        </w:rPr>
        <w:t xml:space="preserve">oraz </w:t>
      </w:r>
      <w:r w:rsidR="005C5128" w:rsidRPr="00CD70FC">
        <w:rPr>
          <w:rFonts w:ascii="Fira Sans" w:hAnsi="Fira Sans" w:cs="Arial"/>
          <w:sz w:val="19"/>
          <w:szCs w:val="19"/>
        </w:rPr>
        <w:t xml:space="preserve">dostawa wody; gospodarowanie ściekami i odpadami; rekultywacja – o 7,8%. Spadek zanotowano natomiast w górnictwie i wydobywaniu – o 6,3% oraz przetwórstwie przemysłowym – o 0,1%. </w:t>
      </w:r>
    </w:p>
    <w:p w14:paraId="158D0A1C" w14:textId="3080BEE6" w:rsidR="006B0337" w:rsidRPr="00CD70FC" w:rsidRDefault="006B0337" w:rsidP="00CD70FC">
      <w:pPr>
        <w:pStyle w:val="Tekstpodstawowywcity"/>
        <w:spacing w:before="120" w:after="120" w:line="240" w:lineRule="exact"/>
        <w:ind w:firstLine="0"/>
        <w:jc w:val="left"/>
        <w:rPr>
          <w:rFonts w:ascii="Fira Sans" w:hAnsi="Fira Sans" w:cs="Arial"/>
          <w:sz w:val="19"/>
          <w:szCs w:val="19"/>
        </w:rPr>
      </w:pPr>
      <w:r w:rsidRPr="00CD70FC">
        <w:rPr>
          <w:rFonts w:ascii="Fira Sans" w:hAnsi="Fira Sans" w:cs="Arial"/>
          <w:sz w:val="19"/>
          <w:szCs w:val="19"/>
        </w:rPr>
        <w:t>W</w:t>
      </w:r>
      <w:r w:rsidR="00BB74FC" w:rsidRPr="00CD70FC">
        <w:rPr>
          <w:rFonts w:ascii="Fira Sans" w:hAnsi="Fira Sans" w:cs="Arial"/>
          <w:sz w:val="19"/>
          <w:szCs w:val="19"/>
        </w:rPr>
        <w:t>y</w:t>
      </w:r>
      <w:r w:rsidRPr="00CD70FC">
        <w:rPr>
          <w:rFonts w:ascii="Fira Sans" w:hAnsi="Fira Sans" w:cs="Arial"/>
          <w:sz w:val="19"/>
          <w:szCs w:val="19"/>
        </w:rPr>
        <w:t xml:space="preserve">dajność pracy w przemyśle, mierzona produkcją sprzedaną na 1 zatrudnionego, wyniosła (w cenach bieżących) </w:t>
      </w:r>
      <w:r w:rsidR="005C5128" w:rsidRPr="00CD70FC">
        <w:rPr>
          <w:rFonts w:ascii="Fira Sans" w:hAnsi="Fira Sans" w:cs="Arial"/>
          <w:sz w:val="19"/>
          <w:szCs w:val="19"/>
        </w:rPr>
        <w:t>76,0</w:t>
      </w:r>
      <w:r w:rsidR="00CD70FC">
        <w:rPr>
          <w:rFonts w:ascii="Fira Sans" w:hAnsi="Fira Sans" w:cs="Arial"/>
          <w:sz w:val="19"/>
          <w:szCs w:val="19"/>
        </w:rPr>
        <w:t> </w:t>
      </w:r>
      <w:r w:rsidRPr="00CD70FC">
        <w:rPr>
          <w:rFonts w:ascii="Fira Sans" w:hAnsi="Fira Sans" w:cs="Arial"/>
          <w:sz w:val="19"/>
          <w:szCs w:val="19"/>
        </w:rPr>
        <w:t xml:space="preserve">tys. zł i była (w cenach stałych) o </w:t>
      </w:r>
      <w:r w:rsidR="00BB74FC" w:rsidRPr="00CD70FC">
        <w:rPr>
          <w:rFonts w:ascii="Fira Sans" w:hAnsi="Fira Sans" w:cs="Arial"/>
          <w:sz w:val="19"/>
          <w:szCs w:val="19"/>
        </w:rPr>
        <w:t>6,</w:t>
      </w:r>
      <w:r w:rsidR="005C5128" w:rsidRPr="00CD70FC">
        <w:rPr>
          <w:rFonts w:ascii="Fira Sans" w:hAnsi="Fira Sans" w:cs="Arial"/>
          <w:sz w:val="19"/>
          <w:szCs w:val="19"/>
        </w:rPr>
        <w:t>3</w:t>
      </w:r>
      <w:r w:rsidRPr="00CD70FC">
        <w:rPr>
          <w:rFonts w:ascii="Fira Sans" w:hAnsi="Fira Sans" w:cs="Arial"/>
          <w:sz w:val="19"/>
          <w:szCs w:val="19"/>
        </w:rPr>
        <w:t xml:space="preserve">% wyższa niż przed rokiem, przy jednoczesnym </w:t>
      </w:r>
      <w:r w:rsidR="005C5128" w:rsidRPr="00CD70FC">
        <w:rPr>
          <w:rFonts w:ascii="Fira Sans" w:hAnsi="Fira Sans" w:cs="Arial"/>
          <w:sz w:val="19"/>
          <w:szCs w:val="19"/>
        </w:rPr>
        <w:t>spadku</w:t>
      </w:r>
      <w:r w:rsidRPr="00CD70FC">
        <w:rPr>
          <w:rFonts w:ascii="Fira Sans" w:hAnsi="Fira Sans" w:cs="Arial"/>
          <w:sz w:val="19"/>
          <w:szCs w:val="19"/>
        </w:rPr>
        <w:t xml:space="preserve"> przeciętnego zatrudnienia </w:t>
      </w:r>
      <w:r w:rsidR="005C5128" w:rsidRPr="00CD70FC">
        <w:rPr>
          <w:rFonts w:ascii="Fira Sans" w:hAnsi="Fira Sans" w:cs="Arial"/>
          <w:sz w:val="19"/>
          <w:szCs w:val="19"/>
        </w:rPr>
        <w:t>o</w:t>
      </w:r>
      <w:r w:rsidR="00CD70FC">
        <w:rPr>
          <w:rFonts w:ascii="Fira Sans" w:hAnsi="Fira Sans" w:cs="Arial"/>
          <w:sz w:val="19"/>
          <w:szCs w:val="19"/>
        </w:rPr>
        <w:t> </w:t>
      </w:r>
      <w:r w:rsidR="005C5128" w:rsidRPr="00CD70FC">
        <w:rPr>
          <w:rFonts w:ascii="Fira Sans" w:hAnsi="Fira Sans" w:cs="Arial"/>
          <w:sz w:val="19"/>
          <w:szCs w:val="19"/>
        </w:rPr>
        <w:t xml:space="preserve">0,7% </w:t>
      </w:r>
      <w:r w:rsidRPr="00CD70FC">
        <w:rPr>
          <w:rFonts w:ascii="Fira Sans" w:hAnsi="Fira Sans" w:cs="Arial"/>
          <w:sz w:val="19"/>
          <w:szCs w:val="19"/>
        </w:rPr>
        <w:t>i</w:t>
      </w:r>
      <w:r w:rsidR="005C5128" w:rsidRPr="00CD70FC">
        <w:rPr>
          <w:rFonts w:ascii="Fira Sans" w:hAnsi="Fira Sans" w:cs="Arial"/>
          <w:sz w:val="19"/>
          <w:szCs w:val="19"/>
        </w:rPr>
        <w:t xml:space="preserve"> wzroście </w:t>
      </w:r>
      <w:r w:rsidRPr="00CD70FC">
        <w:rPr>
          <w:rFonts w:ascii="Fira Sans" w:hAnsi="Fira Sans" w:cs="Arial"/>
          <w:sz w:val="19"/>
          <w:szCs w:val="19"/>
        </w:rPr>
        <w:t xml:space="preserve">przeciętnego miesięcznego wynagrodzenia brutto </w:t>
      </w:r>
      <w:r w:rsidR="005C5128" w:rsidRPr="00CD70FC">
        <w:rPr>
          <w:rFonts w:ascii="Fira Sans" w:hAnsi="Fira Sans" w:cs="Arial"/>
          <w:sz w:val="19"/>
          <w:szCs w:val="19"/>
        </w:rPr>
        <w:t>o</w:t>
      </w:r>
      <w:r w:rsidRPr="00CD70FC">
        <w:rPr>
          <w:rFonts w:ascii="Fira Sans" w:hAnsi="Fira Sans" w:cs="Arial"/>
          <w:sz w:val="19"/>
          <w:szCs w:val="19"/>
        </w:rPr>
        <w:t xml:space="preserve"> </w:t>
      </w:r>
      <w:r w:rsidR="00BB74FC" w:rsidRPr="00CD70FC">
        <w:rPr>
          <w:rFonts w:ascii="Fira Sans" w:hAnsi="Fira Sans" w:cs="Arial"/>
          <w:sz w:val="19"/>
          <w:szCs w:val="19"/>
        </w:rPr>
        <w:t>1</w:t>
      </w:r>
      <w:r w:rsidR="005C5128" w:rsidRPr="00CD70FC">
        <w:rPr>
          <w:rFonts w:ascii="Fira Sans" w:hAnsi="Fira Sans" w:cs="Arial"/>
          <w:sz w:val="19"/>
          <w:szCs w:val="19"/>
        </w:rPr>
        <w:t>1,2</w:t>
      </w:r>
      <w:r w:rsidRPr="00CD70FC">
        <w:rPr>
          <w:rFonts w:ascii="Fira Sans" w:hAnsi="Fira Sans" w:cs="Arial"/>
          <w:sz w:val="19"/>
          <w:szCs w:val="19"/>
        </w:rPr>
        <w:t>%.</w:t>
      </w:r>
    </w:p>
    <w:p w14:paraId="5EC99D73" w14:textId="4134CBBC" w:rsidR="006B0337" w:rsidRPr="00CD70FC" w:rsidRDefault="006B0337" w:rsidP="00CD70FC">
      <w:pPr>
        <w:pStyle w:val="Tekstpodstawowywcity"/>
        <w:spacing w:before="120" w:after="120" w:line="240" w:lineRule="exact"/>
        <w:ind w:firstLine="0"/>
        <w:jc w:val="left"/>
        <w:rPr>
          <w:rFonts w:ascii="Fira Sans" w:hAnsi="Fira Sans" w:cs="Arial"/>
          <w:sz w:val="19"/>
          <w:szCs w:val="19"/>
        </w:rPr>
      </w:pPr>
      <w:r w:rsidRPr="00CD70FC">
        <w:rPr>
          <w:rFonts w:ascii="Fira Sans" w:hAnsi="Fira Sans" w:cs="Arial"/>
          <w:sz w:val="19"/>
          <w:szCs w:val="19"/>
        </w:rPr>
        <w:t>W okresie styczeń–</w:t>
      </w:r>
      <w:r w:rsidR="00F231EF" w:rsidRPr="00CD70FC">
        <w:rPr>
          <w:rFonts w:ascii="Fira Sans" w:hAnsi="Fira Sans" w:cs="Arial"/>
          <w:sz w:val="19"/>
          <w:szCs w:val="19"/>
        </w:rPr>
        <w:t>listopad</w:t>
      </w:r>
      <w:r w:rsidRPr="00CD70FC">
        <w:rPr>
          <w:rFonts w:ascii="Fira Sans" w:hAnsi="Fira Sans" w:cs="Arial"/>
          <w:sz w:val="19"/>
          <w:szCs w:val="19"/>
        </w:rPr>
        <w:t xml:space="preserve"> br. produkcja sprzedana przemysłu wyniosła </w:t>
      </w:r>
      <w:r w:rsidR="000D0FB8" w:rsidRPr="00CD70FC">
        <w:rPr>
          <w:rFonts w:ascii="Fira Sans" w:hAnsi="Fira Sans" w:cs="Arial"/>
          <w:sz w:val="19"/>
          <w:szCs w:val="19"/>
        </w:rPr>
        <w:t>46299,1</w:t>
      </w:r>
      <w:r w:rsidRPr="00CD70FC">
        <w:rPr>
          <w:rFonts w:ascii="Fira Sans" w:hAnsi="Fira Sans" w:cs="Arial"/>
          <w:sz w:val="19"/>
          <w:szCs w:val="19"/>
        </w:rPr>
        <w:t xml:space="preserve"> mln zł (w cenach bieżących) i była (w</w:t>
      </w:r>
      <w:r w:rsidR="00072A9A" w:rsidRPr="00CD70FC">
        <w:rPr>
          <w:rFonts w:ascii="Fira Sans" w:hAnsi="Fira Sans" w:cs="Arial"/>
          <w:sz w:val="19"/>
          <w:szCs w:val="19"/>
        </w:rPr>
        <w:t> </w:t>
      </w:r>
      <w:r w:rsidRPr="00CD70FC">
        <w:rPr>
          <w:rFonts w:ascii="Fira Sans" w:hAnsi="Fira Sans" w:cs="Arial"/>
          <w:sz w:val="19"/>
          <w:szCs w:val="19"/>
        </w:rPr>
        <w:t xml:space="preserve">cenach stałych) o </w:t>
      </w:r>
      <w:r w:rsidR="00854082" w:rsidRPr="00CD70FC">
        <w:rPr>
          <w:rFonts w:ascii="Fira Sans" w:hAnsi="Fira Sans" w:cs="Arial"/>
          <w:sz w:val="19"/>
          <w:szCs w:val="19"/>
        </w:rPr>
        <w:t>1</w:t>
      </w:r>
      <w:r w:rsidR="000D0FB8" w:rsidRPr="00CD70FC">
        <w:rPr>
          <w:rFonts w:ascii="Fira Sans" w:hAnsi="Fira Sans" w:cs="Arial"/>
          <w:sz w:val="19"/>
          <w:szCs w:val="19"/>
        </w:rPr>
        <w:t>0,9</w:t>
      </w:r>
      <w:r w:rsidRPr="00CD70FC">
        <w:rPr>
          <w:rFonts w:ascii="Fira Sans" w:hAnsi="Fira Sans" w:cs="Arial"/>
          <w:sz w:val="19"/>
          <w:szCs w:val="19"/>
        </w:rPr>
        <w:t>% wyższa niż w analogicznym okresie ubiegłego roku.</w:t>
      </w:r>
    </w:p>
    <w:p w14:paraId="5398CD40" w14:textId="77777777" w:rsidR="00F231EF" w:rsidRPr="005F66C1" w:rsidRDefault="00F231EF" w:rsidP="00303D8E">
      <w:pPr>
        <w:pStyle w:val="Tekstpodstawowywcity"/>
        <w:spacing w:before="120" w:after="120" w:line="240" w:lineRule="exact"/>
        <w:ind w:firstLine="0"/>
        <w:jc w:val="left"/>
        <w:rPr>
          <w:rFonts w:ascii="Fira Sans" w:hAnsi="Fira Sans" w:cs="Arial"/>
          <w:sz w:val="19"/>
          <w:szCs w:val="19"/>
        </w:rPr>
      </w:pPr>
    </w:p>
    <w:p w14:paraId="7EE6F51D" w14:textId="7C7771C3" w:rsidR="00893400" w:rsidRDefault="00893400" w:rsidP="000736B4">
      <w:pPr>
        <w:pStyle w:val="Tekstpodstawowy2"/>
        <w:spacing w:before="360" w:line="240" w:lineRule="auto"/>
        <w:rPr>
          <w:b/>
          <w:color w:val="000000" w:themeColor="text1"/>
          <w:szCs w:val="19"/>
        </w:rPr>
      </w:pPr>
      <w:r w:rsidRPr="00070AA7">
        <w:rPr>
          <w:b/>
          <w:color w:val="000000" w:themeColor="text1"/>
          <w:szCs w:val="19"/>
        </w:rPr>
        <w:lastRenderedPageBreak/>
        <w:t xml:space="preserve">Tablica </w:t>
      </w:r>
      <w:r w:rsidR="005737D6">
        <w:rPr>
          <w:b/>
          <w:color w:val="000000" w:themeColor="text1"/>
          <w:szCs w:val="19"/>
        </w:rPr>
        <w:t>9</w:t>
      </w:r>
      <w:r>
        <w:rPr>
          <w:b/>
          <w:color w:val="000000" w:themeColor="text1"/>
          <w:szCs w:val="19"/>
        </w:rPr>
        <w:t xml:space="preserve">. </w:t>
      </w:r>
      <w:r w:rsidRPr="00070AA7">
        <w:rPr>
          <w:b/>
          <w:color w:val="000000" w:themeColor="text1"/>
          <w:spacing w:val="-2"/>
          <w:szCs w:val="19"/>
        </w:rPr>
        <w:t xml:space="preserve">Dynamika </w:t>
      </w:r>
      <w:r w:rsidRPr="0090003D">
        <w:rPr>
          <w:b/>
          <w:color w:val="000000" w:themeColor="text1"/>
          <w:spacing w:val="-2"/>
          <w:szCs w:val="19"/>
        </w:rPr>
        <w:t xml:space="preserve">(w cenach stałych) i struktura (w cenach bieżących) produkcji sprzedanej przemysłu 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9. Dynamika (w cenach stałych) i struktura (w cenach bieżących) produkcji sprzedanej przemysłu "/>
        <w:tblDescription w:val="Dane do tablicy dostępne w załączonym pliku excel."/>
      </w:tblPr>
      <w:tblGrid>
        <w:gridCol w:w="5954"/>
        <w:gridCol w:w="1500"/>
        <w:gridCol w:w="1501"/>
        <w:gridCol w:w="1501"/>
      </w:tblGrid>
      <w:tr w:rsidR="00893400" w14:paraId="520C2EAC" w14:textId="77777777" w:rsidTr="00667C42">
        <w:trPr>
          <w:trHeight w:val="437"/>
        </w:trPr>
        <w:tc>
          <w:tcPr>
            <w:tcW w:w="5954" w:type="dxa"/>
            <w:vMerge w:val="restart"/>
            <w:tcBorders>
              <w:left w:val="nil"/>
            </w:tcBorders>
            <w:vAlign w:val="center"/>
          </w:tcPr>
          <w:p w14:paraId="7D56505E" w14:textId="77777777" w:rsidR="00893400" w:rsidRDefault="00893400" w:rsidP="00667C42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 w:val="0"/>
                <w:color w:val="000000" w:themeColor="text1"/>
                <w:sz w:val="16"/>
                <w:szCs w:val="16"/>
              </w:rPr>
              <w:t>SEKCJE I DZIAŁY</w:t>
            </w:r>
          </w:p>
        </w:tc>
        <w:tc>
          <w:tcPr>
            <w:tcW w:w="1500" w:type="dxa"/>
            <w:vAlign w:val="center"/>
          </w:tcPr>
          <w:p w14:paraId="735629A5" w14:textId="214AFFA6" w:rsidR="00893400" w:rsidRPr="0090003D" w:rsidRDefault="004A6D95" w:rsidP="00667C4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F231EF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893400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3002" w:type="dxa"/>
            <w:gridSpan w:val="2"/>
            <w:tcBorders>
              <w:right w:val="nil"/>
            </w:tcBorders>
            <w:vAlign w:val="center"/>
          </w:tcPr>
          <w:p w14:paraId="4B8896C0" w14:textId="4ECE2812" w:rsidR="00893400" w:rsidRPr="0090003D" w:rsidRDefault="00893400" w:rsidP="00667C4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4A6D95">
              <w:rPr>
                <w:rFonts w:ascii="Arial" w:hAnsi="Arial"/>
                <w:color w:val="000000" w:themeColor="text1"/>
                <w:sz w:val="16"/>
                <w:szCs w:val="16"/>
              </w:rPr>
              <w:t>1</w:t>
            </w:r>
            <w:r w:rsidR="00F231EF">
              <w:rPr>
                <w:rFonts w:ascii="Arial" w:hAnsi="Arial"/>
                <w:color w:val="000000" w:themeColor="text1"/>
                <w:sz w:val="16"/>
                <w:szCs w:val="16"/>
              </w:rPr>
              <w:t>1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893400" w14:paraId="09C0081C" w14:textId="77777777" w:rsidTr="00042021">
        <w:trPr>
          <w:trHeight w:val="437"/>
        </w:trPr>
        <w:tc>
          <w:tcPr>
            <w:tcW w:w="5954" w:type="dxa"/>
            <w:vMerge/>
            <w:tcBorders>
              <w:left w:val="nil"/>
            </w:tcBorders>
            <w:vAlign w:val="center"/>
          </w:tcPr>
          <w:p w14:paraId="38675E0B" w14:textId="77777777" w:rsidR="00893400" w:rsidRDefault="00893400" w:rsidP="00667C42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3001" w:type="dxa"/>
            <w:gridSpan w:val="2"/>
            <w:tcBorders>
              <w:bottom w:val="single" w:sz="8" w:space="0" w:color="522398"/>
            </w:tcBorders>
            <w:vAlign w:val="center"/>
          </w:tcPr>
          <w:p w14:paraId="708F9280" w14:textId="77777777" w:rsidR="00893400" w:rsidRPr="0090003D" w:rsidRDefault="00893400" w:rsidP="00667C4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analogiczny okres 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br/>
              <w:t>roku poprzedniego=100</w:t>
            </w:r>
          </w:p>
        </w:tc>
        <w:tc>
          <w:tcPr>
            <w:tcW w:w="1501" w:type="dxa"/>
            <w:tcBorders>
              <w:bottom w:val="single" w:sz="8" w:space="0" w:color="522398"/>
              <w:right w:val="nil"/>
            </w:tcBorders>
            <w:vAlign w:val="center"/>
          </w:tcPr>
          <w:p w14:paraId="4EF435C8" w14:textId="77777777" w:rsidR="00893400" w:rsidRPr="0090003D" w:rsidRDefault="00893400" w:rsidP="00667C4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</w:t>
            </w: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odsetkach</w:t>
            </w:r>
          </w:p>
        </w:tc>
      </w:tr>
      <w:tr w:rsidR="009923C8" w14:paraId="75198BCC" w14:textId="77777777" w:rsidTr="00042021">
        <w:trPr>
          <w:trHeight w:val="505"/>
        </w:trPr>
        <w:tc>
          <w:tcPr>
            <w:tcW w:w="5954" w:type="dxa"/>
            <w:tcBorders>
              <w:top w:val="single" w:sz="8" w:space="0" w:color="522398"/>
              <w:left w:val="nil"/>
            </w:tcBorders>
            <w:vAlign w:val="center"/>
          </w:tcPr>
          <w:p w14:paraId="2703D478" w14:textId="77777777" w:rsidR="009923C8" w:rsidRPr="0090003D" w:rsidRDefault="009923C8" w:rsidP="009923C8">
            <w:pPr>
              <w:pStyle w:val="Nagwek5"/>
              <w:tabs>
                <w:tab w:val="right" w:leader="dot" w:pos="4156"/>
              </w:tabs>
              <w:spacing w:before="80" w:after="80"/>
              <w:contextualSpacing/>
              <w:outlineLvl w:val="4"/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500" w:type="dxa"/>
            <w:tcBorders>
              <w:top w:val="single" w:sz="8" w:space="0" w:color="522398"/>
            </w:tcBorders>
            <w:vAlign w:val="center"/>
          </w:tcPr>
          <w:p w14:paraId="58FABF35" w14:textId="4E7F72B9" w:rsidR="009923C8" w:rsidRPr="0090003D" w:rsidRDefault="009923C8" w:rsidP="009923C8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105,6</w:t>
            </w:r>
          </w:p>
        </w:tc>
        <w:tc>
          <w:tcPr>
            <w:tcW w:w="1501" w:type="dxa"/>
            <w:tcBorders>
              <w:top w:val="single" w:sz="8" w:space="0" w:color="522398"/>
            </w:tcBorders>
            <w:vAlign w:val="center"/>
          </w:tcPr>
          <w:p w14:paraId="26863643" w14:textId="0A610837" w:rsidR="009923C8" w:rsidRPr="0090003D" w:rsidRDefault="009923C8" w:rsidP="009923C8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110,9</w:t>
            </w:r>
          </w:p>
        </w:tc>
        <w:tc>
          <w:tcPr>
            <w:tcW w:w="1501" w:type="dxa"/>
            <w:tcBorders>
              <w:top w:val="single" w:sz="8" w:space="0" w:color="522398"/>
              <w:right w:val="nil"/>
            </w:tcBorders>
            <w:vAlign w:val="center"/>
          </w:tcPr>
          <w:p w14:paraId="05DC724C" w14:textId="4784D3C3" w:rsidR="009923C8" w:rsidRPr="0090003D" w:rsidRDefault="009923C8" w:rsidP="009923C8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100,0</w:t>
            </w:r>
          </w:p>
        </w:tc>
      </w:tr>
      <w:tr w:rsidR="009923C8" w14:paraId="366D97F5" w14:textId="77777777" w:rsidTr="00667C42">
        <w:trPr>
          <w:trHeight w:val="482"/>
        </w:trPr>
        <w:tc>
          <w:tcPr>
            <w:tcW w:w="5954" w:type="dxa"/>
            <w:tcBorders>
              <w:left w:val="nil"/>
            </w:tcBorders>
            <w:vAlign w:val="bottom"/>
          </w:tcPr>
          <w:p w14:paraId="7015082B" w14:textId="77777777" w:rsidR="009923C8" w:rsidRPr="00FD7AF0" w:rsidRDefault="009923C8" w:rsidP="009923C8">
            <w:pPr>
              <w:pStyle w:val="Nagwek8"/>
              <w:tabs>
                <w:tab w:val="right" w:leader="dot" w:pos="4156"/>
              </w:tabs>
              <w:spacing w:before="120" w:after="12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FD7AF0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Górnictwo i wydobywanie </w:t>
            </w:r>
          </w:p>
        </w:tc>
        <w:tc>
          <w:tcPr>
            <w:tcW w:w="1500" w:type="dxa"/>
            <w:vAlign w:val="bottom"/>
          </w:tcPr>
          <w:p w14:paraId="71E74B96" w14:textId="4DBCB901" w:rsidR="009923C8" w:rsidRPr="00C93259" w:rsidRDefault="009923C8" w:rsidP="009923C8">
            <w:pPr>
              <w:pStyle w:val="Nagwek1"/>
              <w:tabs>
                <w:tab w:val="left" w:leader="dot" w:pos="851"/>
              </w:tabs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113,6</w:t>
            </w:r>
          </w:p>
        </w:tc>
        <w:tc>
          <w:tcPr>
            <w:tcW w:w="1501" w:type="dxa"/>
            <w:vAlign w:val="bottom"/>
          </w:tcPr>
          <w:p w14:paraId="514B9DF8" w14:textId="5C123B0C" w:rsidR="009923C8" w:rsidRPr="00C93259" w:rsidRDefault="009923C8" w:rsidP="009923C8">
            <w:pPr>
              <w:pStyle w:val="Nagwek1"/>
              <w:tabs>
                <w:tab w:val="left" w:leader="dot" w:pos="851"/>
              </w:tabs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112,2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5CF82343" w14:textId="4270137A" w:rsidR="009923C8" w:rsidRPr="00C93259" w:rsidRDefault="009923C8" w:rsidP="009923C8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1,7</w:t>
            </w:r>
          </w:p>
        </w:tc>
      </w:tr>
      <w:tr w:rsidR="009923C8" w14:paraId="3CE1299D" w14:textId="77777777" w:rsidTr="00667C42">
        <w:trPr>
          <w:trHeight w:val="482"/>
        </w:trPr>
        <w:tc>
          <w:tcPr>
            <w:tcW w:w="5954" w:type="dxa"/>
            <w:tcBorders>
              <w:left w:val="nil"/>
            </w:tcBorders>
            <w:vAlign w:val="bottom"/>
          </w:tcPr>
          <w:p w14:paraId="256B6AF2" w14:textId="77777777" w:rsidR="009923C8" w:rsidRPr="00FD7AF0" w:rsidRDefault="009923C8" w:rsidP="009923C8">
            <w:pPr>
              <w:pStyle w:val="Nagwek8"/>
              <w:tabs>
                <w:tab w:val="right" w:leader="dot" w:pos="4156"/>
              </w:tabs>
              <w:spacing w:before="120" w:after="12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FD7AF0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Przetwórstwo przemysłowe </w:t>
            </w:r>
          </w:p>
        </w:tc>
        <w:tc>
          <w:tcPr>
            <w:tcW w:w="1500" w:type="dxa"/>
            <w:vAlign w:val="bottom"/>
          </w:tcPr>
          <w:p w14:paraId="24F290B2" w14:textId="60A7FA2C" w:rsidR="009923C8" w:rsidRPr="00C93259" w:rsidRDefault="009923C8" w:rsidP="009923C8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105,1</w:t>
            </w:r>
          </w:p>
        </w:tc>
        <w:tc>
          <w:tcPr>
            <w:tcW w:w="1501" w:type="dxa"/>
            <w:vAlign w:val="bottom"/>
          </w:tcPr>
          <w:p w14:paraId="08A5BAC9" w14:textId="2735556F" w:rsidR="009923C8" w:rsidRPr="00C93259" w:rsidRDefault="009923C8" w:rsidP="009923C8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111,1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58FB5462" w14:textId="441B48EF" w:rsidR="009923C8" w:rsidRPr="00C93259" w:rsidRDefault="009923C8" w:rsidP="009923C8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94,3</w:t>
            </w:r>
          </w:p>
        </w:tc>
      </w:tr>
      <w:tr w:rsidR="009923C8" w:rsidRPr="00C93259" w14:paraId="2994A771" w14:textId="77777777" w:rsidTr="00667C42">
        <w:trPr>
          <w:trHeight w:val="454"/>
        </w:trPr>
        <w:tc>
          <w:tcPr>
            <w:tcW w:w="5954" w:type="dxa"/>
            <w:tcBorders>
              <w:left w:val="nil"/>
            </w:tcBorders>
            <w:vAlign w:val="bottom"/>
          </w:tcPr>
          <w:p w14:paraId="25064919" w14:textId="77777777" w:rsidR="009923C8" w:rsidRPr="00FD7AF0" w:rsidRDefault="009923C8" w:rsidP="009923C8">
            <w:pPr>
              <w:pStyle w:val="Nagwek8"/>
              <w:tabs>
                <w:tab w:val="right" w:leader="dot" w:pos="4156"/>
              </w:tabs>
              <w:spacing w:before="100" w:after="100"/>
              <w:ind w:left="352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FD7AF0">
              <w:rPr>
                <w:rFonts w:ascii="Fira Sans" w:hAnsi="Fira Sans"/>
                <w:color w:val="000000" w:themeColor="text1"/>
                <w:sz w:val="16"/>
                <w:szCs w:val="16"/>
              </w:rPr>
              <w:t>w tym produkcja:</w:t>
            </w:r>
          </w:p>
        </w:tc>
        <w:tc>
          <w:tcPr>
            <w:tcW w:w="1500" w:type="dxa"/>
            <w:vAlign w:val="bottom"/>
          </w:tcPr>
          <w:p w14:paraId="7D2F0E7B" w14:textId="77777777" w:rsidR="009923C8" w:rsidRPr="00C93259" w:rsidRDefault="009923C8" w:rsidP="009923C8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</w:p>
        </w:tc>
        <w:tc>
          <w:tcPr>
            <w:tcW w:w="1501" w:type="dxa"/>
            <w:vAlign w:val="bottom"/>
          </w:tcPr>
          <w:p w14:paraId="114B930D" w14:textId="77777777" w:rsidR="009923C8" w:rsidRPr="00C93259" w:rsidRDefault="009923C8" w:rsidP="009923C8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1B5511B2" w14:textId="77777777" w:rsidR="009923C8" w:rsidRPr="00C93259" w:rsidRDefault="009923C8" w:rsidP="009923C8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</w:p>
        </w:tc>
      </w:tr>
      <w:tr w:rsidR="009923C8" w:rsidRPr="00C93259" w14:paraId="4A36CB7E" w14:textId="77777777" w:rsidTr="005E7FDA">
        <w:trPr>
          <w:trHeight w:val="340"/>
        </w:trPr>
        <w:tc>
          <w:tcPr>
            <w:tcW w:w="5954" w:type="dxa"/>
            <w:tcBorders>
              <w:left w:val="nil"/>
              <w:bottom w:val="single" w:sz="4" w:space="0" w:color="522398"/>
            </w:tcBorders>
            <w:vAlign w:val="bottom"/>
          </w:tcPr>
          <w:p w14:paraId="46E8625B" w14:textId="77777777" w:rsidR="009923C8" w:rsidRPr="0090003D" w:rsidRDefault="009923C8" w:rsidP="009923C8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</w:pPr>
            <w:r w:rsidRPr="00FD7AF0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artykułów </w:t>
            </w:r>
            <w:r w:rsidRPr="002B2E2C">
              <w:rPr>
                <w:rFonts w:ascii="Fira Sans" w:hAnsi="Fira Sans"/>
                <w:color w:val="000000" w:themeColor="text1"/>
                <w:sz w:val="16"/>
                <w:szCs w:val="16"/>
              </w:rPr>
              <w:t>spożywczych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 xml:space="preserve"> </w:t>
            </w:r>
          </w:p>
        </w:tc>
        <w:tc>
          <w:tcPr>
            <w:tcW w:w="1500" w:type="dxa"/>
            <w:tcBorders>
              <w:bottom w:val="single" w:sz="4" w:space="0" w:color="522398"/>
            </w:tcBorders>
            <w:vAlign w:val="bottom"/>
          </w:tcPr>
          <w:p w14:paraId="5C1221C3" w14:textId="65C9C8D8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104,2</w:t>
            </w:r>
          </w:p>
        </w:tc>
        <w:tc>
          <w:tcPr>
            <w:tcW w:w="1501" w:type="dxa"/>
            <w:tcBorders>
              <w:bottom w:val="single" w:sz="4" w:space="0" w:color="522398"/>
            </w:tcBorders>
            <w:vAlign w:val="bottom"/>
          </w:tcPr>
          <w:p w14:paraId="3EA6147A" w14:textId="092B0660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111,2</w:t>
            </w:r>
          </w:p>
        </w:tc>
        <w:tc>
          <w:tcPr>
            <w:tcW w:w="1501" w:type="dxa"/>
            <w:tcBorders>
              <w:bottom w:val="single" w:sz="4" w:space="0" w:color="522398"/>
              <w:right w:val="nil"/>
            </w:tcBorders>
            <w:vAlign w:val="bottom"/>
          </w:tcPr>
          <w:p w14:paraId="046C4F9C" w14:textId="52A046AC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57,3</w:t>
            </w:r>
          </w:p>
        </w:tc>
      </w:tr>
      <w:tr w:rsidR="009923C8" w14:paraId="355163C2" w14:textId="77777777" w:rsidTr="00667C4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rPr>
          <w:trHeight w:val="340"/>
        </w:trPr>
        <w:tc>
          <w:tcPr>
            <w:tcW w:w="5954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</w:tcPr>
          <w:p w14:paraId="332986FA" w14:textId="77777777" w:rsidR="009923C8" w:rsidRPr="0090003D" w:rsidRDefault="009923C8" w:rsidP="009923C8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wyrobów z drewna, korka, słomy i wikliny </w:t>
            </w:r>
            <w:r w:rsidRPr="006D6CDA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 xml:space="preserve">∆ </w:t>
            </w:r>
          </w:p>
        </w:tc>
        <w:tc>
          <w:tcPr>
            <w:tcW w:w="150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B2BF55E" w14:textId="69C41E5B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103,9</w:t>
            </w:r>
          </w:p>
        </w:tc>
        <w:tc>
          <w:tcPr>
            <w:tcW w:w="1501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070FB1A" w14:textId="23CD7C27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114,7</w:t>
            </w:r>
          </w:p>
        </w:tc>
        <w:tc>
          <w:tcPr>
            <w:tcW w:w="1501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495DFA1F" w14:textId="1D2097A5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6,0</w:t>
            </w:r>
          </w:p>
        </w:tc>
      </w:tr>
      <w:tr w:rsidR="009923C8" w14:paraId="16564CC9" w14:textId="77777777" w:rsidTr="00667C4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rPr>
          <w:trHeight w:val="340"/>
        </w:trPr>
        <w:tc>
          <w:tcPr>
            <w:tcW w:w="5954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</w:tcPr>
          <w:p w14:paraId="0E6CE3EB" w14:textId="77777777" w:rsidR="009923C8" w:rsidRPr="0090003D" w:rsidRDefault="009923C8" w:rsidP="009923C8">
            <w:pPr>
              <w:pStyle w:val="Nagwek8"/>
              <w:tabs>
                <w:tab w:val="right" w:leader="dot" w:pos="4156"/>
              </w:tabs>
              <w:spacing w:before="90" w:after="90"/>
              <w:ind w:firstLine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papieru i wyrobów z papieru </w:t>
            </w:r>
          </w:p>
        </w:tc>
        <w:tc>
          <w:tcPr>
            <w:tcW w:w="150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2706B11" w14:textId="0666669E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121,8</w:t>
            </w:r>
          </w:p>
        </w:tc>
        <w:tc>
          <w:tcPr>
            <w:tcW w:w="1501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DC82399" w14:textId="217B6E6D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119,6</w:t>
            </w:r>
          </w:p>
        </w:tc>
        <w:tc>
          <w:tcPr>
            <w:tcW w:w="1501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720A75CE" w14:textId="174819D3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2,1</w:t>
            </w:r>
          </w:p>
        </w:tc>
      </w:tr>
      <w:tr w:rsidR="009923C8" w14:paraId="293EBA0C" w14:textId="77777777" w:rsidTr="00667C42">
        <w:trPr>
          <w:trHeight w:val="340"/>
        </w:trPr>
        <w:tc>
          <w:tcPr>
            <w:tcW w:w="5954" w:type="dxa"/>
            <w:tcBorders>
              <w:left w:val="nil"/>
            </w:tcBorders>
            <w:vAlign w:val="bottom"/>
          </w:tcPr>
          <w:p w14:paraId="07CC72B2" w14:textId="77777777" w:rsidR="009923C8" w:rsidRPr="0090003D" w:rsidRDefault="009923C8" w:rsidP="009923C8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>wyrob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ów z gumy i tworzyw sztucznych</w:t>
            </w:r>
          </w:p>
        </w:tc>
        <w:tc>
          <w:tcPr>
            <w:tcW w:w="1500" w:type="dxa"/>
            <w:vAlign w:val="bottom"/>
          </w:tcPr>
          <w:p w14:paraId="4958C891" w14:textId="44137F68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94,7</w:t>
            </w:r>
          </w:p>
        </w:tc>
        <w:tc>
          <w:tcPr>
            <w:tcW w:w="1501" w:type="dxa"/>
            <w:vAlign w:val="bottom"/>
          </w:tcPr>
          <w:p w14:paraId="6E133B77" w14:textId="3B0B84C2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110,7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72DD276F" w14:textId="43F0E75C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7,0</w:t>
            </w:r>
          </w:p>
        </w:tc>
      </w:tr>
      <w:tr w:rsidR="009923C8" w14:paraId="22F642AE" w14:textId="77777777" w:rsidTr="00667C42">
        <w:trPr>
          <w:trHeight w:val="340"/>
        </w:trPr>
        <w:tc>
          <w:tcPr>
            <w:tcW w:w="5954" w:type="dxa"/>
            <w:tcBorders>
              <w:left w:val="nil"/>
            </w:tcBorders>
            <w:vAlign w:val="bottom"/>
          </w:tcPr>
          <w:p w14:paraId="6674276A" w14:textId="77777777" w:rsidR="009923C8" w:rsidRPr="0090003D" w:rsidRDefault="009923C8" w:rsidP="009923C8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>wyrobów z pozostałych mineralnych surowców niemeta</w:t>
            </w:r>
            <w:r w:rsidRPr="00C806A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licznych </w:t>
            </w:r>
          </w:p>
        </w:tc>
        <w:tc>
          <w:tcPr>
            <w:tcW w:w="1500" w:type="dxa"/>
            <w:vAlign w:val="bottom"/>
          </w:tcPr>
          <w:p w14:paraId="1118EB2C" w14:textId="0BE888F2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85,2</w:t>
            </w:r>
          </w:p>
        </w:tc>
        <w:tc>
          <w:tcPr>
            <w:tcW w:w="1501" w:type="dxa"/>
            <w:vAlign w:val="bottom"/>
          </w:tcPr>
          <w:p w14:paraId="0402AC6A" w14:textId="72DA5B31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98,8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759CFF2C" w14:textId="3DE9583E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1,6</w:t>
            </w:r>
          </w:p>
        </w:tc>
      </w:tr>
      <w:tr w:rsidR="009923C8" w14:paraId="47FAFA74" w14:textId="77777777" w:rsidTr="00667C42">
        <w:trPr>
          <w:trHeight w:val="340"/>
        </w:trPr>
        <w:tc>
          <w:tcPr>
            <w:tcW w:w="5954" w:type="dxa"/>
            <w:tcBorders>
              <w:left w:val="nil"/>
            </w:tcBorders>
            <w:vAlign w:val="bottom"/>
          </w:tcPr>
          <w:p w14:paraId="5C68E540" w14:textId="77777777" w:rsidR="009923C8" w:rsidRPr="006D6CDA" w:rsidRDefault="009923C8" w:rsidP="009923C8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6D6CDA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wyrobów z metali </w:t>
            </w:r>
            <w:r w:rsidRPr="0038156D">
              <w:rPr>
                <w:rFonts w:ascii="Fira Sans" w:hAnsi="Fira Sans"/>
                <w:color w:val="000000" w:themeColor="text1"/>
                <w:position w:val="5"/>
                <w:sz w:val="10"/>
                <w:szCs w:val="10"/>
              </w:rPr>
              <w:t>∆</w:t>
            </w:r>
            <w:r w:rsidRPr="006D6CDA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</w:p>
        </w:tc>
        <w:tc>
          <w:tcPr>
            <w:tcW w:w="1500" w:type="dxa"/>
            <w:vAlign w:val="bottom"/>
          </w:tcPr>
          <w:p w14:paraId="3F2FB280" w14:textId="3BEB1CAA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90,3</w:t>
            </w:r>
          </w:p>
        </w:tc>
        <w:tc>
          <w:tcPr>
            <w:tcW w:w="1501" w:type="dxa"/>
            <w:vAlign w:val="bottom"/>
          </w:tcPr>
          <w:p w14:paraId="23DFA1B5" w14:textId="45B76CF1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105,7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554B61FD" w14:textId="28DB2275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3,4</w:t>
            </w:r>
          </w:p>
        </w:tc>
      </w:tr>
      <w:tr w:rsidR="009923C8" w14:paraId="59AD2AE9" w14:textId="77777777" w:rsidTr="00667C42">
        <w:trPr>
          <w:trHeight w:val="340"/>
        </w:trPr>
        <w:tc>
          <w:tcPr>
            <w:tcW w:w="5954" w:type="dxa"/>
            <w:tcBorders>
              <w:left w:val="nil"/>
            </w:tcBorders>
            <w:vAlign w:val="bottom"/>
          </w:tcPr>
          <w:p w14:paraId="0267224A" w14:textId="77777777" w:rsidR="009923C8" w:rsidRPr="006D6CDA" w:rsidRDefault="009923C8" w:rsidP="009923C8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6D6CDA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maszyn i urządzeń </w:t>
            </w:r>
            <w:r w:rsidRPr="00BE5BAE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 xml:space="preserve">∆ </w:t>
            </w:r>
          </w:p>
        </w:tc>
        <w:tc>
          <w:tcPr>
            <w:tcW w:w="1500" w:type="dxa"/>
            <w:vAlign w:val="bottom"/>
          </w:tcPr>
          <w:p w14:paraId="499B24CF" w14:textId="79C5B239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113,5</w:t>
            </w:r>
          </w:p>
        </w:tc>
        <w:tc>
          <w:tcPr>
            <w:tcW w:w="1501" w:type="dxa"/>
            <w:vAlign w:val="bottom"/>
          </w:tcPr>
          <w:p w14:paraId="5FDFEE52" w14:textId="30533F1A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106,3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2CC69775" w14:textId="04A88ECF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5,2</w:t>
            </w:r>
          </w:p>
        </w:tc>
      </w:tr>
      <w:tr w:rsidR="009923C8" w14:paraId="13561491" w14:textId="77777777" w:rsidTr="00667C42">
        <w:trPr>
          <w:trHeight w:val="340"/>
        </w:trPr>
        <w:tc>
          <w:tcPr>
            <w:tcW w:w="5954" w:type="dxa"/>
            <w:tcBorders>
              <w:left w:val="nil"/>
            </w:tcBorders>
            <w:vAlign w:val="bottom"/>
          </w:tcPr>
          <w:p w14:paraId="63540A74" w14:textId="77777777" w:rsidR="009923C8" w:rsidRPr="006D6CDA" w:rsidRDefault="009923C8" w:rsidP="009923C8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pozostałego sprzętu transportowego</w:t>
            </w:r>
          </w:p>
        </w:tc>
        <w:tc>
          <w:tcPr>
            <w:tcW w:w="1500" w:type="dxa"/>
            <w:vAlign w:val="bottom"/>
          </w:tcPr>
          <w:p w14:paraId="2A21EDDE" w14:textId="517B3DD1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135,1</w:t>
            </w:r>
          </w:p>
        </w:tc>
        <w:tc>
          <w:tcPr>
            <w:tcW w:w="1501" w:type="dxa"/>
            <w:vAlign w:val="bottom"/>
          </w:tcPr>
          <w:p w14:paraId="72AF1C70" w14:textId="7FFF519D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124,5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42E2D6C5" w14:textId="00EAFA50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2,2</w:t>
            </w:r>
          </w:p>
        </w:tc>
      </w:tr>
      <w:tr w:rsidR="009923C8" w14:paraId="073AB754" w14:textId="77777777" w:rsidTr="00667C42">
        <w:trPr>
          <w:trHeight w:val="340"/>
        </w:trPr>
        <w:tc>
          <w:tcPr>
            <w:tcW w:w="5954" w:type="dxa"/>
            <w:tcBorders>
              <w:left w:val="nil"/>
            </w:tcBorders>
            <w:vAlign w:val="bottom"/>
          </w:tcPr>
          <w:p w14:paraId="685FBFB6" w14:textId="77777777" w:rsidR="009923C8" w:rsidRPr="006D6CDA" w:rsidRDefault="009923C8" w:rsidP="009923C8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6D6CDA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mebli </w:t>
            </w:r>
          </w:p>
        </w:tc>
        <w:tc>
          <w:tcPr>
            <w:tcW w:w="1500" w:type="dxa"/>
            <w:vAlign w:val="bottom"/>
          </w:tcPr>
          <w:p w14:paraId="3C4A9C6F" w14:textId="51916F5B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95,4</w:t>
            </w:r>
          </w:p>
        </w:tc>
        <w:tc>
          <w:tcPr>
            <w:tcW w:w="1501" w:type="dxa"/>
            <w:vAlign w:val="bottom"/>
          </w:tcPr>
          <w:p w14:paraId="156016B5" w14:textId="5369DAEA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105,0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2253E311" w14:textId="1F0014AF" w:rsidR="009923C8" w:rsidRPr="00C93259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2,1</w:t>
            </w:r>
          </w:p>
        </w:tc>
      </w:tr>
      <w:tr w:rsidR="009923C8" w14:paraId="2180DF8D" w14:textId="77777777" w:rsidTr="00C13F8D">
        <w:trPr>
          <w:trHeight w:val="454"/>
        </w:trPr>
        <w:tc>
          <w:tcPr>
            <w:tcW w:w="5954" w:type="dxa"/>
            <w:tcBorders>
              <w:left w:val="nil"/>
            </w:tcBorders>
            <w:vAlign w:val="bottom"/>
          </w:tcPr>
          <w:p w14:paraId="7297D52C" w14:textId="77777777" w:rsidR="009923C8" w:rsidRPr="0090003D" w:rsidRDefault="009923C8" w:rsidP="009923C8">
            <w:pPr>
              <w:pStyle w:val="Nagwek8"/>
              <w:tabs>
                <w:tab w:val="right" w:leader="dot" w:pos="4156"/>
              </w:tabs>
              <w:spacing w:before="120" w:after="12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>Wytwarzanie i zaopatrywanie w energię elektryczną, gaz,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parę wodną i gorącą wodę </w:t>
            </w:r>
            <w:r w:rsidRPr="00BE5BAE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500" w:type="dxa"/>
            <w:vAlign w:val="center"/>
          </w:tcPr>
          <w:p w14:paraId="45D9FA03" w14:textId="61263099" w:rsidR="009923C8" w:rsidRPr="00C93259" w:rsidRDefault="009923C8" w:rsidP="009923C8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121,8</w:t>
            </w:r>
          </w:p>
        </w:tc>
        <w:tc>
          <w:tcPr>
            <w:tcW w:w="1501" w:type="dxa"/>
            <w:vAlign w:val="center"/>
          </w:tcPr>
          <w:p w14:paraId="565916D6" w14:textId="1123522C" w:rsidR="009923C8" w:rsidRPr="00C93259" w:rsidRDefault="009923C8" w:rsidP="009923C8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105,0</w:t>
            </w:r>
          </w:p>
        </w:tc>
        <w:tc>
          <w:tcPr>
            <w:tcW w:w="1501" w:type="dxa"/>
            <w:tcBorders>
              <w:right w:val="nil"/>
            </w:tcBorders>
            <w:vAlign w:val="center"/>
          </w:tcPr>
          <w:p w14:paraId="32CDF01A" w14:textId="13142DBD" w:rsidR="009923C8" w:rsidRPr="00C93259" w:rsidRDefault="009923C8" w:rsidP="009923C8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2,1</w:t>
            </w:r>
          </w:p>
        </w:tc>
      </w:tr>
      <w:tr w:rsidR="009923C8" w14:paraId="5A2E353C" w14:textId="77777777" w:rsidTr="00667C42">
        <w:trPr>
          <w:trHeight w:val="442"/>
        </w:trPr>
        <w:tc>
          <w:tcPr>
            <w:tcW w:w="5954" w:type="dxa"/>
            <w:tcBorders>
              <w:left w:val="nil"/>
            </w:tcBorders>
            <w:vAlign w:val="bottom"/>
          </w:tcPr>
          <w:p w14:paraId="680CF059" w14:textId="336660BE" w:rsidR="009923C8" w:rsidRPr="00C806AD" w:rsidRDefault="009923C8" w:rsidP="009923C8">
            <w:pPr>
              <w:pStyle w:val="Nagwek8"/>
              <w:tabs>
                <w:tab w:val="right" w:leader="dot" w:pos="4156"/>
              </w:tabs>
              <w:spacing w:before="120" w:after="12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>Dostawa wody; gospodarowanie ściekami i odpadami;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  <w:r w:rsidRPr="00C806A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rekultywacja </w:t>
            </w:r>
            <w:r w:rsidRPr="004E3540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 xml:space="preserve">∆ </w:t>
            </w:r>
          </w:p>
        </w:tc>
        <w:tc>
          <w:tcPr>
            <w:tcW w:w="1500" w:type="dxa"/>
            <w:vAlign w:val="bottom"/>
          </w:tcPr>
          <w:p w14:paraId="536D7526" w14:textId="082B77A4" w:rsidR="009923C8" w:rsidRPr="00C93259" w:rsidRDefault="009923C8" w:rsidP="009923C8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101,4</w:t>
            </w:r>
          </w:p>
        </w:tc>
        <w:tc>
          <w:tcPr>
            <w:tcW w:w="1501" w:type="dxa"/>
            <w:vAlign w:val="bottom"/>
          </w:tcPr>
          <w:p w14:paraId="29342572" w14:textId="0699891A" w:rsidR="009923C8" w:rsidRPr="00C93259" w:rsidRDefault="009923C8" w:rsidP="009923C8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106,4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508D5CCE" w14:textId="4B2D589A" w:rsidR="009923C8" w:rsidRPr="00C93259" w:rsidRDefault="009923C8" w:rsidP="009923C8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1,9</w:t>
            </w:r>
          </w:p>
        </w:tc>
      </w:tr>
    </w:tbl>
    <w:p w14:paraId="53D61D15" w14:textId="13AB693E" w:rsidR="006B0337" w:rsidRPr="00D62D83" w:rsidRDefault="004B7DE8" w:rsidP="006B0337">
      <w:pPr>
        <w:pStyle w:val="Tekstpodstawowy2"/>
        <w:spacing w:before="240" w:line="240" w:lineRule="exact"/>
        <w:rPr>
          <w:rFonts w:cs="Arial"/>
          <w:bCs/>
          <w:color w:val="000000" w:themeColor="text1"/>
          <w:szCs w:val="19"/>
        </w:rPr>
      </w:pPr>
      <w:r w:rsidRPr="006023F1">
        <w:rPr>
          <w:rFonts w:cs="Arial"/>
          <w:b/>
          <w:bCs/>
          <w:color w:val="000000" w:themeColor="text1"/>
          <w:szCs w:val="19"/>
        </w:rPr>
        <w:t xml:space="preserve">Produkcja </w:t>
      </w:r>
      <w:r w:rsidR="006B0337" w:rsidRPr="006023F1">
        <w:rPr>
          <w:rFonts w:cs="Arial"/>
          <w:b/>
          <w:bCs/>
          <w:color w:val="000000" w:themeColor="text1"/>
          <w:spacing w:val="-2"/>
          <w:szCs w:val="19"/>
        </w:rPr>
        <w:t>sprzedana budownictwa</w:t>
      </w:r>
      <w:r w:rsidR="006B0337" w:rsidRPr="006023F1">
        <w:rPr>
          <w:rFonts w:cs="Arial"/>
          <w:bCs/>
          <w:color w:val="000000" w:themeColor="text1"/>
          <w:spacing w:val="-2"/>
          <w:szCs w:val="19"/>
        </w:rPr>
        <w:t xml:space="preserve"> (w cenach bieżących) w </w:t>
      </w:r>
      <w:r w:rsidR="00E96697" w:rsidRPr="006023F1">
        <w:rPr>
          <w:rFonts w:cs="Arial"/>
          <w:bCs/>
          <w:color w:val="000000" w:themeColor="text1"/>
          <w:spacing w:val="-2"/>
          <w:szCs w:val="19"/>
        </w:rPr>
        <w:t>listopadzie</w:t>
      </w:r>
      <w:r w:rsidR="006B0337" w:rsidRPr="006023F1">
        <w:rPr>
          <w:rFonts w:cs="Arial"/>
          <w:bCs/>
          <w:color w:val="000000" w:themeColor="text1"/>
          <w:spacing w:val="-2"/>
          <w:szCs w:val="19"/>
        </w:rPr>
        <w:t xml:space="preserve"> 2022 r. ukształtowała się na poziomie </w:t>
      </w:r>
      <w:r w:rsidR="006023F1" w:rsidRPr="006023F1">
        <w:rPr>
          <w:rFonts w:cs="Arial"/>
          <w:bCs/>
          <w:color w:val="000000" w:themeColor="text1"/>
          <w:spacing w:val="-2"/>
          <w:szCs w:val="19"/>
        </w:rPr>
        <w:t>1004,9</w:t>
      </w:r>
      <w:r w:rsidR="006B0337" w:rsidRPr="006023F1">
        <w:rPr>
          <w:rFonts w:cs="Arial"/>
          <w:bCs/>
          <w:color w:val="000000" w:themeColor="text1"/>
          <w:spacing w:val="-2"/>
          <w:szCs w:val="19"/>
        </w:rPr>
        <w:t xml:space="preserve"> mln zł,</w:t>
      </w:r>
      <w:r w:rsidR="006B0337" w:rsidRPr="006023F1">
        <w:rPr>
          <w:rFonts w:cs="Arial"/>
          <w:bCs/>
          <w:color w:val="000000" w:themeColor="text1"/>
          <w:szCs w:val="19"/>
        </w:rPr>
        <w:t xml:space="preserve"> czyli </w:t>
      </w:r>
      <w:r w:rsidR="00854082" w:rsidRPr="006023F1">
        <w:rPr>
          <w:rFonts w:cs="Arial"/>
          <w:bCs/>
          <w:color w:val="000000" w:themeColor="text1"/>
          <w:szCs w:val="19"/>
        </w:rPr>
        <w:t>wyższym</w:t>
      </w:r>
      <w:r w:rsidR="006B0337" w:rsidRPr="006023F1">
        <w:rPr>
          <w:rFonts w:cs="Arial"/>
          <w:bCs/>
          <w:color w:val="000000" w:themeColor="text1"/>
          <w:szCs w:val="19"/>
        </w:rPr>
        <w:t xml:space="preserve"> w porównaniu z zanotowanym w poprzednim miesiącu oraz w </w:t>
      </w:r>
      <w:r w:rsidR="00E96697" w:rsidRPr="006023F1">
        <w:rPr>
          <w:rFonts w:cs="Arial"/>
          <w:bCs/>
          <w:color w:val="000000" w:themeColor="text1"/>
          <w:szCs w:val="19"/>
        </w:rPr>
        <w:t>listopadzie</w:t>
      </w:r>
      <w:r w:rsidR="006B0337" w:rsidRPr="006023F1">
        <w:rPr>
          <w:rFonts w:cs="Arial"/>
          <w:bCs/>
          <w:color w:val="000000" w:themeColor="text1"/>
          <w:szCs w:val="19"/>
        </w:rPr>
        <w:t xml:space="preserve"> 202</w:t>
      </w:r>
      <w:r w:rsidR="00854082" w:rsidRPr="006023F1">
        <w:rPr>
          <w:rFonts w:cs="Arial"/>
          <w:bCs/>
          <w:color w:val="000000" w:themeColor="text1"/>
          <w:szCs w:val="19"/>
        </w:rPr>
        <w:t>1</w:t>
      </w:r>
      <w:r w:rsidR="006B0337" w:rsidRPr="006023F1">
        <w:rPr>
          <w:rFonts w:cs="Arial"/>
          <w:bCs/>
          <w:color w:val="000000" w:themeColor="text1"/>
          <w:szCs w:val="19"/>
        </w:rPr>
        <w:t xml:space="preserve"> r. odpowiednio o </w:t>
      </w:r>
      <w:r w:rsidR="00854082" w:rsidRPr="006023F1">
        <w:rPr>
          <w:rFonts w:cs="Arial"/>
          <w:bCs/>
          <w:color w:val="000000" w:themeColor="text1"/>
          <w:szCs w:val="19"/>
        </w:rPr>
        <w:t>2,</w:t>
      </w:r>
      <w:r w:rsidR="006023F1" w:rsidRPr="006023F1">
        <w:rPr>
          <w:rFonts w:cs="Arial"/>
          <w:bCs/>
          <w:color w:val="000000" w:themeColor="text1"/>
          <w:szCs w:val="19"/>
        </w:rPr>
        <w:t>5</w:t>
      </w:r>
      <w:r w:rsidR="006B0337" w:rsidRPr="006023F1">
        <w:rPr>
          <w:rFonts w:cs="Arial"/>
          <w:bCs/>
          <w:color w:val="000000" w:themeColor="text1"/>
          <w:szCs w:val="19"/>
        </w:rPr>
        <w:t>%</w:t>
      </w:r>
      <w:r w:rsidR="005F66C1">
        <w:rPr>
          <w:rFonts w:cs="Arial"/>
          <w:bCs/>
          <w:color w:val="000000" w:themeColor="text1"/>
          <w:szCs w:val="19"/>
        </w:rPr>
        <w:t xml:space="preserve"> </w:t>
      </w:r>
      <w:r w:rsidR="006B0337" w:rsidRPr="006023F1">
        <w:rPr>
          <w:rFonts w:cs="Arial"/>
          <w:bCs/>
          <w:color w:val="000000" w:themeColor="text1"/>
          <w:szCs w:val="19"/>
        </w:rPr>
        <w:t>i</w:t>
      </w:r>
      <w:r w:rsidR="00C3668A" w:rsidRPr="006023F1">
        <w:rPr>
          <w:rFonts w:cs="Arial"/>
          <w:bCs/>
          <w:color w:val="000000" w:themeColor="text1"/>
          <w:szCs w:val="19"/>
        </w:rPr>
        <w:t> </w:t>
      </w:r>
      <w:r w:rsidR="006023F1" w:rsidRPr="006023F1">
        <w:rPr>
          <w:rFonts w:cs="Arial"/>
          <w:bCs/>
          <w:color w:val="000000" w:themeColor="text1"/>
          <w:szCs w:val="19"/>
        </w:rPr>
        <w:t>23</w:t>
      </w:r>
      <w:r w:rsidR="006023F1" w:rsidRPr="00D62D83">
        <w:rPr>
          <w:rFonts w:cs="Arial"/>
          <w:bCs/>
          <w:color w:val="000000" w:themeColor="text1"/>
          <w:szCs w:val="19"/>
        </w:rPr>
        <w:t>,2</w:t>
      </w:r>
      <w:r w:rsidR="006B0337" w:rsidRPr="00D62D83">
        <w:rPr>
          <w:rFonts w:cs="Arial"/>
          <w:bCs/>
          <w:color w:val="000000" w:themeColor="text1"/>
          <w:szCs w:val="19"/>
        </w:rPr>
        <w:t xml:space="preserve">%. </w:t>
      </w:r>
    </w:p>
    <w:p w14:paraId="5826920F" w14:textId="30F0B693" w:rsidR="006B0337" w:rsidRPr="00D62D83" w:rsidRDefault="006B0337" w:rsidP="006B0337">
      <w:pPr>
        <w:pStyle w:val="Tekstpodstawowy2"/>
        <w:spacing w:line="240" w:lineRule="exact"/>
        <w:rPr>
          <w:rFonts w:cs="Arial"/>
          <w:bCs/>
          <w:color w:val="000000" w:themeColor="text1"/>
          <w:szCs w:val="19"/>
        </w:rPr>
      </w:pPr>
      <w:r w:rsidRPr="00D62D83">
        <w:rPr>
          <w:rFonts w:cs="Arial"/>
          <w:bCs/>
          <w:color w:val="000000" w:themeColor="text1"/>
          <w:spacing w:val="-2"/>
          <w:szCs w:val="19"/>
        </w:rPr>
        <w:t xml:space="preserve">Wydajność pracy w budownictwie, mierzona produkcją sprzedaną na 1 zatrudnionego, </w:t>
      </w:r>
      <w:r w:rsidRPr="00D62D83">
        <w:rPr>
          <w:rFonts w:cs="Arial"/>
          <w:bCs/>
          <w:color w:val="000000" w:themeColor="text1"/>
          <w:szCs w:val="19"/>
        </w:rPr>
        <w:t xml:space="preserve">wyniosła </w:t>
      </w:r>
      <w:r w:rsidR="00D62D83" w:rsidRPr="00D62D83">
        <w:rPr>
          <w:rFonts w:cs="Arial"/>
          <w:bCs/>
          <w:color w:val="000000" w:themeColor="text1"/>
          <w:szCs w:val="19"/>
        </w:rPr>
        <w:t>78,9</w:t>
      </w:r>
      <w:r w:rsidRPr="00D62D83">
        <w:rPr>
          <w:rFonts w:cs="Arial"/>
          <w:bCs/>
          <w:color w:val="000000" w:themeColor="text1"/>
          <w:szCs w:val="19"/>
        </w:rPr>
        <w:t xml:space="preserve"> tys. zł i </w:t>
      </w:r>
      <w:r w:rsidR="000E45CF" w:rsidRPr="00D62D83">
        <w:rPr>
          <w:rFonts w:cs="Arial"/>
          <w:bCs/>
          <w:color w:val="000000" w:themeColor="text1"/>
          <w:szCs w:val="19"/>
        </w:rPr>
        <w:t>zwiększyła</w:t>
      </w:r>
      <w:r w:rsidRPr="00D62D83">
        <w:rPr>
          <w:rFonts w:cs="Arial"/>
          <w:bCs/>
          <w:color w:val="000000" w:themeColor="text1"/>
          <w:szCs w:val="19"/>
        </w:rPr>
        <w:t xml:space="preserve"> się o </w:t>
      </w:r>
      <w:r w:rsidR="00D62D83" w:rsidRPr="00D62D83">
        <w:rPr>
          <w:rFonts w:cs="Arial"/>
          <w:bCs/>
          <w:color w:val="000000" w:themeColor="text1"/>
          <w:szCs w:val="19"/>
        </w:rPr>
        <w:t>22,9</w:t>
      </w:r>
      <w:r w:rsidRPr="00D62D83">
        <w:rPr>
          <w:rFonts w:cs="Arial"/>
          <w:bCs/>
          <w:color w:val="000000" w:themeColor="text1"/>
          <w:szCs w:val="19"/>
        </w:rPr>
        <w:t xml:space="preserve">% w stosunku do zanotowanej rok wcześniej, przy jednoczesnym wzroście przeciętnego zatrudnienia i przeciętnego miesięcznego wynagrodzenia brutto odpowiednio o </w:t>
      </w:r>
      <w:r w:rsidR="000E45CF" w:rsidRPr="00D62D83">
        <w:rPr>
          <w:rFonts w:cs="Arial"/>
          <w:bCs/>
          <w:color w:val="000000" w:themeColor="text1"/>
          <w:szCs w:val="19"/>
        </w:rPr>
        <w:t>0,</w:t>
      </w:r>
      <w:r w:rsidR="00D62D83" w:rsidRPr="00D62D83">
        <w:rPr>
          <w:rFonts w:cs="Arial"/>
          <w:bCs/>
          <w:color w:val="000000" w:themeColor="text1"/>
          <w:szCs w:val="19"/>
        </w:rPr>
        <w:t>2</w:t>
      </w:r>
      <w:r w:rsidRPr="00D62D83">
        <w:rPr>
          <w:rFonts w:cs="Arial"/>
          <w:bCs/>
          <w:color w:val="000000" w:themeColor="text1"/>
          <w:szCs w:val="19"/>
        </w:rPr>
        <w:t xml:space="preserve">% i </w:t>
      </w:r>
      <w:r w:rsidR="00D62D83" w:rsidRPr="00D62D83">
        <w:rPr>
          <w:rFonts w:cs="Arial"/>
          <w:bCs/>
          <w:color w:val="000000" w:themeColor="text1"/>
          <w:szCs w:val="19"/>
        </w:rPr>
        <w:t>10,3</w:t>
      </w:r>
      <w:r w:rsidRPr="00D62D83">
        <w:rPr>
          <w:rFonts w:cs="Arial"/>
          <w:bCs/>
          <w:color w:val="000000" w:themeColor="text1"/>
          <w:szCs w:val="19"/>
        </w:rPr>
        <w:t>%.</w:t>
      </w:r>
    </w:p>
    <w:p w14:paraId="5ABE24B6" w14:textId="5770D015" w:rsidR="006B0337" w:rsidRPr="00EC22EE" w:rsidRDefault="006B0337" w:rsidP="006B0337">
      <w:pPr>
        <w:pStyle w:val="Tekstpodstawowy2"/>
        <w:spacing w:line="240" w:lineRule="exact"/>
        <w:rPr>
          <w:rFonts w:cs="Arial"/>
          <w:bCs/>
          <w:color w:val="000000" w:themeColor="text1"/>
          <w:spacing w:val="-2"/>
          <w:szCs w:val="19"/>
        </w:rPr>
      </w:pPr>
      <w:r w:rsidRPr="00EC22EE">
        <w:rPr>
          <w:rFonts w:cs="Arial"/>
          <w:b/>
          <w:bCs/>
          <w:color w:val="000000" w:themeColor="text1"/>
          <w:szCs w:val="19"/>
        </w:rPr>
        <w:t>Produkcja budowlano-montażowa</w:t>
      </w:r>
      <w:r w:rsidRPr="00EC22EE">
        <w:rPr>
          <w:rFonts w:cs="Arial"/>
          <w:bCs/>
          <w:color w:val="000000" w:themeColor="text1"/>
          <w:szCs w:val="19"/>
        </w:rPr>
        <w:t xml:space="preserve"> (w cenach bieżących) zrealizowana w </w:t>
      </w:r>
      <w:r w:rsidR="00E96697" w:rsidRPr="00EC22EE">
        <w:rPr>
          <w:rFonts w:cs="Arial"/>
          <w:bCs/>
          <w:color w:val="000000" w:themeColor="text1"/>
          <w:szCs w:val="19"/>
        </w:rPr>
        <w:t>listopadzie</w:t>
      </w:r>
      <w:r w:rsidRPr="00EC22EE">
        <w:rPr>
          <w:rFonts w:cs="Arial"/>
          <w:bCs/>
          <w:color w:val="000000" w:themeColor="text1"/>
          <w:szCs w:val="19"/>
        </w:rPr>
        <w:t xml:space="preserve"> 2022 r. ukształtowała się na poziomie </w:t>
      </w:r>
      <w:r w:rsidR="00C2658D" w:rsidRPr="00EC22EE">
        <w:rPr>
          <w:rFonts w:cs="Arial"/>
          <w:bCs/>
          <w:color w:val="000000" w:themeColor="text1"/>
          <w:szCs w:val="19"/>
        </w:rPr>
        <w:t>33</w:t>
      </w:r>
      <w:r w:rsidR="00EC22EE" w:rsidRPr="00EC22EE">
        <w:rPr>
          <w:rFonts w:cs="Arial"/>
          <w:bCs/>
          <w:color w:val="000000" w:themeColor="text1"/>
          <w:szCs w:val="19"/>
        </w:rPr>
        <w:t>3,3</w:t>
      </w:r>
      <w:r w:rsidRPr="00EC22EE">
        <w:rPr>
          <w:rFonts w:cs="Arial"/>
          <w:bCs/>
          <w:color w:val="000000" w:themeColor="text1"/>
          <w:szCs w:val="19"/>
        </w:rPr>
        <w:t xml:space="preserve"> mln zł</w:t>
      </w:r>
      <w:r w:rsidRPr="00EC22EE">
        <w:rPr>
          <w:rFonts w:cs="Arial"/>
          <w:bCs/>
          <w:color w:val="000000" w:themeColor="text1"/>
          <w:spacing w:val="-2"/>
          <w:szCs w:val="19"/>
        </w:rPr>
        <w:t xml:space="preserve"> (co stanowiło </w:t>
      </w:r>
      <w:r w:rsidR="00C2658D" w:rsidRPr="00EC22EE">
        <w:rPr>
          <w:rFonts w:cs="Arial"/>
          <w:bCs/>
          <w:color w:val="000000" w:themeColor="text1"/>
          <w:spacing w:val="-2"/>
          <w:szCs w:val="19"/>
        </w:rPr>
        <w:t>3</w:t>
      </w:r>
      <w:r w:rsidR="00EC22EE" w:rsidRPr="00EC22EE">
        <w:rPr>
          <w:rFonts w:cs="Arial"/>
          <w:bCs/>
          <w:color w:val="000000" w:themeColor="text1"/>
          <w:spacing w:val="-2"/>
          <w:szCs w:val="19"/>
        </w:rPr>
        <w:t>3,2</w:t>
      </w:r>
      <w:r w:rsidRPr="00EC22EE">
        <w:rPr>
          <w:rFonts w:cs="Arial"/>
          <w:bCs/>
          <w:color w:val="000000" w:themeColor="text1"/>
          <w:spacing w:val="-2"/>
          <w:szCs w:val="19"/>
        </w:rPr>
        <w:t xml:space="preserve">% ogólnej wartości produkcji sprzedanej budownictwa) i była o </w:t>
      </w:r>
      <w:r w:rsidR="00EC22EE" w:rsidRPr="00EC22EE">
        <w:rPr>
          <w:rFonts w:cs="Arial"/>
          <w:bCs/>
          <w:color w:val="000000" w:themeColor="text1"/>
          <w:spacing w:val="-2"/>
          <w:szCs w:val="19"/>
        </w:rPr>
        <w:t>32,1</w:t>
      </w:r>
      <w:r w:rsidRPr="00EC22EE">
        <w:rPr>
          <w:rFonts w:cs="Arial"/>
          <w:bCs/>
          <w:color w:val="000000" w:themeColor="text1"/>
          <w:spacing w:val="-2"/>
          <w:szCs w:val="19"/>
        </w:rPr>
        <w:t>% wyższa od zanotowanej przed rokiem.</w:t>
      </w:r>
    </w:p>
    <w:p w14:paraId="4B933D19" w14:textId="30E8FAAA" w:rsidR="006B0337" w:rsidRPr="00EC22EE" w:rsidRDefault="006B0337" w:rsidP="006B0337">
      <w:pPr>
        <w:pStyle w:val="Tekstpodstawowy2"/>
        <w:spacing w:line="240" w:lineRule="exact"/>
        <w:rPr>
          <w:rFonts w:cs="Arial"/>
          <w:bCs/>
          <w:color w:val="000000" w:themeColor="text1"/>
          <w:szCs w:val="19"/>
        </w:rPr>
      </w:pPr>
      <w:r w:rsidRPr="00EC22EE">
        <w:rPr>
          <w:rFonts w:cs="Arial"/>
          <w:bCs/>
          <w:color w:val="000000" w:themeColor="text1"/>
          <w:spacing w:val="-2"/>
          <w:szCs w:val="19"/>
        </w:rPr>
        <w:t xml:space="preserve">W </w:t>
      </w:r>
      <w:r w:rsidRPr="00EC22EE">
        <w:rPr>
          <w:rFonts w:cs="Arial"/>
          <w:bCs/>
          <w:color w:val="000000" w:themeColor="text1"/>
          <w:szCs w:val="19"/>
        </w:rPr>
        <w:t>porównaniu z analogicznym miesiącem ubiegłego roku wzrost wartości produkcji odnotowano</w:t>
      </w:r>
      <w:r w:rsidR="00F134AF" w:rsidRPr="00EC22EE">
        <w:rPr>
          <w:rFonts w:cs="Arial"/>
          <w:bCs/>
          <w:color w:val="000000" w:themeColor="text1"/>
          <w:szCs w:val="19"/>
        </w:rPr>
        <w:t xml:space="preserve"> </w:t>
      </w:r>
      <w:r w:rsidRPr="00EC22EE">
        <w:rPr>
          <w:rFonts w:cs="Arial"/>
          <w:bCs/>
          <w:color w:val="000000" w:themeColor="text1"/>
          <w:szCs w:val="19"/>
        </w:rPr>
        <w:t xml:space="preserve">w </w:t>
      </w:r>
      <w:r w:rsidR="00EC22EE" w:rsidRPr="00EC22EE">
        <w:rPr>
          <w:rFonts w:cs="Arial"/>
          <w:bCs/>
          <w:color w:val="000000" w:themeColor="text1"/>
          <w:szCs w:val="19"/>
        </w:rPr>
        <w:t xml:space="preserve">jednostkach, którym podstawowym rodzajem działalności jest budowa obiektów inżynierii lądowej i wodnej – 58,4% oraz w </w:t>
      </w:r>
      <w:r w:rsidRPr="00EC22EE">
        <w:rPr>
          <w:rFonts w:cs="Arial"/>
          <w:bCs/>
          <w:color w:val="000000" w:themeColor="text1"/>
          <w:szCs w:val="19"/>
        </w:rPr>
        <w:t xml:space="preserve">jednostkach, których podstawowym rodzajem działalności jest </w:t>
      </w:r>
      <w:r w:rsidR="00F134AF" w:rsidRPr="00EC22EE">
        <w:rPr>
          <w:rFonts w:cs="Arial"/>
          <w:bCs/>
          <w:color w:val="000000" w:themeColor="text1"/>
          <w:szCs w:val="19"/>
        </w:rPr>
        <w:t xml:space="preserve">budowa budynków </w:t>
      </w:r>
      <w:r w:rsidR="00EC22EE" w:rsidRPr="00EC22EE">
        <w:rPr>
          <w:rFonts w:cs="Arial"/>
          <w:bCs/>
          <w:color w:val="000000" w:themeColor="text1"/>
          <w:szCs w:val="19"/>
        </w:rPr>
        <w:t>– 41,7</w:t>
      </w:r>
      <w:r w:rsidR="00D7118D" w:rsidRPr="00EC22EE">
        <w:rPr>
          <w:rFonts w:cs="Arial"/>
          <w:bCs/>
          <w:color w:val="000000" w:themeColor="text1"/>
          <w:szCs w:val="19"/>
        </w:rPr>
        <w:t>%</w:t>
      </w:r>
      <w:r w:rsidR="00EC22EE" w:rsidRPr="00EC22EE">
        <w:rPr>
          <w:rFonts w:cs="Arial"/>
          <w:bCs/>
          <w:color w:val="000000" w:themeColor="text1"/>
          <w:szCs w:val="19"/>
        </w:rPr>
        <w:t>. Spadek zanotowano</w:t>
      </w:r>
      <w:r w:rsidR="00D7118D" w:rsidRPr="00EC22EE">
        <w:rPr>
          <w:rFonts w:cs="Arial"/>
          <w:bCs/>
          <w:color w:val="000000" w:themeColor="text1"/>
          <w:szCs w:val="19"/>
        </w:rPr>
        <w:t xml:space="preserve"> w przedsiębiorstwach wykonujących głównie roboty budowlane specjalistyczne – </w:t>
      </w:r>
      <w:r w:rsidR="00EC22EE" w:rsidRPr="00EC22EE">
        <w:rPr>
          <w:rFonts w:cs="Arial"/>
          <w:bCs/>
          <w:color w:val="000000" w:themeColor="text1"/>
          <w:szCs w:val="19"/>
        </w:rPr>
        <w:t>13,2</w:t>
      </w:r>
      <w:r w:rsidR="00D7118D" w:rsidRPr="00EC22EE">
        <w:rPr>
          <w:rFonts w:cs="Arial"/>
          <w:bCs/>
          <w:color w:val="000000" w:themeColor="text1"/>
          <w:szCs w:val="19"/>
        </w:rPr>
        <w:t>%</w:t>
      </w:r>
      <w:r w:rsidR="00EC22EE" w:rsidRPr="00EC22EE">
        <w:rPr>
          <w:rFonts w:cs="Arial"/>
          <w:bCs/>
          <w:color w:val="000000" w:themeColor="text1"/>
          <w:szCs w:val="19"/>
        </w:rPr>
        <w:t>.</w:t>
      </w:r>
    </w:p>
    <w:p w14:paraId="28A12DEA" w14:textId="4A6B2EB7" w:rsidR="00F231EF" w:rsidRPr="005F66C1" w:rsidRDefault="00F231EF" w:rsidP="006B0337">
      <w:pPr>
        <w:pStyle w:val="Tekstpodstawowy2"/>
        <w:spacing w:line="240" w:lineRule="exact"/>
        <w:rPr>
          <w:rFonts w:cs="Arial"/>
          <w:bCs/>
          <w:szCs w:val="19"/>
        </w:rPr>
      </w:pPr>
    </w:p>
    <w:p w14:paraId="0CEC11FA" w14:textId="577A6216" w:rsidR="00F231EF" w:rsidRPr="005F66C1" w:rsidRDefault="00F231EF" w:rsidP="006B0337">
      <w:pPr>
        <w:pStyle w:val="Tekstpodstawowy2"/>
        <w:spacing w:line="240" w:lineRule="exact"/>
        <w:rPr>
          <w:rFonts w:cs="Arial"/>
          <w:bCs/>
          <w:szCs w:val="19"/>
        </w:rPr>
      </w:pPr>
    </w:p>
    <w:p w14:paraId="0D11BDA9" w14:textId="7CA5C3CC" w:rsidR="00F231EF" w:rsidRPr="005F66C1" w:rsidRDefault="00F231EF" w:rsidP="006B0337">
      <w:pPr>
        <w:pStyle w:val="Tekstpodstawowy2"/>
        <w:spacing w:line="240" w:lineRule="exact"/>
        <w:rPr>
          <w:rFonts w:cs="Arial"/>
          <w:bCs/>
          <w:szCs w:val="19"/>
        </w:rPr>
      </w:pPr>
    </w:p>
    <w:p w14:paraId="7E556D48" w14:textId="2E4E4CE2" w:rsidR="00F231EF" w:rsidRPr="005F66C1" w:rsidRDefault="00F231EF" w:rsidP="006B0337">
      <w:pPr>
        <w:pStyle w:val="Tekstpodstawowy2"/>
        <w:spacing w:line="240" w:lineRule="exact"/>
        <w:rPr>
          <w:rFonts w:cs="Arial"/>
          <w:bCs/>
          <w:szCs w:val="19"/>
        </w:rPr>
      </w:pPr>
    </w:p>
    <w:p w14:paraId="0CE838F8" w14:textId="43DE44C8" w:rsidR="00F231EF" w:rsidRPr="005F66C1" w:rsidRDefault="00F231EF" w:rsidP="006B0337">
      <w:pPr>
        <w:pStyle w:val="Tekstpodstawowy2"/>
        <w:spacing w:line="240" w:lineRule="exact"/>
        <w:rPr>
          <w:rFonts w:cs="Arial"/>
          <w:bCs/>
          <w:szCs w:val="19"/>
        </w:rPr>
      </w:pPr>
    </w:p>
    <w:p w14:paraId="41017975" w14:textId="77777777" w:rsidR="00F231EF" w:rsidRPr="005F66C1" w:rsidRDefault="00F231EF" w:rsidP="006B0337">
      <w:pPr>
        <w:pStyle w:val="Tekstpodstawowy2"/>
        <w:spacing w:line="240" w:lineRule="exact"/>
        <w:rPr>
          <w:rFonts w:cs="Arial"/>
          <w:bCs/>
          <w:szCs w:val="19"/>
        </w:rPr>
      </w:pPr>
    </w:p>
    <w:p w14:paraId="3B98F724" w14:textId="236ACCB9" w:rsidR="006A7250" w:rsidRDefault="00827791" w:rsidP="00863938">
      <w:pPr>
        <w:pStyle w:val="Tekstpodstawowy2"/>
        <w:spacing w:before="360" w:line="240" w:lineRule="exact"/>
        <w:rPr>
          <w:b/>
          <w:color w:val="000000" w:themeColor="text1"/>
          <w:szCs w:val="19"/>
        </w:rPr>
      </w:pPr>
      <w:r>
        <w:rPr>
          <w:b/>
          <w:color w:val="000000" w:themeColor="text1"/>
          <w:szCs w:val="19"/>
        </w:rPr>
        <w:lastRenderedPageBreak/>
        <w:t>T</w:t>
      </w:r>
      <w:r w:rsidR="006A7250" w:rsidRPr="00070AA7">
        <w:rPr>
          <w:b/>
          <w:color w:val="000000" w:themeColor="text1"/>
          <w:szCs w:val="19"/>
        </w:rPr>
        <w:t xml:space="preserve">ablica </w:t>
      </w:r>
      <w:r w:rsidR="009333CE">
        <w:rPr>
          <w:b/>
          <w:color w:val="000000" w:themeColor="text1"/>
          <w:szCs w:val="19"/>
        </w:rPr>
        <w:t>10</w:t>
      </w:r>
      <w:r w:rsidR="006A7250" w:rsidRPr="00070AA7">
        <w:rPr>
          <w:b/>
          <w:color w:val="000000" w:themeColor="text1"/>
          <w:szCs w:val="19"/>
        </w:rPr>
        <w:t xml:space="preserve">. Dynamika </w:t>
      </w:r>
      <w:r w:rsidR="006A7250" w:rsidRPr="0090003D">
        <w:rPr>
          <w:b/>
          <w:color w:val="000000" w:themeColor="text1"/>
          <w:szCs w:val="19"/>
        </w:rPr>
        <w:t xml:space="preserve">i struktura (w cenach bieżących) produkcji </w:t>
      </w:r>
      <w:r w:rsidR="006A7250" w:rsidRPr="00441D9C">
        <w:rPr>
          <w:b/>
          <w:color w:val="000000" w:themeColor="text1"/>
          <w:szCs w:val="19"/>
        </w:rPr>
        <w:t>budowlano</w:t>
      </w:r>
      <w:r w:rsidR="006A7250" w:rsidRPr="0090003D">
        <w:rPr>
          <w:b/>
          <w:color w:val="000000" w:themeColor="text1"/>
          <w:szCs w:val="19"/>
        </w:rPr>
        <w:t>-montażo</w:t>
      </w:r>
      <w:r w:rsidR="006A7250">
        <w:rPr>
          <w:b/>
          <w:color w:val="000000" w:themeColor="text1"/>
          <w:szCs w:val="19"/>
        </w:rPr>
        <w:t>we</w:t>
      </w:r>
      <w:r w:rsidR="006A7250" w:rsidRPr="0090003D">
        <w:rPr>
          <w:b/>
          <w:color w:val="000000" w:themeColor="text1"/>
          <w:szCs w:val="19"/>
        </w:rPr>
        <w:t xml:space="preserve">j 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10. Dynamika i struktura (w cenach bieżących) produkcji budowlano-montażowej "/>
        <w:tblDescription w:val="Dane do tablicy dostępne w załączonym pliku excel."/>
      </w:tblPr>
      <w:tblGrid>
        <w:gridCol w:w="5103"/>
        <w:gridCol w:w="1784"/>
        <w:gridCol w:w="1784"/>
        <w:gridCol w:w="1785"/>
      </w:tblGrid>
      <w:tr w:rsidR="00474930" w:rsidRPr="00FA5128" w14:paraId="5C0DAD44" w14:textId="77777777" w:rsidTr="00667C42">
        <w:tc>
          <w:tcPr>
            <w:tcW w:w="5103" w:type="dxa"/>
            <w:vMerge w:val="restart"/>
            <w:tcBorders>
              <w:left w:val="nil"/>
            </w:tcBorders>
            <w:vAlign w:val="center"/>
          </w:tcPr>
          <w:p w14:paraId="09B61E7B" w14:textId="77777777" w:rsidR="00474930" w:rsidRDefault="00474930" w:rsidP="00667C42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 w:val="0"/>
                <w:color w:val="000000" w:themeColor="text1"/>
                <w:sz w:val="16"/>
                <w:szCs w:val="16"/>
              </w:rPr>
              <w:t>DZIAŁY BUDOWNICTWA</w:t>
            </w:r>
          </w:p>
        </w:tc>
        <w:tc>
          <w:tcPr>
            <w:tcW w:w="1784" w:type="dxa"/>
            <w:tcBorders>
              <w:bottom w:val="single" w:sz="4" w:space="0" w:color="522398"/>
            </w:tcBorders>
            <w:vAlign w:val="center"/>
          </w:tcPr>
          <w:p w14:paraId="2ABC0756" w14:textId="39D1468F" w:rsidR="00474930" w:rsidRPr="0090003D" w:rsidRDefault="00734863" w:rsidP="00667C4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F231EF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474930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3569" w:type="dxa"/>
            <w:gridSpan w:val="2"/>
            <w:tcBorders>
              <w:bottom w:val="single" w:sz="4" w:space="0" w:color="522398"/>
              <w:right w:val="nil"/>
            </w:tcBorders>
            <w:vAlign w:val="center"/>
          </w:tcPr>
          <w:p w14:paraId="0A723FFE" w14:textId="2D4F163F" w:rsidR="00474930" w:rsidRPr="0090003D" w:rsidRDefault="00474930" w:rsidP="00667C4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734863">
              <w:rPr>
                <w:rFonts w:ascii="Arial" w:hAnsi="Arial"/>
                <w:color w:val="000000" w:themeColor="text1"/>
                <w:sz w:val="16"/>
                <w:szCs w:val="16"/>
              </w:rPr>
              <w:t>1</w:t>
            </w:r>
            <w:r w:rsidR="00F231EF">
              <w:rPr>
                <w:rFonts w:ascii="Arial" w:hAnsi="Arial"/>
                <w:color w:val="000000" w:themeColor="text1"/>
                <w:sz w:val="16"/>
                <w:szCs w:val="16"/>
              </w:rPr>
              <w:t>1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474930" w:rsidRPr="00FA5128" w14:paraId="3E39E28D" w14:textId="77777777" w:rsidTr="00667C42">
        <w:tc>
          <w:tcPr>
            <w:tcW w:w="5103" w:type="dxa"/>
            <w:vMerge/>
            <w:tcBorders>
              <w:left w:val="nil"/>
              <w:bottom w:val="single" w:sz="8" w:space="0" w:color="522398"/>
            </w:tcBorders>
          </w:tcPr>
          <w:p w14:paraId="13BCFA2C" w14:textId="77777777" w:rsidR="00474930" w:rsidRPr="002A14EE" w:rsidRDefault="00474930" w:rsidP="00667C42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</w:p>
        </w:tc>
        <w:tc>
          <w:tcPr>
            <w:tcW w:w="3568" w:type="dxa"/>
            <w:gridSpan w:val="2"/>
            <w:tcBorders>
              <w:bottom w:val="single" w:sz="8" w:space="0" w:color="522398"/>
            </w:tcBorders>
            <w:vAlign w:val="center"/>
          </w:tcPr>
          <w:p w14:paraId="53D6361C" w14:textId="77777777" w:rsidR="00474930" w:rsidRPr="00FA5128" w:rsidRDefault="00474930" w:rsidP="00667C4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analogiczny okres 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br/>
              <w:t>roku poprzedniego=100</w:t>
            </w:r>
          </w:p>
        </w:tc>
        <w:tc>
          <w:tcPr>
            <w:tcW w:w="1785" w:type="dxa"/>
            <w:tcBorders>
              <w:bottom w:val="single" w:sz="8" w:space="0" w:color="522398"/>
              <w:right w:val="nil"/>
            </w:tcBorders>
            <w:vAlign w:val="center"/>
          </w:tcPr>
          <w:p w14:paraId="5BE6BEFD" w14:textId="77777777" w:rsidR="00474930" w:rsidRPr="00FA5128" w:rsidRDefault="00474930" w:rsidP="00667C4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</w:t>
            </w: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odsetkach</w:t>
            </w:r>
          </w:p>
        </w:tc>
      </w:tr>
      <w:tr w:rsidR="009923C8" w:rsidRPr="00C93259" w14:paraId="65BD3DC9" w14:textId="77777777" w:rsidTr="00667C42">
        <w:tc>
          <w:tcPr>
            <w:tcW w:w="5103" w:type="dxa"/>
            <w:tcBorders>
              <w:top w:val="single" w:sz="8" w:space="0" w:color="522398"/>
              <w:left w:val="nil"/>
            </w:tcBorders>
            <w:vAlign w:val="center"/>
          </w:tcPr>
          <w:p w14:paraId="4DB5119D" w14:textId="77777777" w:rsidR="009923C8" w:rsidRPr="0090003D" w:rsidRDefault="009923C8" w:rsidP="009923C8">
            <w:pPr>
              <w:pStyle w:val="Nagwek5"/>
              <w:tabs>
                <w:tab w:val="right" w:leader="dot" w:pos="4156"/>
              </w:tabs>
              <w:spacing w:before="110" w:after="110"/>
              <w:contextualSpacing/>
              <w:outlineLvl w:val="4"/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784" w:type="dxa"/>
            <w:tcBorders>
              <w:top w:val="single" w:sz="8" w:space="0" w:color="522398"/>
            </w:tcBorders>
            <w:vAlign w:val="center"/>
          </w:tcPr>
          <w:p w14:paraId="36719E6F" w14:textId="1C4EB2A0" w:rsidR="009923C8" w:rsidRPr="00D40A1F" w:rsidRDefault="009923C8" w:rsidP="009923C8">
            <w:pPr>
              <w:spacing w:before="110" w:after="11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132,1</w:t>
            </w:r>
          </w:p>
        </w:tc>
        <w:tc>
          <w:tcPr>
            <w:tcW w:w="1784" w:type="dxa"/>
            <w:tcBorders>
              <w:top w:val="single" w:sz="8" w:space="0" w:color="522398"/>
            </w:tcBorders>
            <w:vAlign w:val="center"/>
          </w:tcPr>
          <w:p w14:paraId="3FD7DF77" w14:textId="12276D09" w:rsidR="009923C8" w:rsidRPr="00D40A1F" w:rsidRDefault="009923C8" w:rsidP="009923C8">
            <w:pPr>
              <w:spacing w:before="110" w:after="11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139,0</w:t>
            </w:r>
          </w:p>
        </w:tc>
        <w:tc>
          <w:tcPr>
            <w:tcW w:w="1785" w:type="dxa"/>
            <w:tcBorders>
              <w:top w:val="single" w:sz="8" w:space="0" w:color="522398"/>
              <w:right w:val="nil"/>
            </w:tcBorders>
            <w:vAlign w:val="center"/>
          </w:tcPr>
          <w:p w14:paraId="57A4BB96" w14:textId="0D8E9BA2" w:rsidR="009923C8" w:rsidRPr="00D40A1F" w:rsidRDefault="009923C8" w:rsidP="009923C8">
            <w:pPr>
              <w:spacing w:before="110" w:after="11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100,0</w:t>
            </w:r>
          </w:p>
        </w:tc>
      </w:tr>
      <w:tr w:rsidR="009923C8" w:rsidRPr="00C93259" w14:paraId="76421F5C" w14:textId="77777777" w:rsidTr="009253D7">
        <w:trPr>
          <w:trHeight w:val="227"/>
        </w:trPr>
        <w:tc>
          <w:tcPr>
            <w:tcW w:w="5103" w:type="dxa"/>
            <w:tcBorders>
              <w:left w:val="nil"/>
            </w:tcBorders>
            <w:vAlign w:val="bottom"/>
          </w:tcPr>
          <w:p w14:paraId="27F82F1F" w14:textId="77777777" w:rsidR="009923C8" w:rsidRPr="0090003D" w:rsidRDefault="009923C8" w:rsidP="009923C8">
            <w:pPr>
              <w:pStyle w:val="Boczek1pol"/>
              <w:tabs>
                <w:tab w:val="right" w:leader="dot" w:pos="4693"/>
              </w:tabs>
              <w:spacing w:before="90" w:after="90"/>
              <w:ind w:left="0" w:firstLine="0"/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</w:pPr>
            <w:proofErr w:type="spellStart"/>
            <w:r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>Budowa</w:t>
            </w:r>
            <w:proofErr w:type="spellEnd"/>
            <w:r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 xml:space="preserve"> </w:t>
            </w:r>
            <w:proofErr w:type="spellStart"/>
            <w:r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>budynków</w:t>
            </w:r>
            <w:proofErr w:type="spellEnd"/>
            <w:r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 xml:space="preserve"> </w:t>
            </w:r>
            <w:r w:rsidRPr="006D6CDA">
              <w:rPr>
                <w:rFonts w:ascii="Fira Sans" w:eastAsiaTheme="majorEastAsia" w:hAnsi="Fira Sans" w:cs="Arial"/>
                <w:color w:val="000000"/>
                <w:position w:val="5"/>
                <w:sz w:val="10"/>
                <w:szCs w:val="10"/>
                <w:lang w:eastAsia="en-US"/>
              </w:rPr>
              <w:t xml:space="preserve">∆ </w:t>
            </w:r>
          </w:p>
        </w:tc>
        <w:tc>
          <w:tcPr>
            <w:tcW w:w="1784" w:type="dxa"/>
            <w:vAlign w:val="center"/>
          </w:tcPr>
          <w:p w14:paraId="77348FB3" w14:textId="32F55385" w:rsidR="009923C8" w:rsidRPr="00922E4E" w:rsidRDefault="009923C8" w:rsidP="009923C8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141,7</w:t>
            </w:r>
          </w:p>
        </w:tc>
        <w:tc>
          <w:tcPr>
            <w:tcW w:w="1784" w:type="dxa"/>
            <w:vAlign w:val="center"/>
          </w:tcPr>
          <w:p w14:paraId="3679C542" w14:textId="0891DB9A" w:rsidR="009923C8" w:rsidRPr="00922E4E" w:rsidRDefault="009923C8" w:rsidP="009923C8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146,5</w:t>
            </w:r>
          </w:p>
        </w:tc>
        <w:tc>
          <w:tcPr>
            <w:tcW w:w="1785" w:type="dxa"/>
            <w:tcBorders>
              <w:right w:val="nil"/>
            </w:tcBorders>
            <w:vAlign w:val="center"/>
          </w:tcPr>
          <w:p w14:paraId="789138EF" w14:textId="5EA264F5" w:rsidR="009923C8" w:rsidRPr="00922E4E" w:rsidRDefault="009923C8" w:rsidP="009923C8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40,8</w:t>
            </w:r>
          </w:p>
        </w:tc>
      </w:tr>
      <w:tr w:rsidR="009923C8" w:rsidRPr="00C93259" w14:paraId="2D855C7F" w14:textId="77777777" w:rsidTr="009253D7">
        <w:trPr>
          <w:trHeight w:val="227"/>
        </w:trPr>
        <w:tc>
          <w:tcPr>
            <w:tcW w:w="5103" w:type="dxa"/>
            <w:tcBorders>
              <w:left w:val="nil"/>
            </w:tcBorders>
            <w:vAlign w:val="bottom"/>
          </w:tcPr>
          <w:p w14:paraId="61B9F40C" w14:textId="77777777" w:rsidR="009923C8" w:rsidRPr="0090003D" w:rsidRDefault="009923C8" w:rsidP="009923C8">
            <w:pPr>
              <w:pStyle w:val="Boczek1pol"/>
              <w:tabs>
                <w:tab w:val="right" w:leader="dot" w:pos="4693"/>
              </w:tabs>
              <w:spacing w:before="90" w:after="90"/>
              <w:ind w:left="0" w:firstLine="0"/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eastAsia="en-US"/>
              </w:rPr>
            </w:pPr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eastAsia="en-US"/>
              </w:rPr>
              <w:t xml:space="preserve">Budowa obiektów inżynierii lądowej i wodnej </w:t>
            </w:r>
            <w:r w:rsidRPr="006D6CDA">
              <w:rPr>
                <w:rFonts w:ascii="Fira Sans" w:eastAsiaTheme="majorEastAsia" w:hAnsi="Fira Sans" w:cs="Arial"/>
                <w:color w:val="000000"/>
                <w:position w:val="5"/>
                <w:sz w:val="10"/>
                <w:szCs w:val="10"/>
                <w:lang w:eastAsia="en-US"/>
              </w:rPr>
              <w:t xml:space="preserve">∆ </w:t>
            </w:r>
          </w:p>
        </w:tc>
        <w:tc>
          <w:tcPr>
            <w:tcW w:w="1784" w:type="dxa"/>
            <w:vAlign w:val="bottom"/>
          </w:tcPr>
          <w:p w14:paraId="35D4524B" w14:textId="1707E5D2" w:rsidR="009923C8" w:rsidRPr="00AD4F32" w:rsidRDefault="009923C8" w:rsidP="009923C8">
            <w:pPr>
              <w:pStyle w:val="Nagwek1"/>
              <w:tabs>
                <w:tab w:val="left" w:leader="dot" w:pos="851"/>
              </w:tabs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158,4</w:t>
            </w:r>
          </w:p>
        </w:tc>
        <w:tc>
          <w:tcPr>
            <w:tcW w:w="1784" w:type="dxa"/>
            <w:vAlign w:val="bottom"/>
          </w:tcPr>
          <w:p w14:paraId="2D65CA3C" w14:textId="25086276" w:rsidR="009923C8" w:rsidRPr="00AD4F32" w:rsidRDefault="009923C8" w:rsidP="009923C8">
            <w:pPr>
              <w:pStyle w:val="Nagwek1"/>
              <w:tabs>
                <w:tab w:val="left" w:leader="dot" w:pos="851"/>
              </w:tabs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132,2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350C221C" w14:textId="4DB6130C" w:rsidR="009923C8" w:rsidRPr="00AD4F32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26,5</w:t>
            </w:r>
          </w:p>
        </w:tc>
      </w:tr>
      <w:tr w:rsidR="009923C8" w:rsidRPr="00C93259" w14:paraId="03A13C73" w14:textId="77777777" w:rsidTr="009253D7">
        <w:trPr>
          <w:trHeight w:val="227"/>
        </w:trPr>
        <w:tc>
          <w:tcPr>
            <w:tcW w:w="5103" w:type="dxa"/>
            <w:tcBorders>
              <w:left w:val="nil"/>
            </w:tcBorders>
            <w:vAlign w:val="bottom"/>
          </w:tcPr>
          <w:p w14:paraId="703A432F" w14:textId="77777777" w:rsidR="009923C8" w:rsidRPr="0090003D" w:rsidRDefault="009923C8" w:rsidP="009923C8">
            <w:pPr>
              <w:pStyle w:val="Boczek1pol"/>
              <w:tabs>
                <w:tab w:val="right" w:leader="dot" w:pos="4693"/>
              </w:tabs>
              <w:spacing w:before="90" w:after="90"/>
              <w:ind w:left="0" w:firstLine="0"/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</w:pPr>
            <w:proofErr w:type="spellStart"/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>Roboty</w:t>
            </w:r>
            <w:proofErr w:type="spellEnd"/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 xml:space="preserve"> </w:t>
            </w:r>
            <w:proofErr w:type="spellStart"/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>budowlane</w:t>
            </w:r>
            <w:proofErr w:type="spellEnd"/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 xml:space="preserve"> </w:t>
            </w:r>
            <w:proofErr w:type="spellStart"/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>specjalistyczne</w:t>
            </w:r>
            <w:proofErr w:type="spellEnd"/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 xml:space="preserve"> </w:t>
            </w:r>
          </w:p>
        </w:tc>
        <w:tc>
          <w:tcPr>
            <w:tcW w:w="1784" w:type="dxa"/>
            <w:vAlign w:val="bottom"/>
          </w:tcPr>
          <w:p w14:paraId="0630541E" w14:textId="5D058674" w:rsidR="009923C8" w:rsidRPr="00AD4F32" w:rsidRDefault="009923C8" w:rsidP="009923C8">
            <w:pPr>
              <w:pStyle w:val="Nagwek1"/>
              <w:tabs>
                <w:tab w:val="left" w:leader="dot" w:pos="851"/>
              </w:tabs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86,8</w:t>
            </w:r>
          </w:p>
        </w:tc>
        <w:tc>
          <w:tcPr>
            <w:tcW w:w="1784" w:type="dxa"/>
            <w:vAlign w:val="bottom"/>
          </w:tcPr>
          <w:p w14:paraId="0717C810" w14:textId="3803FAD7" w:rsidR="009923C8" w:rsidRPr="00AD4F32" w:rsidRDefault="009923C8" w:rsidP="009923C8">
            <w:pPr>
              <w:pStyle w:val="Nagwek1"/>
              <w:tabs>
                <w:tab w:val="left" w:leader="dot" w:pos="851"/>
              </w:tabs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135,9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3662B407" w14:textId="0BBAD6C3" w:rsidR="009923C8" w:rsidRPr="00AD4F32" w:rsidRDefault="009923C8" w:rsidP="009923C8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32,7</w:t>
            </w:r>
          </w:p>
        </w:tc>
      </w:tr>
    </w:tbl>
    <w:p w14:paraId="43793303" w14:textId="31F12B18" w:rsidR="0077635B" w:rsidRPr="005F66C1" w:rsidRDefault="0077635B" w:rsidP="0077635B">
      <w:pPr>
        <w:pStyle w:val="Tekstpodstawowy2"/>
        <w:spacing w:before="260" w:line="240" w:lineRule="auto"/>
        <w:rPr>
          <w:rFonts w:cs="Arial"/>
          <w:bCs/>
          <w:szCs w:val="19"/>
        </w:rPr>
      </w:pPr>
      <w:r w:rsidRPr="009923C8">
        <w:rPr>
          <w:rFonts w:cs="Arial"/>
          <w:bCs/>
          <w:color w:val="000000" w:themeColor="text1"/>
          <w:szCs w:val="19"/>
        </w:rPr>
        <w:t xml:space="preserve">W odniesieniu do </w:t>
      </w:r>
      <w:r w:rsidR="00F231EF" w:rsidRPr="009923C8">
        <w:rPr>
          <w:rFonts w:cs="Arial"/>
          <w:bCs/>
          <w:color w:val="000000" w:themeColor="text1"/>
          <w:szCs w:val="19"/>
        </w:rPr>
        <w:t>października</w:t>
      </w:r>
      <w:r w:rsidRPr="009923C8">
        <w:rPr>
          <w:rFonts w:cs="Arial"/>
          <w:bCs/>
          <w:color w:val="000000" w:themeColor="text1"/>
          <w:szCs w:val="19"/>
        </w:rPr>
        <w:t xml:space="preserve"> br. odnotowano </w:t>
      </w:r>
      <w:r w:rsidR="009923C8" w:rsidRPr="009923C8">
        <w:rPr>
          <w:rFonts w:cs="Arial"/>
          <w:bCs/>
          <w:color w:val="000000" w:themeColor="text1"/>
          <w:szCs w:val="19"/>
        </w:rPr>
        <w:t>spadek</w:t>
      </w:r>
      <w:r w:rsidRPr="009923C8">
        <w:rPr>
          <w:rFonts w:cs="Arial"/>
          <w:bCs/>
          <w:color w:val="000000" w:themeColor="text1"/>
          <w:szCs w:val="19"/>
        </w:rPr>
        <w:t xml:space="preserve"> produkcji budowlano-montażowej o </w:t>
      </w:r>
      <w:r w:rsidR="009923C8" w:rsidRPr="009923C8">
        <w:rPr>
          <w:rFonts w:cs="Arial"/>
          <w:bCs/>
          <w:color w:val="000000" w:themeColor="text1"/>
          <w:szCs w:val="19"/>
        </w:rPr>
        <w:t>0,5</w:t>
      </w:r>
      <w:r w:rsidRPr="009923C8">
        <w:rPr>
          <w:rFonts w:cs="Arial"/>
          <w:bCs/>
          <w:color w:val="000000" w:themeColor="text1"/>
          <w:szCs w:val="19"/>
        </w:rPr>
        <w:t xml:space="preserve">%, przy czym </w:t>
      </w:r>
      <w:r w:rsidR="009923C8" w:rsidRPr="009923C8">
        <w:rPr>
          <w:rFonts w:cs="Arial"/>
          <w:bCs/>
          <w:color w:val="000000" w:themeColor="text1"/>
          <w:szCs w:val="19"/>
        </w:rPr>
        <w:t>zmniejszyła</w:t>
      </w:r>
      <w:r w:rsidRPr="009923C8">
        <w:rPr>
          <w:rFonts w:cs="Arial"/>
          <w:bCs/>
          <w:color w:val="000000" w:themeColor="text1"/>
          <w:szCs w:val="19"/>
        </w:rPr>
        <w:t xml:space="preserve"> się </w:t>
      </w:r>
      <w:r w:rsidRPr="000A0E5D">
        <w:rPr>
          <w:rFonts w:cs="Arial"/>
          <w:bCs/>
          <w:color w:val="000000" w:themeColor="text1"/>
          <w:szCs w:val="19"/>
        </w:rPr>
        <w:t xml:space="preserve">ona </w:t>
      </w:r>
      <w:r w:rsidR="000A0E5D" w:rsidRPr="000A0E5D">
        <w:rPr>
          <w:rFonts w:cs="Arial"/>
          <w:bCs/>
          <w:color w:val="000000" w:themeColor="text1"/>
          <w:szCs w:val="19"/>
        </w:rPr>
        <w:t xml:space="preserve">w przedsiębiorstwach zajmujących się przede wszystkim robotami budowlanymi specjalistycznymi (o 40,5%) oraz w </w:t>
      </w:r>
      <w:r w:rsidRPr="000A0E5D">
        <w:rPr>
          <w:rFonts w:cs="Arial"/>
          <w:bCs/>
          <w:color w:val="000000" w:themeColor="text1"/>
          <w:szCs w:val="19"/>
        </w:rPr>
        <w:t xml:space="preserve">podmiotach, których podstawowym rodzajem działalności jest budowa budynków (o </w:t>
      </w:r>
      <w:r w:rsidR="000A0E5D" w:rsidRPr="000A0E5D">
        <w:rPr>
          <w:rFonts w:cs="Arial"/>
          <w:bCs/>
          <w:color w:val="000000" w:themeColor="text1"/>
          <w:szCs w:val="19"/>
        </w:rPr>
        <w:t>7,4</w:t>
      </w:r>
      <w:r w:rsidRPr="000A0E5D">
        <w:rPr>
          <w:rFonts w:cs="Arial"/>
          <w:bCs/>
          <w:color w:val="000000" w:themeColor="text1"/>
          <w:szCs w:val="19"/>
        </w:rPr>
        <w:t>%)</w:t>
      </w:r>
      <w:r w:rsidR="000A0E5D" w:rsidRPr="000A0E5D">
        <w:rPr>
          <w:rFonts w:cs="Arial"/>
          <w:bCs/>
          <w:color w:val="000000" w:themeColor="text1"/>
          <w:szCs w:val="19"/>
        </w:rPr>
        <w:t>. Wzrost</w:t>
      </w:r>
      <w:r w:rsidRPr="000A0E5D">
        <w:rPr>
          <w:rFonts w:cs="Arial"/>
          <w:bCs/>
          <w:color w:val="000000" w:themeColor="text1"/>
          <w:szCs w:val="19"/>
        </w:rPr>
        <w:t xml:space="preserve"> wartości produkcji wystąpił w jednostkach specjalizujących się w budowie obiektów inżynierii lądowej i wodnej (o </w:t>
      </w:r>
      <w:r w:rsidR="000A0E5D" w:rsidRPr="000A0E5D">
        <w:rPr>
          <w:rFonts w:cs="Arial"/>
          <w:bCs/>
          <w:color w:val="000000" w:themeColor="text1"/>
          <w:szCs w:val="19"/>
        </w:rPr>
        <w:t>58,0</w:t>
      </w:r>
      <w:r w:rsidRPr="000A0E5D">
        <w:rPr>
          <w:rFonts w:cs="Arial"/>
          <w:bCs/>
          <w:color w:val="000000" w:themeColor="text1"/>
          <w:szCs w:val="19"/>
        </w:rPr>
        <w:t xml:space="preserve">%). </w:t>
      </w:r>
    </w:p>
    <w:p w14:paraId="2CCF03A4" w14:textId="5306745F" w:rsidR="0077635B" w:rsidRPr="009923C8" w:rsidRDefault="0077635B" w:rsidP="0077635B">
      <w:pPr>
        <w:pStyle w:val="Tekstpodstawowy2"/>
        <w:spacing w:line="240" w:lineRule="exact"/>
        <w:rPr>
          <w:rFonts w:ascii="Fira Sans SemiBold" w:eastAsia="Times New Roman" w:hAnsi="Fira Sans SemiBold" w:cs="Times New Roman"/>
          <w:bCs/>
          <w:color w:val="000000" w:themeColor="text1"/>
          <w:sz w:val="24"/>
          <w:szCs w:val="24"/>
          <w:lang w:eastAsia="pl-PL"/>
        </w:rPr>
      </w:pPr>
      <w:r w:rsidRPr="009923C8">
        <w:rPr>
          <w:rFonts w:cs="Arial"/>
          <w:bCs/>
          <w:color w:val="000000" w:themeColor="text1"/>
          <w:szCs w:val="19"/>
        </w:rPr>
        <w:t>W okresie styczeń–</w:t>
      </w:r>
      <w:r w:rsidR="00F231EF" w:rsidRPr="009923C8">
        <w:rPr>
          <w:rFonts w:cs="Arial"/>
          <w:bCs/>
          <w:color w:val="000000" w:themeColor="text1"/>
          <w:szCs w:val="19"/>
        </w:rPr>
        <w:t>listopad</w:t>
      </w:r>
      <w:r w:rsidRPr="009923C8">
        <w:rPr>
          <w:rFonts w:cs="Arial"/>
          <w:bCs/>
          <w:color w:val="000000" w:themeColor="text1"/>
          <w:szCs w:val="19"/>
        </w:rPr>
        <w:t xml:space="preserve"> br. produkcja budowlano-montażowa osiągnęła wartość </w:t>
      </w:r>
      <w:r w:rsidR="009923C8" w:rsidRPr="009923C8">
        <w:rPr>
          <w:rFonts w:cs="Arial"/>
          <w:bCs/>
          <w:color w:val="000000" w:themeColor="text1"/>
          <w:szCs w:val="19"/>
        </w:rPr>
        <w:t>2826,9</w:t>
      </w:r>
      <w:r w:rsidRPr="009923C8">
        <w:rPr>
          <w:rFonts w:cs="Arial"/>
          <w:bCs/>
          <w:color w:val="000000" w:themeColor="text1"/>
          <w:szCs w:val="19"/>
        </w:rPr>
        <w:t xml:space="preserve"> mln zł, tj. zwiększyła się o</w:t>
      </w:r>
      <w:r w:rsidR="00C3668A" w:rsidRPr="009923C8">
        <w:rPr>
          <w:rFonts w:cs="Arial"/>
          <w:bCs/>
          <w:color w:val="000000" w:themeColor="text1"/>
          <w:szCs w:val="19"/>
        </w:rPr>
        <w:t> </w:t>
      </w:r>
      <w:r w:rsidR="009923C8" w:rsidRPr="009923C8">
        <w:rPr>
          <w:rFonts w:cs="Arial"/>
          <w:bCs/>
          <w:color w:val="000000" w:themeColor="text1"/>
          <w:szCs w:val="19"/>
        </w:rPr>
        <w:t>39,0</w:t>
      </w:r>
      <w:r w:rsidRPr="009923C8">
        <w:rPr>
          <w:rFonts w:cs="Arial"/>
          <w:bCs/>
          <w:color w:val="000000" w:themeColor="text1"/>
          <w:szCs w:val="19"/>
        </w:rPr>
        <w:t xml:space="preserve">% w odniesieniu do zanotowanej rok wcześniej. </w:t>
      </w:r>
    </w:p>
    <w:p w14:paraId="7A670D09" w14:textId="0DBD28B3" w:rsidR="00BF55FB" w:rsidRPr="00B005DE" w:rsidRDefault="00DD17D2" w:rsidP="007B56B1">
      <w:pPr>
        <w:pStyle w:val="Tekstpodstawowy2"/>
        <w:spacing w:before="600" w:after="240" w:line="240" w:lineRule="exact"/>
        <w:rPr>
          <w:rFonts w:cs="Arial"/>
          <w:bCs/>
          <w:color w:val="000000" w:themeColor="text1"/>
          <w:spacing w:val="-2"/>
          <w:szCs w:val="19"/>
        </w:rPr>
      </w:pPr>
      <w:r>
        <w:rPr>
          <w:rFonts w:ascii="Fira Sans SemiBold" w:eastAsia="Times New Roman" w:hAnsi="Fira Sans SemiBold" w:cs="Times New Roman"/>
          <w:bCs/>
          <w:color w:val="522398"/>
          <w:sz w:val="24"/>
          <w:szCs w:val="24"/>
          <w:lang w:eastAsia="pl-PL"/>
        </w:rPr>
        <w:t>B</w:t>
      </w:r>
      <w:r w:rsidR="00BF55FB" w:rsidRPr="00AC0878">
        <w:rPr>
          <w:rFonts w:ascii="Fira Sans SemiBold" w:eastAsia="Times New Roman" w:hAnsi="Fira Sans SemiBold" w:cs="Times New Roman"/>
          <w:bCs/>
          <w:color w:val="522398"/>
          <w:sz w:val="24"/>
          <w:szCs w:val="24"/>
          <w:lang w:eastAsia="pl-PL"/>
        </w:rPr>
        <w:t>udownictwo mieszkanio</w:t>
      </w:r>
      <w:r w:rsidR="000D60C4" w:rsidRPr="00AC0878">
        <w:rPr>
          <w:rFonts w:ascii="Fira Sans SemiBold" w:eastAsia="Times New Roman" w:hAnsi="Fira Sans SemiBold" w:cs="Times New Roman"/>
          <w:bCs/>
          <w:color w:val="522398"/>
          <w:sz w:val="24"/>
          <w:szCs w:val="24"/>
          <w:lang w:eastAsia="pl-PL"/>
        </w:rPr>
        <w:t>w</w:t>
      </w:r>
      <w:r w:rsidR="002560E3" w:rsidRPr="00AC0878">
        <w:rPr>
          <w:rFonts w:ascii="Fira Sans SemiBold" w:eastAsia="Times New Roman" w:hAnsi="Fira Sans SemiBold" w:cs="Times New Roman"/>
          <w:bCs/>
          <w:color w:val="522398"/>
          <w:sz w:val="24"/>
          <w:szCs w:val="24"/>
          <w:lang w:eastAsia="pl-PL"/>
        </w:rPr>
        <w:t>e</w:t>
      </w:r>
    </w:p>
    <w:p w14:paraId="5E6C00B6" w14:textId="5F660D41" w:rsidR="00D83C3D" w:rsidRPr="005E33E6" w:rsidRDefault="00495626" w:rsidP="00D83C3D">
      <w:pPr>
        <w:pStyle w:val="Tekstpodstawowywcity"/>
        <w:spacing w:before="120" w:after="120" w:line="240" w:lineRule="exact"/>
        <w:ind w:firstLine="0"/>
        <w:jc w:val="left"/>
        <w:rPr>
          <w:rFonts w:ascii="Fira Sans" w:hAnsi="Fira Sans"/>
          <w:color w:val="000000" w:themeColor="text1"/>
          <w:spacing w:val="-4"/>
          <w:sz w:val="19"/>
          <w:szCs w:val="19"/>
        </w:rPr>
      </w:pPr>
      <w:r w:rsidRPr="005E33E6">
        <w:rPr>
          <w:rFonts w:ascii="Fira Sans" w:hAnsi="Fira Sans"/>
          <w:color w:val="000000" w:themeColor="text1"/>
          <w:spacing w:val="-3"/>
          <w:sz w:val="19"/>
          <w:szCs w:val="19"/>
        </w:rPr>
        <w:t xml:space="preserve">W </w:t>
      </w:r>
      <w:r w:rsidR="00E96697" w:rsidRPr="005E33E6">
        <w:rPr>
          <w:rFonts w:ascii="Fira Sans" w:hAnsi="Fira Sans"/>
          <w:color w:val="000000" w:themeColor="text1"/>
          <w:spacing w:val="-3"/>
          <w:sz w:val="19"/>
          <w:szCs w:val="19"/>
        </w:rPr>
        <w:t>listopadzie</w:t>
      </w:r>
      <w:r w:rsidR="00337B7D" w:rsidRPr="005E33E6">
        <w:rPr>
          <w:rFonts w:ascii="Fira Sans" w:hAnsi="Fira Sans"/>
          <w:color w:val="000000" w:themeColor="text1"/>
          <w:spacing w:val="-3"/>
          <w:sz w:val="19"/>
          <w:szCs w:val="19"/>
        </w:rPr>
        <w:t xml:space="preserve"> </w:t>
      </w:r>
      <w:r w:rsidR="00D638EB" w:rsidRPr="005E33E6">
        <w:rPr>
          <w:rFonts w:ascii="Fira Sans" w:hAnsi="Fira Sans"/>
          <w:color w:val="000000" w:themeColor="text1"/>
          <w:spacing w:val="-3"/>
          <w:sz w:val="19"/>
          <w:szCs w:val="19"/>
        </w:rPr>
        <w:t>2022</w:t>
      </w:r>
      <w:r w:rsidR="008C296E" w:rsidRPr="005E33E6">
        <w:rPr>
          <w:rFonts w:ascii="Fira Sans" w:hAnsi="Fira Sans"/>
          <w:color w:val="000000" w:themeColor="text1"/>
          <w:spacing w:val="-3"/>
          <w:sz w:val="19"/>
          <w:szCs w:val="19"/>
        </w:rPr>
        <w:t xml:space="preserve"> r., </w:t>
      </w:r>
      <w:r w:rsidR="00FB7AF7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 xml:space="preserve">w porównaniu z analogicznym miesiącem poprzedniego roku, </w:t>
      </w:r>
      <w:r w:rsidR="00C800B6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>zmniejszyła</w:t>
      </w:r>
      <w:r w:rsidR="00FB7AF7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 xml:space="preserve"> się liczba mieszkań oddanych do użytkowania (o </w:t>
      </w:r>
      <w:r w:rsidR="005E33E6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>16,3</w:t>
      </w:r>
      <w:r w:rsidR="00FB7AF7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>%)</w:t>
      </w:r>
      <w:r w:rsidR="004D4EB7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 xml:space="preserve">. Spadła </w:t>
      </w:r>
      <w:r w:rsidR="00C800B6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>również</w:t>
      </w:r>
      <w:r w:rsidR="004D4EB7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 xml:space="preserve"> liczba</w:t>
      </w:r>
      <w:r w:rsidR="00FB7AF7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 xml:space="preserve"> </w:t>
      </w:r>
      <w:r w:rsidR="006959A8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 xml:space="preserve">budynków mieszkalnych, których budowę rozpoczęto (o </w:t>
      </w:r>
      <w:r w:rsidR="005E33E6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>77,4</w:t>
      </w:r>
      <w:r w:rsidR="006959A8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>%)</w:t>
      </w:r>
      <w:r w:rsidR="006959A8" w:rsidRPr="005E33E6">
        <w:rPr>
          <w:rFonts w:ascii="Fira Sans" w:hAnsi="Fira Sans"/>
          <w:color w:val="000000" w:themeColor="text1"/>
          <w:spacing w:val="-4"/>
          <w:sz w:val="19"/>
          <w:szCs w:val="19"/>
        </w:rPr>
        <w:t xml:space="preserve"> oraz liczba </w:t>
      </w:r>
      <w:r w:rsidR="00FB7AF7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 xml:space="preserve">mieszkań, na których realizację wydano pozwolenia lub dokonano zgłoszenia z projektem budowlanym (o </w:t>
      </w:r>
      <w:r w:rsidR="005E33E6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>23,6</w:t>
      </w:r>
      <w:r w:rsidR="00FB7AF7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>%)</w:t>
      </w:r>
      <w:r w:rsidR="006959A8" w:rsidRPr="005E33E6">
        <w:rPr>
          <w:rFonts w:ascii="Fira Sans" w:hAnsi="Fira Sans"/>
          <w:color w:val="000000" w:themeColor="text1"/>
          <w:spacing w:val="-2"/>
          <w:sz w:val="19"/>
          <w:szCs w:val="19"/>
        </w:rPr>
        <w:t>.</w:t>
      </w:r>
    </w:p>
    <w:p w14:paraId="4153A5BA" w14:textId="29CA6B8D" w:rsidR="003631E7" w:rsidRPr="001920FC" w:rsidRDefault="00D83C3D" w:rsidP="009C1E80">
      <w:pPr>
        <w:pStyle w:val="Tekstpodstawowywcity"/>
        <w:spacing w:before="120" w:after="120" w:line="240" w:lineRule="exact"/>
        <w:ind w:firstLine="0"/>
        <w:jc w:val="left"/>
        <w:rPr>
          <w:rFonts w:ascii="Fira Sans" w:hAnsi="Fira Sans"/>
          <w:color w:val="000000" w:themeColor="text1"/>
          <w:spacing w:val="-5"/>
          <w:sz w:val="19"/>
          <w:szCs w:val="19"/>
        </w:rPr>
      </w:pPr>
      <w:r w:rsidRPr="001920FC">
        <w:rPr>
          <w:rFonts w:ascii="Fira Sans" w:hAnsi="Fira Sans"/>
          <w:color w:val="000000" w:themeColor="text1"/>
          <w:spacing w:val="-4"/>
          <w:sz w:val="19"/>
          <w:szCs w:val="19"/>
        </w:rPr>
        <w:t xml:space="preserve">Według </w:t>
      </w:r>
      <w:r w:rsidR="00C92945" w:rsidRPr="001920FC">
        <w:rPr>
          <w:rFonts w:ascii="Fira Sans" w:hAnsi="Fira Sans"/>
          <w:color w:val="000000" w:themeColor="text1"/>
          <w:spacing w:val="-4"/>
          <w:sz w:val="19"/>
          <w:szCs w:val="19"/>
        </w:rPr>
        <w:t>wstępnych danych</w:t>
      </w:r>
      <w:r w:rsidR="00C92945" w:rsidRPr="001920FC">
        <w:rPr>
          <w:rFonts w:ascii="Fira Sans" w:hAnsi="Fira Sans"/>
          <w:color w:val="000000" w:themeColor="text1"/>
          <w:spacing w:val="-4"/>
          <w:sz w:val="2"/>
          <w:szCs w:val="2"/>
        </w:rPr>
        <w:t xml:space="preserve"> </w:t>
      </w:r>
      <w:r w:rsidR="00C92945" w:rsidRPr="001920FC">
        <w:rPr>
          <w:rStyle w:val="Odwoanieprzypisudolnego"/>
          <w:rFonts w:ascii="Fira Sans" w:hAnsi="Fira Sans"/>
          <w:color w:val="000000" w:themeColor="text1"/>
          <w:spacing w:val="-4"/>
          <w:position w:val="5"/>
          <w:sz w:val="14"/>
          <w:szCs w:val="14"/>
          <w:vertAlign w:val="baseline"/>
        </w:rPr>
        <w:footnoteReference w:id="4"/>
      </w:r>
      <w:r w:rsidR="00C92945" w:rsidRPr="001920FC">
        <w:rPr>
          <w:rFonts w:ascii="Fira Sans" w:hAnsi="Fira Sans"/>
          <w:color w:val="000000" w:themeColor="text1"/>
          <w:spacing w:val="-4"/>
          <w:sz w:val="19"/>
          <w:szCs w:val="19"/>
        </w:rPr>
        <w:t xml:space="preserve">, </w:t>
      </w:r>
      <w:r w:rsidR="00495626" w:rsidRPr="001920FC">
        <w:rPr>
          <w:rFonts w:ascii="Fira Sans" w:hAnsi="Fira Sans"/>
          <w:color w:val="000000" w:themeColor="text1"/>
          <w:spacing w:val="-4"/>
          <w:sz w:val="19"/>
          <w:szCs w:val="19"/>
        </w:rPr>
        <w:t xml:space="preserve">w </w:t>
      </w:r>
      <w:r w:rsidR="00E96697" w:rsidRPr="001920FC">
        <w:rPr>
          <w:rFonts w:ascii="Fira Sans" w:hAnsi="Fira Sans"/>
          <w:color w:val="000000" w:themeColor="text1"/>
          <w:spacing w:val="-4"/>
          <w:sz w:val="19"/>
          <w:szCs w:val="19"/>
        </w:rPr>
        <w:t>listopadzie</w:t>
      </w:r>
      <w:r w:rsidR="00C92945" w:rsidRPr="001920FC">
        <w:rPr>
          <w:rFonts w:ascii="Fira Sans" w:hAnsi="Fira Sans"/>
          <w:color w:val="000000" w:themeColor="text1"/>
          <w:spacing w:val="-4"/>
          <w:sz w:val="19"/>
          <w:szCs w:val="19"/>
        </w:rPr>
        <w:t xml:space="preserve"> </w:t>
      </w:r>
      <w:r w:rsidR="00D638EB" w:rsidRPr="001920FC">
        <w:rPr>
          <w:rFonts w:ascii="Fira Sans" w:hAnsi="Fira Sans"/>
          <w:color w:val="000000" w:themeColor="text1"/>
          <w:spacing w:val="-4"/>
          <w:sz w:val="19"/>
          <w:szCs w:val="19"/>
        </w:rPr>
        <w:t>2022</w:t>
      </w:r>
      <w:r w:rsidR="00C92945" w:rsidRPr="001920FC">
        <w:rPr>
          <w:rFonts w:ascii="Fira Sans" w:hAnsi="Fira Sans"/>
          <w:color w:val="000000" w:themeColor="text1"/>
          <w:spacing w:val="-4"/>
          <w:sz w:val="19"/>
          <w:szCs w:val="19"/>
        </w:rPr>
        <w:t xml:space="preserve"> r. </w:t>
      </w:r>
      <w:r w:rsidR="00C92945" w:rsidRPr="001920FC">
        <w:rPr>
          <w:rFonts w:ascii="Fira Sans" w:hAnsi="Fira Sans"/>
          <w:b/>
          <w:color w:val="000000" w:themeColor="text1"/>
          <w:spacing w:val="-4"/>
          <w:sz w:val="19"/>
          <w:szCs w:val="19"/>
        </w:rPr>
        <w:t>przekazano do użytkowania</w:t>
      </w:r>
      <w:r w:rsidR="00C92945" w:rsidRPr="001920FC">
        <w:rPr>
          <w:rFonts w:ascii="Fira Sans" w:hAnsi="Fira Sans"/>
          <w:color w:val="000000" w:themeColor="text1"/>
          <w:spacing w:val="-4"/>
          <w:sz w:val="19"/>
          <w:szCs w:val="19"/>
        </w:rPr>
        <w:t xml:space="preserve"> </w:t>
      </w:r>
      <w:r w:rsidR="001920FC" w:rsidRPr="001920FC">
        <w:rPr>
          <w:rFonts w:ascii="Fira Sans" w:hAnsi="Fira Sans"/>
          <w:color w:val="000000" w:themeColor="text1"/>
          <w:sz w:val="19"/>
          <w:szCs w:val="19"/>
        </w:rPr>
        <w:t>608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 mieszka</w:t>
      </w:r>
      <w:r w:rsidR="00163A4D" w:rsidRPr="001920FC">
        <w:rPr>
          <w:rFonts w:ascii="Fira Sans" w:hAnsi="Fira Sans"/>
          <w:color w:val="000000" w:themeColor="text1"/>
          <w:sz w:val="19"/>
          <w:szCs w:val="19"/>
        </w:rPr>
        <w:t>ń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, tj. o </w:t>
      </w:r>
      <w:r w:rsidR="001920FC" w:rsidRPr="001920FC">
        <w:rPr>
          <w:rFonts w:ascii="Fira Sans" w:hAnsi="Fira Sans"/>
          <w:color w:val="000000" w:themeColor="text1"/>
          <w:sz w:val="19"/>
          <w:szCs w:val="19"/>
        </w:rPr>
        <w:t>118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 </w:t>
      </w:r>
      <w:r w:rsidR="009A7A6E" w:rsidRPr="001920FC">
        <w:rPr>
          <w:rFonts w:ascii="Fira Sans" w:hAnsi="Fira Sans"/>
          <w:color w:val="000000" w:themeColor="text1"/>
          <w:sz w:val="19"/>
          <w:szCs w:val="19"/>
        </w:rPr>
        <w:t>mniej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 </w:t>
      </w:r>
      <w:r w:rsidR="00E12156" w:rsidRPr="001920FC">
        <w:rPr>
          <w:rFonts w:ascii="Fira Sans" w:hAnsi="Fira Sans" w:cs="Arial"/>
          <w:color w:val="000000" w:themeColor="text1"/>
          <w:sz w:val="19"/>
          <w:szCs w:val="19"/>
        </w:rPr>
        <w:t>niż przed rokiem.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 W</w:t>
      </w:r>
      <w:r w:rsidR="001C4BDE" w:rsidRPr="001920FC">
        <w:rPr>
          <w:rFonts w:ascii="Fira Sans" w:hAnsi="Fira Sans"/>
          <w:color w:val="000000" w:themeColor="text1"/>
          <w:sz w:val="19"/>
          <w:szCs w:val="19"/>
        </w:rPr>
        <w:t> 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badanym miesiącu w budownictwie </w:t>
      </w:r>
      <w:r w:rsidR="00163A4D" w:rsidRPr="001920FC">
        <w:rPr>
          <w:rFonts w:ascii="Fira Sans" w:hAnsi="Fira Sans"/>
          <w:color w:val="000000" w:themeColor="text1"/>
          <w:sz w:val="19"/>
          <w:szCs w:val="19"/>
        </w:rPr>
        <w:t xml:space="preserve">przeznaczonym na sprzedaż lub wynajem 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oddano do użytkowania </w:t>
      </w:r>
      <w:r w:rsidR="001920FC" w:rsidRPr="001920FC">
        <w:rPr>
          <w:rFonts w:ascii="Fira Sans" w:hAnsi="Fira Sans"/>
          <w:color w:val="000000" w:themeColor="text1"/>
          <w:sz w:val="19"/>
          <w:szCs w:val="19"/>
        </w:rPr>
        <w:t>377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 mieszka</w:t>
      </w:r>
      <w:r w:rsidR="009A7A6E" w:rsidRPr="001920FC">
        <w:rPr>
          <w:rFonts w:ascii="Fira Sans" w:hAnsi="Fira Sans"/>
          <w:color w:val="000000" w:themeColor="text1"/>
          <w:sz w:val="19"/>
          <w:szCs w:val="19"/>
        </w:rPr>
        <w:t>ń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 (</w:t>
      </w:r>
      <w:r w:rsidR="009A7A6E" w:rsidRPr="001920FC">
        <w:rPr>
          <w:rFonts w:ascii="Fira Sans" w:hAnsi="Fira Sans"/>
          <w:color w:val="000000" w:themeColor="text1"/>
          <w:sz w:val="19"/>
          <w:szCs w:val="19"/>
        </w:rPr>
        <w:t>6</w:t>
      </w:r>
      <w:r w:rsidR="001920FC" w:rsidRPr="001920FC">
        <w:rPr>
          <w:rFonts w:ascii="Fira Sans" w:hAnsi="Fira Sans"/>
          <w:color w:val="000000" w:themeColor="text1"/>
          <w:sz w:val="19"/>
          <w:szCs w:val="19"/>
        </w:rPr>
        <w:t>2,0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>% ogółu), a w budownictwie</w:t>
      </w:r>
      <w:r w:rsidR="00163A4D" w:rsidRPr="001920FC">
        <w:rPr>
          <w:rFonts w:ascii="Fira Sans" w:hAnsi="Fira Sans"/>
          <w:color w:val="000000" w:themeColor="text1"/>
          <w:sz w:val="19"/>
          <w:szCs w:val="19"/>
        </w:rPr>
        <w:t xml:space="preserve"> indywidualnym 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– </w:t>
      </w:r>
      <w:r w:rsidR="001920FC" w:rsidRPr="001920FC">
        <w:rPr>
          <w:rFonts w:ascii="Fira Sans" w:hAnsi="Fira Sans"/>
          <w:color w:val="000000" w:themeColor="text1"/>
          <w:sz w:val="19"/>
          <w:szCs w:val="19"/>
        </w:rPr>
        <w:t>231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 mieszka</w:t>
      </w:r>
      <w:r w:rsidR="001920FC" w:rsidRPr="001920FC">
        <w:rPr>
          <w:rFonts w:ascii="Fira Sans" w:hAnsi="Fira Sans"/>
          <w:color w:val="000000" w:themeColor="text1"/>
          <w:sz w:val="19"/>
          <w:szCs w:val="19"/>
        </w:rPr>
        <w:t>ń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 (</w:t>
      </w:r>
      <w:r w:rsidR="009A7A6E" w:rsidRPr="001920FC">
        <w:rPr>
          <w:rFonts w:ascii="Fira Sans" w:hAnsi="Fira Sans"/>
          <w:color w:val="000000" w:themeColor="text1"/>
          <w:sz w:val="19"/>
          <w:szCs w:val="19"/>
        </w:rPr>
        <w:t>3</w:t>
      </w:r>
      <w:r w:rsidR="001920FC" w:rsidRPr="001920FC">
        <w:rPr>
          <w:rFonts w:ascii="Fira Sans" w:hAnsi="Fira Sans"/>
          <w:color w:val="000000" w:themeColor="text1"/>
          <w:sz w:val="19"/>
          <w:szCs w:val="19"/>
        </w:rPr>
        <w:t>8,0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%). Przed rokiem udział tych form budownictwa wyniósł odpowiednio </w:t>
      </w:r>
      <w:r w:rsidR="001920FC" w:rsidRPr="001920FC">
        <w:rPr>
          <w:rFonts w:ascii="Fira Sans" w:hAnsi="Fira Sans"/>
          <w:color w:val="000000" w:themeColor="text1"/>
          <w:sz w:val="19"/>
          <w:szCs w:val="19"/>
        </w:rPr>
        <w:t>71,8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% i </w:t>
      </w:r>
      <w:r w:rsidR="001920FC" w:rsidRPr="001920FC">
        <w:rPr>
          <w:rFonts w:ascii="Fira Sans" w:hAnsi="Fira Sans"/>
          <w:color w:val="000000" w:themeColor="text1"/>
          <w:sz w:val="19"/>
          <w:szCs w:val="19"/>
        </w:rPr>
        <w:t>28,2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>%</w:t>
      </w:r>
      <w:r w:rsidR="004B6716" w:rsidRPr="001920FC">
        <w:rPr>
          <w:rFonts w:ascii="Fira Sans" w:hAnsi="Fira Sans"/>
          <w:color w:val="000000" w:themeColor="text1"/>
          <w:sz w:val="19"/>
          <w:szCs w:val="19"/>
        </w:rPr>
        <w:t>.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 Mieszkania oddane do użytkowania w województwie podlaskim </w:t>
      </w:r>
      <w:r w:rsidR="00495626" w:rsidRPr="001920FC">
        <w:rPr>
          <w:rFonts w:ascii="Fira Sans" w:hAnsi="Fira Sans"/>
          <w:color w:val="000000" w:themeColor="text1"/>
          <w:sz w:val="19"/>
          <w:szCs w:val="19"/>
        </w:rPr>
        <w:t xml:space="preserve">w </w:t>
      </w:r>
      <w:r w:rsidR="00E96697" w:rsidRPr="001920FC">
        <w:rPr>
          <w:rFonts w:ascii="Fira Sans" w:hAnsi="Fira Sans"/>
          <w:color w:val="000000" w:themeColor="text1"/>
          <w:sz w:val="19"/>
          <w:szCs w:val="19"/>
        </w:rPr>
        <w:t>listopadzie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 xml:space="preserve"> 2022 r. stanowiły </w:t>
      </w:r>
      <w:r w:rsidR="001920FC" w:rsidRPr="001920FC">
        <w:rPr>
          <w:rFonts w:ascii="Fira Sans" w:hAnsi="Fira Sans"/>
          <w:color w:val="000000" w:themeColor="text1"/>
          <w:sz w:val="19"/>
          <w:szCs w:val="19"/>
        </w:rPr>
        <w:t>2,4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>%</w:t>
      </w:r>
      <w:r w:rsidR="004B6716" w:rsidRPr="001920FC">
        <w:rPr>
          <w:rFonts w:ascii="Fira Sans" w:hAnsi="Fira Sans"/>
          <w:color w:val="000000" w:themeColor="text1"/>
          <w:sz w:val="19"/>
          <w:szCs w:val="19"/>
        </w:rPr>
        <w:t xml:space="preserve"> </w:t>
      </w:r>
      <w:r w:rsidR="00E12156" w:rsidRPr="001920FC">
        <w:rPr>
          <w:rFonts w:ascii="Fira Sans" w:hAnsi="Fira Sans"/>
          <w:color w:val="000000" w:themeColor="text1"/>
          <w:sz w:val="19"/>
          <w:szCs w:val="19"/>
        </w:rPr>
        <w:t>ich ogólnej liczby w kraju</w:t>
      </w:r>
      <w:r w:rsidR="00C92945" w:rsidRPr="001920FC">
        <w:rPr>
          <w:rFonts w:ascii="Fira Sans" w:hAnsi="Fira Sans"/>
          <w:color w:val="000000" w:themeColor="text1"/>
          <w:spacing w:val="-5"/>
          <w:sz w:val="19"/>
          <w:szCs w:val="19"/>
        </w:rPr>
        <w:t>.</w:t>
      </w:r>
      <w:r w:rsidR="000A3804" w:rsidRPr="001920FC">
        <w:rPr>
          <w:rFonts w:ascii="Fira Sans" w:hAnsi="Fira Sans"/>
          <w:color w:val="000000" w:themeColor="text1"/>
          <w:spacing w:val="-5"/>
          <w:sz w:val="19"/>
          <w:szCs w:val="19"/>
        </w:rPr>
        <w:t xml:space="preserve"> </w:t>
      </w:r>
    </w:p>
    <w:p w14:paraId="506F1A88" w14:textId="68DB12DD" w:rsidR="00CA47D7" w:rsidRDefault="00CA47D7" w:rsidP="00C63532">
      <w:pPr>
        <w:pStyle w:val="Tekstpodstawowy"/>
        <w:spacing w:before="360"/>
        <w:ind w:left="964" w:right="737" w:hanging="964"/>
        <w:rPr>
          <w:b/>
          <w:color w:val="000000" w:themeColor="text1"/>
          <w:szCs w:val="19"/>
        </w:rPr>
      </w:pPr>
      <w:r>
        <w:rPr>
          <w:b/>
          <w:color w:val="000000" w:themeColor="text1"/>
          <w:szCs w:val="19"/>
        </w:rPr>
        <w:t>T</w:t>
      </w:r>
      <w:r w:rsidRPr="0090003D">
        <w:rPr>
          <w:b/>
          <w:color w:val="000000" w:themeColor="text1"/>
          <w:szCs w:val="19"/>
        </w:rPr>
        <w:t xml:space="preserve">ablica </w:t>
      </w:r>
      <w:r w:rsidR="00C330DA">
        <w:rPr>
          <w:b/>
          <w:color w:val="000000" w:themeColor="text1"/>
          <w:szCs w:val="19"/>
        </w:rPr>
        <w:t>1</w:t>
      </w:r>
      <w:r w:rsidR="009333CE">
        <w:rPr>
          <w:b/>
          <w:color w:val="000000" w:themeColor="text1"/>
          <w:szCs w:val="19"/>
        </w:rPr>
        <w:t>1</w:t>
      </w:r>
      <w:r>
        <w:rPr>
          <w:b/>
          <w:color w:val="000000" w:themeColor="text1"/>
          <w:szCs w:val="19"/>
        </w:rPr>
        <w:t xml:space="preserve">. </w:t>
      </w:r>
      <w:r w:rsidRPr="0090003D">
        <w:rPr>
          <w:b/>
          <w:color w:val="000000" w:themeColor="text1"/>
          <w:szCs w:val="19"/>
        </w:rPr>
        <w:t>Liczba mieszkań oddanych do użytkowania</w:t>
      </w:r>
      <w:r>
        <w:rPr>
          <w:b/>
          <w:color w:val="000000" w:themeColor="text1"/>
          <w:szCs w:val="19"/>
        </w:rPr>
        <w:t xml:space="preserve"> </w:t>
      </w:r>
      <w:r w:rsidR="009C1E80">
        <w:rPr>
          <w:b/>
          <w:color w:val="000000" w:themeColor="text1"/>
          <w:szCs w:val="19"/>
        </w:rPr>
        <w:t>w okresie styczeń–</w:t>
      </w:r>
      <w:r w:rsidR="009333CE">
        <w:rPr>
          <w:b/>
          <w:color w:val="000000" w:themeColor="text1"/>
          <w:szCs w:val="19"/>
        </w:rPr>
        <w:t>listopad</w:t>
      </w:r>
      <w:r w:rsidR="009C1E80">
        <w:rPr>
          <w:b/>
          <w:color w:val="000000" w:themeColor="text1"/>
          <w:szCs w:val="19"/>
        </w:rPr>
        <w:t xml:space="preserve"> 2022 r. </w:t>
      </w:r>
      <w:r w:rsidRPr="0090003D">
        <w:rPr>
          <w:b/>
          <w:color w:val="000000" w:themeColor="text1"/>
          <w:szCs w:val="19"/>
        </w:rPr>
        <w:t>oraz ich przeciętna</w:t>
      </w:r>
      <w:r w:rsidR="005A764A">
        <w:rPr>
          <w:b/>
          <w:color w:val="000000" w:themeColor="text1"/>
          <w:szCs w:val="19"/>
        </w:rPr>
        <w:t xml:space="preserve"> </w:t>
      </w:r>
      <w:r w:rsidRPr="0090003D">
        <w:rPr>
          <w:b/>
          <w:color w:val="000000" w:themeColor="text1"/>
          <w:szCs w:val="19"/>
        </w:rPr>
        <w:t>powierzchnia</w:t>
      </w:r>
      <w:r w:rsidR="008425CC">
        <w:rPr>
          <w:b/>
          <w:color w:val="000000" w:themeColor="text1"/>
          <w:szCs w:val="19"/>
        </w:rPr>
        <w:t> </w:t>
      </w:r>
      <w:r w:rsidRPr="0090003D">
        <w:rPr>
          <w:b/>
          <w:color w:val="000000" w:themeColor="text1"/>
          <w:szCs w:val="19"/>
        </w:rPr>
        <w:t>użytkowa</w:t>
      </w:r>
      <w:r w:rsidRPr="00337B7D">
        <w:rPr>
          <w:b/>
          <w:color w:val="000000" w:themeColor="text1"/>
          <w:szCs w:val="19"/>
        </w:rPr>
        <w:t xml:space="preserve"> </w:t>
      </w:r>
    </w:p>
    <w:tbl>
      <w:tblPr>
        <w:tblStyle w:val="Tabela-Siatka"/>
        <w:tblW w:w="0" w:type="auto"/>
        <w:tblBorders>
          <w:top w:val="single" w:sz="4" w:space="0" w:color="522398"/>
          <w:left w:val="none" w:sz="0" w:space="0" w:color="auto"/>
          <w:bottom w:val="single" w:sz="4" w:space="0" w:color="522398"/>
          <w:right w:val="none" w:sz="0" w:space="0" w:color="auto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11. Liczba mieszkań oddanych do użytkowania w okresie styczeń–listopad 2022 r. oraz ich przeciętna powierzchnia użytkowa "/>
        <w:tblDescription w:val="Dane do tablicy dostępne w załączonym pliku excel."/>
      </w:tblPr>
      <w:tblGrid>
        <w:gridCol w:w="4256"/>
        <w:gridCol w:w="1550"/>
        <w:gridCol w:w="1550"/>
        <w:gridCol w:w="1550"/>
        <w:gridCol w:w="1550"/>
      </w:tblGrid>
      <w:tr w:rsidR="00AC2C73" w:rsidRPr="00FA5128" w14:paraId="5D6F67BF" w14:textId="77777777" w:rsidTr="005B4676">
        <w:trPr>
          <w:trHeight w:val="437"/>
        </w:trPr>
        <w:tc>
          <w:tcPr>
            <w:tcW w:w="4256" w:type="dxa"/>
            <w:vMerge w:val="restart"/>
            <w:vAlign w:val="center"/>
          </w:tcPr>
          <w:p w14:paraId="5159B3D7" w14:textId="77777777" w:rsidR="00AC2C73" w:rsidRPr="00F67EC6" w:rsidRDefault="00286FE2" w:rsidP="00A6309A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  <w:r>
              <w:rPr>
                <w:rFonts w:cs="Arial"/>
                <w:b w:val="0"/>
                <w:color w:val="000000" w:themeColor="text1"/>
                <w:sz w:val="16"/>
                <w:szCs w:val="16"/>
              </w:rPr>
              <w:t>FORMY BUDOWNICTWA</w:t>
            </w:r>
          </w:p>
        </w:tc>
        <w:tc>
          <w:tcPr>
            <w:tcW w:w="4650" w:type="dxa"/>
            <w:gridSpan w:val="3"/>
            <w:vAlign w:val="center"/>
          </w:tcPr>
          <w:p w14:paraId="7955102D" w14:textId="77777777" w:rsidR="00AC2C73" w:rsidRPr="00AC2C73" w:rsidRDefault="00AC2C73" w:rsidP="005B4676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AC2C73"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t>Mieszkania oddane do użytkowania</w:t>
            </w:r>
          </w:p>
        </w:tc>
        <w:tc>
          <w:tcPr>
            <w:tcW w:w="1550" w:type="dxa"/>
            <w:vMerge w:val="restart"/>
            <w:vAlign w:val="center"/>
          </w:tcPr>
          <w:p w14:paraId="4F5A7CB7" w14:textId="3AB4992C" w:rsidR="00AC2C73" w:rsidRPr="00AC2C73" w:rsidRDefault="00AC2C73" w:rsidP="005B4676">
            <w:pPr>
              <w:pStyle w:val="Nagwek3"/>
              <w:spacing w:before="120" w:after="12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AC2C73"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t xml:space="preserve">Przeciętna </w:t>
            </w:r>
            <w:r w:rsidRPr="00AC2C73"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br/>
              <w:t>powierz</w:t>
            </w:r>
            <w:r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t xml:space="preserve">chnia </w:t>
            </w:r>
            <w:r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br/>
              <w:t xml:space="preserve">użytkowa </w:t>
            </w:r>
            <w:r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br/>
              <w:t xml:space="preserve">1 mieszkania w </w:t>
            </w:r>
            <w:r w:rsidRPr="00AC2C73"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t>m</w:t>
            </w:r>
            <w:r w:rsidRPr="00D51F00">
              <w:rPr>
                <w:rFonts w:ascii="Fira Sans" w:eastAsia="Times New Roman" w:hAnsi="Fira Sans" w:cs="Arial"/>
                <w:bCs/>
                <w:color w:val="000000" w:themeColor="text1"/>
                <w:position w:val="5"/>
                <w:sz w:val="14"/>
                <w:szCs w:val="14"/>
                <w:lang w:eastAsia="pl-PL"/>
              </w:rPr>
              <w:t>2</w:t>
            </w:r>
          </w:p>
        </w:tc>
      </w:tr>
      <w:tr w:rsidR="00B244A1" w:rsidRPr="00FA5128" w14:paraId="5C5D756E" w14:textId="77777777" w:rsidTr="00151C50">
        <w:trPr>
          <w:trHeight w:val="607"/>
        </w:trPr>
        <w:tc>
          <w:tcPr>
            <w:tcW w:w="4256" w:type="dxa"/>
            <w:vMerge/>
            <w:tcBorders>
              <w:bottom w:val="single" w:sz="8" w:space="0" w:color="522398"/>
            </w:tcBorders>
            <w:vAlign w:val="center"/>
          </w:tcPr>
          <w:p w14:paraId="15EC007A" w14:textId="77777777" w:rsidR="00B244A1" w:rsidRPr="00F67EC6" w:rsidRDefault="00B244A1" w:rsidP="00B244A1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1550" w:type="dxa"/>
            <w:tcBorders>
              <w:bottom w:val="single" w:sz="8" w:space="0" w:color="522398"/>
            </w:tcBorders>
            <w:vAlign w:val="center"/>
          </w:tcPr>
          <w:p w14:paraId="19DB05FD" w14:textId="77777777" w:rsidR="00B244A1" w:rsidRPr="0090003D" w:rsidRDefault="00B244A1" w:rsidP="00B244A1">
            <w:pPr>
              <w:spacing w:before="0" w:after="0" w:line="240" w:lineRule="auto"/>
              <w:jc w:val="center"/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</w:pPr>
            <w:r w:rsidRPr="0090003D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 xml:space="preserve">w liczbach </w:t>
            </w:r>
            <w:r w:rsidRPr="0090003D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br/>
              <w:t>bezwzględnych</w:t>
            </w:r>
          </w:p>
        </w:tc>
        <w:tc>
          <w:tcPr>
            <w:tcW w:w="1550" w:type="dxa"/>
            <w:tcBorders>
              <w:bottom w:val="single" w:sz="8" w:space="0" w:color="522398"/>
            </w:tcBorders>
            <w:vAlign w:val="center"/>
          </w:tcPr>
          <w:p w14:paraId="02818132" w14:textId="77777777" w:rsidR="00B244A1" w:rsidRPr="0090003D" w:rsidRDefault="00B244A1" w:rsidP="00B244A1">
            <w:pPr>
              <w:spacing w:before="0" w:after="0"/>
              <w:jc w:val="center"/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</w:pPr>
            <w:r w:rsidRPr="0090003D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w odsetkach</w:t>
            </w:r>
          </w:p>
        </w:tc>
        <w:tc>
          <w:tcPr>
            <w:tcW w:w="1550" w:type="dxa"/>
            <w:tcBorders>
              <w:bottom w:val="single" w:sz="8" w:space="0" w:color="522398"/>
            </w:tcBorders>
            <w:vAlign w:val="center"/>
          </w:tcPr>
          <w:p w14:paraId="3D461D2D" w14:textId="72212E1C" w:rsidR="00B244A1" w:rsidRPr="0090003D" w:rsidRDefault="006A2075" w:rsidP="00E82833">
            <w:pPr>
              <w:spacing w:before="0" w:after="0"/>
              <w:jc w:val="center"/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</w:pPr>
            <w:r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4C1336">
              <w:rPr>
                <w:rFonts w:cs="Arial"/>
                <w:color w:val="000000" w:themeColor="text1"/>
                <w:sz w:val="16"/>
                <w:szCs w:val="16"/>
              </w:rPr>
              <w:t>1</w:t>
            </w:r>
            <w:r w:rsidR="009333CE">
              <w:rPr>
                <w:rFonts w:cs="Arial"/>
                <w:color w:val="000000" w:themeColor="text1"/>
                <w:sz w:val="16"/>
                <w:szCs w:val="16"/>
              </w:rPr>
              <w:t>1</w:t>
            </w:r>
            <w:r w:rsidR="005A764A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 xml:space="preserve"> 2021</w:t>
            </w:r>
            <w:r w:rsidR="00153E6F" w:rsidRPr="0090003D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=100</w:t>
            </w:r>
          </w:p>
        </w:tc>
        <w:tc>
          <w:tcPr>
            <w:tcW w:w="1550" w:type="dxa"/>
            <w:vMerge/>
            <w:tcBorders>
              <w:bottom w:val="single" w:sz="8" w:space="0" w:color="522398"/>
            </w:tcBorders>
            <w:vAlign w:val="center"/>
          </w:tcPr>
          <w:p w14:paraId="45DA222A" w14:textId="77777777" w:rsidR="00B244A1" w:rsidRPr="00BB4BC8" w:rsidRDefault="00B244A1" w:rsidP="00B244A1">
            <w:pPr>
              <w:pStyle w:val="Tekstpodstawowy"/>
              <w:spacing w:before="0" w:after="0"/>
              <w:ind w:left="-57" w:right="-57"/>
              <w:jc w:val="center"/>
              <w:rPr>
                <w:color w:val="000000" w:themeColor="text1"/>
                <w:sz w:val="16"/>
                <w:szCs w:val="16"/>
              </w:rPr>
            </w:pPr>
          </w:p>
        </w:tc>
      </w:tr>
      <w:tr w:rsidR="00B4130B" w:rsidRPr="00FA5128" w14:paraId="16C6AD82" w14:textId="77777777" w:rsidTr="009333CE">
        <w:trPr>
          <w:trHeight w:val="340"/>
        </w:trPr>
        <w:tc>
          <w:tcPr>
            <w:tcW w:w="4256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086EE471" w14:textId="77777777" w:rsidR="00B4130B" w:rsidRPr="0090003D" w:rsidRDefault="00B4130B" w:rsidP="00B4130B">
            <w:pPr>
              <w:pStyle w:val="Nagwek8"/>
              <w:tabs>
                <w:tab w:val="right" w:leader="dot" w:pos="4156"/>
              </w:tabs>
              <w:spacing w:before="110" w:after="11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550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213E709C" w14:textId="28629475" w:rsidR="00B4130B" w:rsidRPr="00D62A79" w:rsidRDefault="00B4130B" w:rsidP="00B4130B">
            <w:pPr>
              <w:spacing w:before="110" w:after="11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5983</w:t>
            </w:r>
          </w:p>
        </w:tc>
        <w:tc>
          <w:tcPr>
            <w:tcW w:w="1550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7372D4EE" w14:textId="68E620B9" w:rsidR="00B4130B" w:rsidRPr="00D62A79" w:rsidRDefault="00B4130B" w:rsidP="00B4130B">
            <w:pPr>
              <w:spacing w:before="110" w:after="11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1550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175F9A83" w14:textId="5F823957" w:rsidR="00B4130B" w:rsidRPr="00D62A79" w:rsidRDefault="00B4130B" w:rsidP="00B4130B">
            <w:pPr>
              <w:spacing w:before="110" w:after="11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88,5</w:t>
            </w:r>
          </w:p>
        </w:tc>
        <w:tc>
          <w:tcPr>
            <w:tcW w:w="1550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49B7445E" w14:textId="21DE9A2C" w:rsidR="00B4130B" w:rsidRPr="00D62A79" w:rsidRDefault="00B4130B" w:rsidP="00B4130B">
            <w:pPr>
              <w:spacing w:before="110" w:after="11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96,3</w:t>
            </w:r>
          </w:p>
        </w:tc>
      </w:tr>
      <w:tr w:rsidR="00B4130B" w:rsidRPr="00FA5128" w14:paraId="2832EF92" w14:textId="77777777" w:rsidTr="009333CE">
        <w:trPr>
          <w:trHeight w:val="227"/>
        </w:trPr>
        <w:tc>
          <w:tcPr>
            <w:tcW w:w="4256" w:type="dxa"/>
            <w:tcBorders>
              <w:top w:val="single" w:sz="4" w:space="0" w:color="522398"/>
            </w:tcBorders>
            <w:vAlign w:val="center"/>
          </w:tcPr>
          <w:p w14:paraId="5EFB0228" w14:textId="77777777" w:rsidR="00B4130B" w:rsidRPr="00A62D37" w:rsidRDefault="00B4130B" w:rsidP="00B4130B">
            <w:pPr>
              <w:pStyle w:val="Nagwek2"/>
              <w:tabs>
                <w:tab w:val="right" w:leader="dot" w:pos="4156"/>
              </w:tabs>
              <w:spacing w:before="90" w:after="9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Indywidualne</w:t>
            </w:r>
            <w:r w:rsidRPr="005A0240">
              <w:rPr>
                <w:rFonts w:ascii="Fira Sans" w:hAnsi="Fira Sans"/>
                <w:color w:val="000000" w:themeColor="text1"/>
                <w:sz w:val="12"/>
                <w:szCs w:val="10"/>
              </w:rPr>
              <w:t xml:space="preserve"> </w:t>
            </w:r>
            <w:r w:rsidRPr="00BF557F">
              <w:rPr>
                <w:rFonts w:ascii="Fira Sans" w:hAnsi="Fira Sans" w:cs="Arial"/>
                <w:color w:val="000000"/>
                <w:position w:val="5"/>
                <w:sz w:val="12"/>
                <w:szCs w:val="12"/>
              </w:rPr>
              <w:t>a</w:t>
            </w:r>
            <w:r w:rsidRPr="00002A64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</w:p>
        </w:tc>
        <w:tc>
          <w:tcPr>
            <w:tcW w:w="1550" w:type="dxa"/>
            <w:tcBorders>
              <w:top w:val="single" w:sz="4" w:space="0" w:color="522398"/>
            </w:tcBorders>
            <w:vAlign w:val="center"/>
          </w:tcPr>
          <w:p w14:paraId="5E8E9FA2" w14:textId="73CD3C1C" w:rsidR="00B4130B" w:rsidRPr="0090003D" w:rsidRDefault="00B4130B" w:rsidP="00B4130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2257</w:t>
            </w:r>
          </w:p>
        </w:tc>
        <w:tc>
          <w:tcPr>
            <w:tcW w:w="1550" w:type="dxa"/>
            <w:tcBorders>
              <w:top w:val="single" w:sz="4" w:space="0" w:color="522398"/>
            </w:tcBorders>
            <w:vAlign w:val="center"/>
          </w:tcPr>
          <w:p w14:paraId="208EE14C" w14:textId="2387EBDE" w:rsidR="00B4130B" w:rsidRPr="004B4D11" w:rsidRDefault="00B4130B" w:rsidP="00B4130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37,7</w:t>
            </w:r>
          </w:p>
        </w:tc>
        <w:tc>
          <w:tcPr>
            <w:tcW w:w="1550" w:type="dxa"/>
            <w:tcBorders>
              <w:top w:val="single" w:sz="4" w:space="0" w:color="522398"/>
            </w:tcBorders>
            <w:vAlign w:val="center"/>
          </w:tcPr>
          <w:p w14:paraId="2465D31D" w14:textId="30707A7E" w:rsidR="00B4130B" w:rsidRPr="004B4D11" w:rsidRDefault="00B4130B" w:rsidP="00B4130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101,0</w:t>
            </w:r>
          </w:p>
        </w:tc>
        <w:tc>
          <w:tcPr>
            <w:tcW w:w="1550" w:type="dxa"/>
            <w:tcBorders>
              <w:top w:val="single" w:sz="4" w:space="0" w:color="522398"/>
            </w:tcBorders>
            <w:vAlign w:val="center"/>
          </w:tcPr>
          <w:p w14:paraId="7160C358" w14:textId="6617FB41" w:rsidR="00B4130B" w:rsidRPr="004B4D11" w:rsidRDefault="00B4130B" w:rsidP="00B4130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155,0</w:t>
            </w:r>
          </w:p>
        </w:tc>
      </w:tr>
      <w:tr w:rsidR="00B4130B" w:rsidRPr="00FA5128" w14:paraId="65F60AF6" w14:textId="77777777" w:rsidTr="009333CE">
        <w:trPr>
          <w:trHeight w:val="227"/>
        </w:trPr>
        <w:tc>
          <w:tcPr>
            <w:tcW w:w="4256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451D7D65" w14:textId="77777777" w:rsidR="00B4130B" w:rsidRPr="00A62D37" w:rsidRDefault="00B4130B" w:rsidP="00B4130B">
            <w:pPr>
              <w:pStyle w:val="Nagwek2"/>
              <w:tabs>
                <w:tab w:val="right" w:leader="dot" w:pos="4156"/>
              </w:tabs>
              <w:spacing w:before="90" w:after="90"/>
              <w:ind w:left="176" w:right="-57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A62D37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Przeznaczone na sprzedaż 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lub wynajem</w:t>
            </w:r>
            <w:r w:rsidRPr="005A0240">
              <w:rPr>
                <w:rFonts w:ascii="Fira Sans" w:hAnsi="Fira Sans"/>
                <w:color w:val="000000" w:themeColor="text1"/>
                <w:sz w:val="12"/>
                <w:szCs w:val="10"/>
              </w:rPr>
              <w:t xml:space="preserve"> </w:t>
            </w:r>
            <w:r w:rsidRPr="00BF557F">
              <w:rPr>
                <w:rFonts w:ascii="Fira Sans" w:hAnsi="Fira Sans" w:cs="Arial"/>
                <w:color w:val="000000"/>
                <w:position w:val="5"/>
                <w:sz w:val="12"/>
                <w:szCs w:val="12"/>
              </w:rPr>
              <w:t>b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17605EDD" w14:textId="410ED164" w:rsidR="00B4130B" w:rsidRPr="000A2CE7" w:rsidRDefault="00B4130B" w:rsidP="00B4130B">
            <w:pPr>
              <w:spacing w:before="90" w:after="90"/>
              <w:jc w:val="right"/>
              <w:rPr>
                <w:rFonts w:cs="Arial"/>
                <w:sz w:val="16"/>
                <w:szCs w:val="16"/>
              </w:rPr>
            </w:pPr>
            <w:r w:rsidRPr="00E01388">
              <w:rPr>
                <w:rFonts w:cs="Arial"/>
                <w:sz w:val="16"/>
                <w:szCs w:val="16"/>
              </w:rPr>
              <w:t>3722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67240F96" w14:textId="7083CEEE" w:rsidR="00B4130B" w:rsidRPr="004B4D11" w:rsidRDefault="00B4130B" w:rsidP="00B4130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sz w:val="16"/>
                <w:szCs w:val="16"/>
              </w:rPr>
              <w:t>62,2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6D76DC62" w14:textId="0BA665FE" w:rsidR="00B4130B" w:rsidRPr="004B4D11" w:rsidRDefault="00B4130B" w:rsidP="00B4130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sz w:val="16"/>
                <w:szCs w:val="16"/>
              </w:rPr>
              <w:t>87,8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03F19537" w14:textId="09A3798C" w:rsidR="00B4130B" w:rsidRPr="004B4D11" w:rsidRDefault="00B4130B" w:rsidP="00B4130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sz w:val="16"/>
                <w:szCs w:val="16"/>
              </w:rPr>
              <w:t>60,8</w:t>
            </w:r>
          </w:p>
        </w:tc>
      </w:tr>
      <w:tr w:rsidR="00B4130B" w:rsidRPr="00FA5128" w14:paraId="0D7EA95F" w14:textId="77777777" w:rsidTr="009333CE">
        <w:trPr>
          <w:trHeight w:val="227"/>
        </w:trPr>
        <w:tc>
          <w:tcPr>
            <w:tcW w:w="4256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2AB4B10A" w14:textId="7839B4A5" w:rsidR="00B4130B" w:rsidRPr="00A62D37" w:rsidRDefault="00B4130B" w:rsidP="00B4130B">
            <w:pPr>
              <w:pStyle w:val="Nagwek2"/>
              <w:tabs>
                <w:tab w:val="right" w:leader="dot" w:pos="4156"/>
              </w:tabs>
              <w:spacing w:before="90" w:after="90"/>
              <w:ind w:left="176" w:right="-57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Komunalne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70F89EC0" w14:textId="5F7AB325" w:rsidR="00B4130B" w:rsidRDefault="00B4130B" w:rsidP="00B4130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sz w:val="16"/>
                <w:szCs w:val="16"/>
              </w:rPr>
              <w:t>4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0CEF2EF4" w14:textId="013770A1" w:rsidR="00B4130B" w:rsidRDefault="00B4130B" w:rsidP="00B4130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sz w:val="16"/>
                <w:szCs w:val="16"/>
              </w:rPr>
              <w:t>0,1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4EE8FC37" w14:textId="62F5B710" w:rsidR="00B4130B" w:rsidRPr="00302AC1" w:rsidRDefault="00B4130B" w:rsidP="00B4130B">
            <w:pPr>
              <w:spacing w:before="90" w:after="90"/>
              <w:jc w:val="right"/>
              <w:rPr>
                <w:rFonts w:cs="Arial"/>
                <w:b/>
                <w:bCs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5B209EF3" w14:textId="077CD03C" w:rsidR="00B4130B" w:rsidRDefault="00B4130B" w:rsidP="00B4130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sz w:val="16"/>
                <w:szCs w:val="16"/>
              </w:rPr>
              <w:t>38,8</w:t>
            </w:r>
          </w:p>
        </w:tc>
      </w:tr>
    </w:tbl>
    <w:p w14:paraId="3A78A9BC" w14:textId="3D9D3844" w:rsidR="005620F0" w:rsidRDefault="005620F0" w:rsidP="00EC702D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002A64">
        <w:rPr>
          <w:rFonts w:eastAsia="Fira Sans" w:cs="Fira Sans"/>
          <w:sz w:val="16"/>
          <w:szCs w:val="16"/>
        </w:rPr>
        <w:t>a</w:t>
      </w:r>
      <w:r w:rsidRPr="002D5F44">
        <w:rPr>
          <w:rFonts w:eastAsia="Fira Sans" w:cs="Fira Sans"/>
          <w:sz w:val="16"/>
          <w:szCs w:val="16"/>
        </w:rPr>
        <w:t xml:space="preserve"> </w:t>
      </w:r>
      <w:r w:rsidRPr="0072016A">
        <w:rPr>
          <w:rFonts w:eastAsia="Fira Sans" w:cs="Fira Sans"/>
          <w:sz w:val="16"/>
          <w:szCs w:val="16"/>
        </w:rPr>
        <w:t>Realizowane na użytek własny in</w:t>
      </w:r>
      <w:r>
        <w:rPr>
          <w:rFonts w:eastAsia="Fira Sans" w:cs="Fira Sans"/>
          <w:sz w:val="16"/>
          <w:szCs w:val="16"/>
        </w:rPr>
        <w:t>we</w:t>
      </w:r>
      <w:r w:rsidRPr="0072016A">
        <w:rPr>
          <w:rFonts w:eastAsia="Fira Sans" w:cs="Fira Sans"/>
          <w:sz w:val="16"/>
          <w:szCs w:val="16"/>
        </w:rPr>
        <w:t>stora.</w:t>
      </w:r>
      <w:r w:rsidRPr="002D5F44">
        <w:rPr>
          <w:rFonts w:eastAsia="Fira Sans" w:cs="Fira Sans"/>
          <w:sz w:val="16"/>
          <w:szCs w:val="16"/>
        </w:rPr>
        <w:t xml:space="preserve"> </w:t>
      </w:r>
    </w:p>
    <w:p w14:paraId="4214642B" w14:textId="0C0EFAB5" w:rsidR="005620F0" w:rsidRDefault="005620F0" w:rsidP="005620F0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002A64">
        <w:rPr>
          <w:rFonts w:eastAsia="Fira Sans" w:cs="Fira Sans"/>
          <w:sz w:val="16"/>
          <w:szCs w:val="16"/>
        </w:rPr>
        <w:t>b</w:t>
      </w:r>
      <w:r w:rsidRPr="002D5F44">
        <w:rPr>
          <w:rFonts w:eastAsia="Fira Sans" w:cs="Fira Sans"/>
          <w:sz w:val="16"/>
          <w:szCs w:val="16"/>
        </w:rPr>
        <w:t xml:space="preserve"> </w:t>
      </w:r>
      <w:r w:rsidRPr="0072016A">
        <w:rPr>
          <w:rFonts w:eastAsia="Fira Sans" w:cs="Fira Sans"/>
          <w:sz w:val="16"/>
          <w:szCs w:val="16"/>
        </w:rPr>
        <w:t>Łącznie z budownict</w:t>
      </w:r>
      <w:r>
        <w:rPr>
          <w:rFonts w:eastAsia="Fira Sans" w:cs="Fira Sans"/>
          <w:sz w:val="16"/>
          <w:szCs w:val="16"/>
        </w:rPr>
        <w:t>we</w:t>
      </w:r>
      <w:r w:rsidRPr="0072016A">
        <w:rPr>
          <w:rFonts w:eastAsia="Fira Sans" w:cs="Fira Sans"/>
          <w:sz w:val="16"/>
          <w:szCs w:val="16"/>
        </w:rPr>
        <w:t>m osób fizycznych przeznaczonym na sprzedaż lub wynajem w celu osiągnięcia zysku</w:t>
      </w:r>
      <w:r w:rsidRPr="006F40B1">
        <w:rPr>
          <w:rFonts w:eastAsia="Fira Sans" w:cs="Fira Sans"/>
          <w:sz w:val="16"/>
          <w:szCs w:val="16"/>
        </w:rPr>
        <w:t>.</w:t>
      </w:r>
    </w:p>
    <w:p w14:paraId="74543BD5" w14:textId="3CE9B80F" w:rsidR="002270AC" w:rsidRPr="008C2B8D" w:rsidRDefault="00957702" w:rsidP="00044B88">
      <w:pPr>
        <w:pStyle w:val="Tekstpodstawowywcity"/>
        <w:spacing w:before="200" w:after="120" w:line="240" w:lineRule="exact"/>
        <w:ind w:firstLine="0"/>
        <w:jc w:val="left"/>
        <w:rPr>
          <w:rFonts w:ascii="Fira Sans" w:hAnsi="Fira Sans"/>
          <w:color w:val="000000" w:themeColor="text1"/>
          <w:spacing w:val="-3"/>
          <w:sz w:val="19"/>
          <w:szCs w:val="19"/>
        </w:rPr>
      </w:pPr>
      <w:r>
        <w:rPr>
          <w:rFonts w:ascii="Fira Sans" w:hAnsi="Fira Sans"/>
          <w:color w:val="000000" w:themeColor="text1"/>
          <w:sz w:val="19"/>
          <w:szCs w:val="19"/>
        </w:rPr>
        <w:t xml:space="preserve">W </w:t>
      </w:r>
      <w:r w:rsidRPr="008C2B8D">
        <w:rPr>
          <w:rFonts w:ascii="Fira Sans" w:hAnsi="Fira Sans"/>
          <w:color w:val="000000" w:themeColor="text1"/>
          <w:sz w:val="19"/>
          <w:szCs w:val="19"/>
        </w:rPr>
        <w:t xml:space="preserve">okresie styczeń–listopad br. </w:t>
      </w:r>
      <w:r w:rsidRPr="008C2B8D">
        <w:rPr>
          <w:rFonts w:ascii="Fira Sans" w:eastAsiaTheme="minorHAnsi" w:hAnsi="Fira Sans" w:cstheme="minorBidi"/>
          <w:color w:val="000000" w:themeColor="text1"/>
          <w:spacing w:val="-3"/>
          <w:sz w:val="19"/>
          <w:szCs w:val="19"/>
          <w:lang w:eastAsia="en-US"/>
        </w:rPr>
        <w:t>oddano</w:t>
      </w:r>
      <w:r w:rsidRPr="008C2B8D">
        <w:rPr>
          <w:rFonts w:ascii="Fira Sans" w:hAnsi="Fira Sans"/>
          <w:color w:val="000000" w:themeColor="text1"/>
          <w:spacing w:val="-3"/>
          <w:sz w:val="19"/>
          <w:szCs w:val="19"/>
        </w:rPr>
        <w:t xml:space="preserve"> do użytkowania 5983 mieszkania, tj. o 775 (o 11,5%) mniej </w:t>
      </w:r>
      <w:r w:rsidRPr="008C2B8D">
        <w:rPr>
          <w:rFonts w:ascii="Fira Sans" w:hAnsi="Fira Sans" w:cs="Arial"/>
          <w:color w:val="000000" w:themeColor="text1"/>
          <w:spacing w:val="-3"/>
          <w:sz w:val="19"/>
          <w:szCs w:val="19"/>
        </w:rPr>
        <w:t>niż rok wcześniej.</w:t>
      </w:r>
      <w:r w:rsidRPr="008C2B8D">
        <w:rPr>
          <w:rFonts w:ascii="Fira Sans" w:hAnsi="Fira Sans"/>
          <w:color w:val="000000" w:themeColor="text1"/>
          <w:spacing w:val="-3"/>
          <w:sz w:val="19"/>
          <w:szCs w:val="19"/>
        </w:rPr>
        <w:t xml:space="preserve"> Przekazali je budujący z przeznaczeniem na sprzedaż lub wynajem, inwestorzy indywidualni oraz inwestorzy budownictwa komunalnego. </w:t>
      </w:r>
      <w:r w:rsidR="00B87D0D">
        <w:rPr>
          <w:rFonts w:ascii="Fira Sans" w:hAnsi="Fira Sans"/>
          <w:color w:val="000000" w:themeColor="text1"/>
          <w:spacing w:val="-3"/>
          <w:sz w:val="19"/>
          <w:szCs w:val="19"/>
        </w:rPr>
        <w:t>S</w:t>
      </w:r>
      <w:r w:rsidR="00B87D0D" w:rsidRPr="008C2B8D">
        <w:rPr>
          <w:rFonts w:ascii="Fira Sans" w:hAnsi="Fira Sans"/>
          <w:color w:val="000000" w:themeColor="text1"/>
          <w:spacing w:val="-3"/>
          <w:sz w:val="19"/>
          <w:szCs w:val="19"/>
        </w:rPr>
        <w:t>padek liczby zrealizowanych mieszkań w odniesieniu do analogicznego okresu ubiegłego roku wystąpił w budownictwie przeznaczonym na sprzedaż lub wynajem – o 12,2%</w:t>
      </w:r>
      <w:r w:rsidR="00B87D0D">
        <w:rPr>
          <w:rFonts w:ascii="Fira Sans" w:hAnsi="Fira Sans"/>
          <w:color w:val="000000" w:themeColor="text1"/>
          <w:spacing w:val="-3"/>
          <w:sz w:val="19"/>
          <w:szCs w:val="19"/>
        </w:rPr>
        <w:t>,</w:t>
      </w:r>
      <w:r w:rsidR="00B87D0D" w:rsidRPr="008C2B8D">
        <w:rPr>
          <w:rFonts w:ascii="Fira Sans" w:hAnsi="Fira Sans"/>
          <w:color w:val="000000" w:themeColor="text1"/>
          <w:spacing w:val="-3"/>
          <w:sz w:val="19"/>
          <w:szCs w:val="19"/>
        </w:rPr>
        <w:t xml:space="preserve"> </w:t>
      </w:r>
      <w:r w:rsidR="00B87D0D">
        <w:rPr>
          <w:rFonts w:ascii="Fira Sans" w:hAnsi="Fira Sans"/>
          <w:color w:val="000000" w:themeColor="text1"/>
          <w:spacing w:val="-3"/>
          <w:sz w:val="19"/>
          <w:szCs w:val="19"/>
        </w:rPr>
        <w:t>n</w:t>
      </w:r>
      <w:r w:rsidR="00B87D0D" w:rsidRPr="008C2B8D">
        <w:rPr>
          <w:rFonts w:ascii="Fira Sans" w:hAnsi="Fira Sans"/>
          <w:color w:val="000000" w:themeColor="text1"/>
          <w:spacing w:val="-3"/>
          <w:sz w:val="19"/>
          <w:szCs w:val="19"/>
        </w:rPr>
        <w:t xml:space="preserve">atomiast </w:t>
      </w:r>
      <w:r w:rsidR="00B87D0D">
        <w:rPr>
          <w:rFonts w:ascii="Fira Sans" w:hAnsi="Fira Sans"/>
          <w:color w:val="000000" w:themeColor="text1"/>
          <w:spacing w:val="-3"/>
          <w:sz w:val="19"/>
          <w:szCs w:val="19"/>
        </w:rPr>
        <w:t>jej n</w:t>
      </w:r>
      <w:r w:rsidR="00B87D0D" w:rsidRPr="008C2B8D">
        <w:rPr>
          <w:rFonts w:ascii="Fira Sans" w:hAnsi="Fira Sans"/>
          <w:color w:val="000000" w:themeColor="text1"/>
          <w:spacing w:val="-3"/>
          <w:sz w:val="19"/>
          <w:szCs w:val="19"/>
        </w:rPr>
        <w:t>iewielki wzrost odnotowano w budownictwie</w:t>
      </w:r>
      <w:r w:rsidR="00B87D0D" w:rsidRPr="00771AD4">
        <w:rPr>
          <w:rFonts w:ascii="Fira Sans" w:hAnsi="Fira Sans"/>
          <w:color w:val="000000" w:themeColor="text1"/>
          <w:spacing w:val="-3"/>
          <w:sz w:val="19"/>
          <w:szCs w:val="19"/>
        </w:rPr>
        <w:t xml:space="preserve"> </w:t>
      </w:r>
      <w:r w:rsidR="00B87D0D" w:rsidRPr="008C2B8D">
        <w:rPr>
          <w:rFonts w:ascii="Fira Sans" w:hAnsi="Fira Sans"/>
          <w:color w:val="000000" w:themeColor="text1"/>
          <w:spacing w:val="-3"/>
          <w:sz w:val="19"/>
          <w:szCs w:val="19"/>
        </w:rPr>
        <w:t>indywidualnym – o 1,0%. W omawianym okresie w województwie podlaskim oddano do użytkowania 2,8% ogółu mieszkań zrealizowanych w Polsce.</w:t>
      </w:r>
    </w:p>
    <w:p w14:paraId="70948A1B" w14:textId="0A7E17E6" w:rsidR="00BF55FB" w:rsidRPr="00904287" w:rsidRDefault="000C12B1" w:rsidP="00D90F8C">
      <w:pPr>
        <w:autoSpaceDE w:val="0"/>
        <w:autoSpaceDN w:val="0"/>
        <w:adjustRightInd w:val="0"/>
        <w:spacing w:before="360" w:after="0"/>
        <w:jc w:val="both"/>
        <w:rPr>
          <w:b/>
          <w:color w:val="000000" w:themeColor="text1"/>
          <w:szCs w:val="19"/>
        </w:rPr>
      </w:pPr>
      <w:r w:rsidRPr="00904287">
        <w:rPr>
          <w:b/>
          <w:color w:val="000000" w:themeColor="text1"/>
          <w:szCs w:val="19"/>
        </w:rPr>
        <w:lastRenderedPageBreak/>
        <w:t>W</w:t>
      </w:r>
      <w:r w:rsidR="003B10FA" w:rsidRPr="00904287">
        <w:rPr>
          <w:b/>
          <w:color w:val="000000" w:themeColor="text1"/>
          <w:szCs w:val="19"/>
        </w:rPr>
        <w:t xml:space="preserve">ykres </w:t>
      </w:r>
      <w:r w:rsidR="003B0E07">
        <w:rPr>
          <w:b/>
          <w:color w:val="000000" w:themeColor="text1"/>
          <w:szCs w:val="19"/>
        </w:rPr>
        <w:t>9</w:t>
      </w:r>
      <w:r w:rsidR="0090003D" w:rsidRPr="00904287">
        <w:rPr>
          <w:b/>
          <w:color w:val="000000" w:themeColor="text1"/>
          <w:szCs w:val="19"/>
        </w:rPr>
        <w:t xml:space="preserve">. </w:t>
      </w:r>
      <w:r w:rsidR="00BF55FB" w:rsidRPr="00904287">
        <w:rPr>
          <w:b/>
          <w:color w:val="000000" w:themeColor="text1"/>
          <w:szCs w:val="19"/>
        </w:rPr>
        <w:t>M</w:t>
      </w:r>
      <w:r w:rsidR="0090003D" w:rsidRPr="00904287">
        <w:rPr>
          <w:b/>
          <w:color w:val="000000" w:themeColor="text1"/>
          <w:szCs w:val="19"/>
        </w:rPr>
        <w:t xml:space="preserve">ieszkania oddane do użytkowania </w:t>
      </w:r>
    </w:p>
    <w:p w14:paraId="0D83204D" w14:textId="35B4B411" w:rsidR="005B583E" w:rsidRDefault="00BF55FB" w:rsidP="00CB22EC">
      <w:pPr>
        <w:pStyle w:val="Tekstpodstawowy"/>
        <w:spacing w:before="0" w:after="0"/>
        <w:ind w:left="737" w:firstLine="142"/>
        <w:rPr>
          <w:noProof/>
          <w:color w:val="000000" w:themeColor="text1"/>
          <w:sz w:val="18"/>
          <w:lang w:eastAsia="pl-PL"/>
        </w:rPr>
      </w:pPr>
      <w:r w:rsidRPr="0090003D">
        <w:rPr>
          <w:color w:val="000000" w:themeColor="text1"/>
          <w:sz w:val="18"/>
        </w:rPr>
        <w:t>(analogiczny okres 201</w:t>
      </w:r>
      <w:r w:rsidR="006F4A79">
        <w:rPr>
          <w:color w:val="000000" w:themeColor="text1"/>
          <w:sz w:val="18"/>
        </w:rPr>
        <w:t>5</w:t>
      </w:r>
      <w:r w:rsidRPr="0090003D">
        <w:rPr>
          <w:color w:val="000000" w:themeColor="text1"/>
          <w:sz w:val="18"/>
        </w:rPr>
        <w:t>=100)</w:t>
      </w:r>
      <w:r w:rsidR="00424C19" w:rsidRPr="00424C19">
        <w:rPr>
          <w:noProof/>
          <w:color w:val="000000" w:themeColor="text1"/>
          <w:sz w:val="18"/>
          <w:lang w:eastAsia="pl-PL"/>
        </w:rPr>
        <w:t xml:space="preserve"> </w:t>
      </w:r>
    </w:p>
    <w:p w14:paraId="5F3F3DE9" w14:textId="756869FD" w:rsidR="003234B0" w:rsidRDefault="003234B0" w:rsidP="003234B0">
      <w:pPr>
        <w:pStyle w:val="Tekstpodstawowy"/>
        <w:spacing w:before="0" w:after="0" w:line="240" w:lineRule="auto"/>
        <w:rPr>
          <w:noProof/>
          <w:color w:val="000000" w:themeColor="text1"/>
          <w:sz w:val="18"/>
          <w:lang w:eastAsia="pl-PL"/>
        </w:rPr>
      </w:pPr>
      <w:r>
        <w:rPr>
          <w:noProof/>
        </w:rPr>
        <w:drawing>
          <wp:inline distT="0" distB="0" distL="0" distR="0" wp14:anchorId="14FEA140" wp14:editId="57A8DDA9">
            <wp:extent cx="6645910" cy="2905200"/>
            <wp:effectExtent l="0" t="0" r="2540" b="0"/>
            <wp:docPr id="81" name="Wykres 81" descr="Wykres 9. Mieszkania oddane do użytkowania (analogiczny okres 2015=100)&#10;&#10;Na wykresie liniowym przedstawiono dane dotyczące liczby mieszkań oddanych do użytkowania w miesięcznych okresach narastających w latach 2018–2022 dla Polski i województwa podlaskiego przy podstawie analogiczny okres 2015=100. Ostatni zaprezentowany okres to styczeń-listopad 2022 r. Dane do wykresu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000-000003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4"/>
              </a:graphicData>
            </a:graphic>
          </wp:inline>
        </w:drawing>
      </w:r>
    </w:p>
    <w:p w14:paraId="33A53BC3" w14:textId="44804C11" w:rsidR="00BD6A2F" w:rsidRPr="008C2B8D" w:rsidRDefault="00C12C4D" w:rsidP="00343035">
      <w:pPr>
        <w:pStyle w:val="Tekstpodstawowy"/>
        <w:spacing w:before="200" w:after="0"/>
        <w:rPr>
          <w:color w:val="000000" w:themeColor="text1"/>
          <w:spacing w:val="-3"/>
          <w:szCs w:val="19"/>
        </w:rPr>
      </w:pPr>
      <w:r w:rsidRPr="008C2B8D">
        <w:rPr>
          <w:b/>
          <w:color w:val="000000" w:themeColor="text1"/>
          <w:spacing w:val="-4"/>
          <w:szCs w:val="19"/>
        </w:rPr>
        <w:t xml:space="preserve">Przeciętna </w:t>
      </w:r>
      <w:r w:rsidR="008B6502" w:rsidRPr="008C2B8D">
        <w:rPr>
          <w:b/>
          <w:color w:val="000000" w:themeColor="text1"/>
          <w:spacing w:val="-4"/>
          <w:szCs w:val="19"/>
        </w:rPr>
        <w:t>powierzchnia użytkowa</w:t>
      </w:r>
      <w:r w:rsidR="008B6502" w:rsidRPr="008C2B8D">
        <w:rPr>
          <w:color w:val="000000" w:themeColor="text1"/>
          <w:spacing w:val="-4"/>
          <w:szCs w:val="19"/>
        </w:rPr>
        <w:t xml:space="preserve"> 1 mieszkania oddanego do użytkowania w okresie styczeń</w:t>
      </w:r>
      <w:r w:rsidR="008B6502" w:rsidRPr="008C2B8D">
        <w:rPr>
          <w:color w:val="000000" w:themeColor="text1"/>
          <w:spacing w:val="-3"/>
          <w:szCs w:val="19"/>
        </w:rPr>
        <w:t>–</w:t>
      </w:r>
      <w:r w:rsidR="009333CE" w:rsidRPr="008C2B8D">
        <w:rPr>
          <w:color w:val="000000" w:themeColor="text1"/>
          <w:spacing w:val="-4"/>
          <w:szCs w:val="19"/>
        </w:rPr>
        <w:t>listopad</w:t>
      </w:r>
      <w:r w:rsidR="008B6502" w:rsidRPr="008C2B8D">
        <w:rPr>
          <w:color w:val="000000" w:themeColor="text1"/>
          <w:spacing w:val="-4"/>
          <w:szCs w:val="19"/>
        </w:rPr>
        <w:t xml:space="preserve"> 2022 r. wyniosła </w:t>
      </w:r>
      <w:r w:rsidR="008C2B8D" w:rsidRPr="008C2B8D">
        <w:rPr>
          <w:color w:val="000000" w:themeColor="text1"/>
          <w:spacing w:val="-4"/>
          <w:szCs w:val="19"/>
        </w:rPr>
        <w:t>96,3</w:t>
      </w:r>
      <w:r w:rsidR="008B6502" w:rsidRPr="008C2B8D">
        <w:rPr>
          <w:color w:val="000000" w:themeColor="text1"/>
          <w:spacing w:val="-4"/>
          <w:szCs w:val="19"/>
        </w:rPr>
        <w:t> m</w:t>
      </w:r>
      <w:r w:rsidR="008B6502" w:rsidRPr="008C2B8D">
        <w:rPr>
          <w:color w:val="000000" w:themeColor="text1"/>
          <w:spacing w:val="-4"/>
          <w:szCs w:val="19"/>
          <w:vertAlign w:val="superscript"/>
        </w:rPr>
        <w:t>2</w:t>
      </w:r>
      <w:r w:rsidR="008B6502" w:rsidRPr="008C2B8D">
        <w:rPr>
          <w:color w:val="000000" w:themeColor="text1"/>
          <w:spacing w:val="-2"/>
          <w:szCs w:val="19"/>
        </w:rPr>
        <w:t xml:space="preserve"> i</w:t>
      </w:r>
      <w:r w:rsidR="0009193B" w:rsidRPr="008C2B8D">
        <w:rPr>
          <w:color w:val="000000" w:themeColor="text1"/>
          <w:spacing w:val="-2"/>
          <w:szCs w:val="19"/>
        </w:rPr>
        <w:t xml:space="preserve"> </w:t>
      </w:r>
      <w:r w:rsidR="008B6502" w:rsidRPr="008C2B8D">
        <w:rPr>
          <w:color w:val="000000" w:themeColor="text1"/>
          <w:spacing w:val="-2"/>
          <w:szCs w:val="19"/>
        </w:rPr>
        <w:t>była o 4,</w:t>
      </w:r>
      <w:r w:rsidR="008C2B8D" w:rsidRPr="008C2B8D">
        <w:rPr>
          <w:color w:val="000000" w:themeColor="text1"/>
          <w:spacing w:val="-2"/>
          <w:szCs w:val="19"/>
        </w:rPr>
        <w:t>9</w:t>
      </w:r>
      <w:r w:rsidR="008B6502" w:rsidRPr="008C2B8D">
        <w:rPr>
          <w:color w:val="000000" w:themeColor="text1"/>
          <w:spacing w:val="-2"/>
          <w:szCs w:val="19"/>
        </w:rPr>
        <w:t xml:space="preserve"> m</w:t>
      </w:r>
      <w:r w:rsidR="008B6502" w:rsidRPr="008C2B8D">
        <w:rPr>
          <w:color w:val="000000" w:themeColor="text1"/>
          <w:spacing w:val="-2"/>
          <w:szCs w:val="19"/>
          <w:vertAlign w:val="superscript"/>
        </w:rPr>
        <w:t>2</w:t>
      </w:r>
      <w:r w:rsidR="008B6502" w:rsidRPr="008C2B8D">
        <w:rPr>
          <w:color w:val="000000" w:themeColor="text1"/>
          <w:spacing w:val="-2"/>
          <w:szCs w:val="19"/>
        </w:rPr>
        <w:t xml:space="preserve"> większa niż przed rokiem, </w:t>
      </w:r>
      <w:r w:rsidR="00B87D0D" w:rsidRPr="008C2B8D">
        <w:rPr>
          <w:color w:val="000000" w:themeColor="text1"/>
          <w:spacing w:val="-2"/>
          <w:szCs w:val="19"/>
        </w:rPr>
        <w:t xml:space="preserve">przy czym </w:t>
      </w:r>
      <w:r w:rsidR="00B87D0D" w:rsidRPr="008C2B8D">
        <w:rPr>
          <w:rFonts w:eastAsia="Fira Sans Light"/>
          <w:color w:val="000000" w:themeColor="text1"/>
          <w:spacing w:val="-3"/>
          <w:szCs w:val="19"/>
        </w:rPr>
        <w:t xml:space="preserve">w budownictwie </w:t>
      </w:r>
      <w:r w:rsidR="00B87D0D" w:rsidRPr="008C2B8D">
        <w:rPr>
          <w:color w:val="000000" w:themeColor="text1"/>
          <w:spacing w:val="-3"/>
          <w:szCs w:val="19"/>
        </w:rPr>
        <w:t>przeznaczonym na sprzedaż lub wynajem zaobserwowano jej wzrost (o</w:t>
      </w:r>
      <w:r w:rsidR="00B87D0D" w:rsidRPr="008C2B8D">
        <w:rPr>
          <w:rFonts w:cs="FiraSans-Regular"/>
          <w:color w:val="000000" w:themeColor="text1"/>
          <w:szCs w:val="19"/>
        </w:rPr>
        <w:t xml:space="preserve"> </w:t>
      </w:r>
      <w:r w:rsidR="00B87D0D" w:rsidRPr="008C2B8D">
        <w:rPr>
          <w:color w:val="000000" w:themeColor="text1"/>
          <w:spacing w:val="-3"/>
          <w:szCs w:val="19"/>
        </w:rPr>
        <w:t>0,6 m</w:t>
      </w:r>
      <w:r w:rsidR="00B87D0D" w:rsidRPr="008C2B8D">
        <w:rPr>
          <w:color w:val="000000" w:themeColor="text1"/>
          <w:spacing w:val="-3"/>
          <w:szCs w:val="19"/>
          <w:vertAlign w:val="superscript"/>
        </w:rPr>
        <w:t>2</w:t>
      </w:r>
      <w:r w:rsidR="00B87D0D" w:rsidRPr="008C2B8D">
        <w:rPr>
          <w:color w:val="000000" w:themeColor="text1"/>
          <w:spacing w:val="-3"/>
          <w:szCs w:val="19"/>
        </w:rPr>
        <w:t>),</w:t>
      </w:r>
      <w:r w:rsidR="00B87D0D" w:rsidRPr="008C2B8D">
        <w:rPr>
          <w:color w:val="000000" w:themeColor="text1"/>
          <w:spacing w:val="-2"/>
          <w:szCs w:val="19"/>
        </w:rPr>
        <w:t xml:space="preserve"> </w:t>
      </w:r>
      <w:r w:rsidR="00B87D0D" w:rsidRPr="008C2B8D">
        <w:rPr>
          <w:rFonts w:eastAsia="Fira Sans Light"/>
          <w:color w:val="000000" w:themeColor="text1"/>
          <w:spacing w:val="-3"/>
          <w:szCs w:val="19"/>
        </w:rPr>
        <w:t>natomiast</w:t>
      </w:r>
      <w:r w:rsidR="00B87D0D" w:rsidRPr="008C2B8D">
        <w:rPr>
          <w:color w:val="000000" w:themeColor="text1"/>
          <w:spacing w:val="-2"/>
          <w:szCs w:val="19"/>
        </w:rPr>
        <w:t xml:space="preserve"> </w:t>
      </w:r>
      <w:r w:rsidR="00B87D0D" w:rsidRPr="008C2B8D">
        <w:rPr>
          <w:color w:val="000000" w:themeColor="text1"/>
          <w:spacing w:val="-3"/>
          <w:szCs w:val="19"/>
        </w:rPr>
        <w:t>w budownictwie</w:t>
      </w:r>
      <w:r w:rsidR="00B87D0D">
        <w:rPr>
          <w:color w:val="000000" w:themeColor="text1"/>
          <w:spacing w:val="-3"/>
          <w:szCs w:val="19"/>
        </w:rPr>
        <w:t xml:space="preserve"> </w:t>
      </w:r>
      <w:r w:rsidR="00B87D0D" w:rsidRPr="008C2B8D">
        <w:rPr>
          <w:color w:val="000000" w:themeColor="text1"/>
          <w:spacing w:val="-3"/>
          <w:szCs w:val="19"/>
        </w:rPr>
        <w:t xml:space="preserve">indywidualnym </w:t>
      </w:r>
      <w:r w:rsidR="00B87D0D" w:rsidRPr="00771AD4">
        <w:rPr>
          <w:color w:val="000000" w:themeColor="text1"/>
          <w:spacing w:val="-3"/>
          <w:szCs w:val="19"/>
        </w:rPr>
        <w:t>–</w:t>
      </w:r>
      <w:r w:rsidR="00B87D0D">
        <w:rPr>
          <w:color w:val="000000" w:themeColor="text1"/>
          <w:spacing w:val="-3"/>
          <w:szCs w:val="19"/>
        </w:rPr>
        <w:t xml:space="preserve"> </w:t>
      </w:r>
      <w:r w:rsidR="00B87D0D" w:rsidRPr="008C2B8D">
        <w:rPr>
          <w:color w:val="000000" w:themeColor="text1"/>
          <w:spacing w:val="-3"/>
          <w:szCs w:val="19"/>
        </w:rPr>
        <w:t>niewielki spadek (o 0,2 m</w:t>
      </w:r>
      <w:r w:rsidR="00B87D0D" w:rsidRPr="008C2B8D">
        <w:rPr>
          <w:color w:val="000000" w:themeColor="text1"/>
          <w:spacing w:val="-3"/>
          <w:szCs w:val="19"/>
          <w:vertAlign w:val="superscript"/>
        </w:rPr>
        <w:t>2</w:t>
      </w:r>
      <w:r w:rsidR="00B87D0D" w:rsidRPr="008C2B8D">
        <w:rPr>
          <w:color w:val="000000" w:themeColor="text1"/>
          <w:spacing w:val="-3"/>
          <w:szCs w:val="19"/>
        </w:rPr>
        <w:t>) .</w:t>
      </w:r>
    </w:p>
    <w:p w14:paraId="4A9B24B4" w14:textId="25FF8664" w:rsidR="00BF55FB" w:rsidRDefault="00FB1299" w:rsidP="003917A3">
      <w:pPr>
        <w:autoSpaceDE w:val="0"/>
        <w:autoSpaceDN w:val="0"/>
        <w:adjustRightInd w:val="0"/>
        <w:spacing w:before="360" w:after="0"/>
        <w:rPr>
          <w:b/>
          <w:color w:val="000000" w:themeColor="text1"/>
          <w:szCs w:val="19"/>
        </w:rPr>
      </w:pPr>
      <w:r w:rsidRPr="00FF3166">
        <w:rPr>
          <w:b/>
          <w:color w:val="000000" w:themeColor="text1"/>
          <w:szCs w:val="19"/>
        </w:rPr>
        <w:t>Mapa 2</w:t>
      </w:r>
      <w:r w:rsidRPr="00044E12">
        <w:rPr>
          <w:b/>
          <w:szCs w:val="19"/>
        </w:rPr>
        <w:t xml:space="preserve">. </w:t>
      </w:r>
      <w:r w:rsidR="00BF55FB" w:rsidRPr="00044E12">
        <w:rPr>
          <w:b/>
          <w:szCs w:val="19"/>
        </w:rPr>
        <w:t>M</w:t>
      </w:r>
      <w:r w:rsidRPr="00044E12">
        <w:rPr>
          <w:b/>
          <w:szCs w:val="19"/>
        </w:rPr>
        <w:t xml:space="preserve">ieszkania oddane do użytkowania </w:t>
      </w:r>
      <w:r w:rsidR="000D60C4" w:rsidRPr="00044E12">
        <w:rPr>
          <w:b/>
          <w:szCs w:val="19"/>
        </w:rPr>
        <w:t>w</w:t>
      </w:r>
      <w:r w:rsidR="00A66FFE" w:rsidRPr="00044E12">
        <w:rPr>
          <w:b/>
          <w:szCs w:val="19"/>
        </w:rPr>
        <w:t>e</w:t>
      </w:r>
      <w:r w:rsidRPr="00044E12">
        <w:rPr>
          <w:b/>
          <w:szCs w:val="19"/>
        </w:rPr>
        <w:t>dług powiatów</w:t>
      </w:r>
      <w:r w:rsidR="008E263C" w:rsidRPr="00044E12">
        <w:rPr>
          <w:b/>
          <w:szCs w:val="19"/>
        </w:rPr>
        <w:t xml:space="preserve"> </w:t>
      </w:r>
      <w:r w:rsidR="009006C9" w:rsidRPr="00044E12">
        <w:rPr>
          <w:b/>
          <w:szCs w:val="19"/>
        </w:rPr>
        <w:t xml:space="preserve">w </w:t>
      </w:r>
      <w:r w:rsidR="009E128C" w:rsidRPr="00044E12">
        <w:rPr>
          <w:b/>
          <w:szCs w:val="19"/>
        </w:rPr>
        <w:t xml:space="preserve">okresie </w:t>
      </w:r>
      <w:r w:rsidR="009E128C">
        <w:rPr>
          <w:b/>
          <w:color w:val="000000" w:themeColor="text1"/>
          <w:szCs w:val="19"/>
        </w:rPr>
        <w:t>styczeń</w:t>
      </w:r>
      <w:r w:rsidR="009E128C" w:rsidRPr="00B12000">
        <w:rPr>
          <w:b/>
          <w:color w:val="000000" w:themeColor="text1"/>
          <w:spacing w:val="-4"/>
          <w:szCs w:val="19"/>
        </w:rPr>
        <w:t>–</w:t>
      </w:r>
      <w:r w:rsidR="003639A1">
        <w:rPr>
          <w:b/>
          <w:color w:val="000000" w:themeColor="text1"/>
          <w:szCs w:val="19"/>
        </w:rPr>
        <w:t>listopad</w:t>
      </w:r>
      <w:r w:rsidR="009E128C">
        <w:rPr>
          <w:b/>
          <w:color w:val="000000" w:themeColor="text1"/>
          <w:szCs w:val="19"/>
        </w:rPr>
        <w:t xml:space="preserve"> 2022</w:t>
      </w:r>
      <w:r w:rsidR="009E128C" w:rsidRPr="00D56CEF">
        <w:rPr>
          <w:b/>
          <w:color w:val="000000" w:themeColor="text1"/>
          <w:szCs w:val="19"/>
        </w:rPr>
        <w:t xml:space="preserve"> r.</w:t>
      </w:r>
    </w:p>
    <w:p w14:paraId="673685C6" w14:textId="56D37568" w:rsidR="000A2AB9" w:rsidRDefault="000A2AB9" w:rsidP="000A2AB9">
      <w:pPr>
        <w:autoSpaceDE w:val="0"/>
        <w:autoSpaceDN w:val="0"/>
        <w:adjustRightInd w:val="0"/>
        <w:spacing w:before="240" w:after="0" w:line="240" w:lineRule="auto"/>
        <w:jc w:val="center"/>
        <w:rPr>
          <w:b/>
          <w:color w:val="000000" w:themeColor="text1"/>
          <w:szCs w:val="19"/>
        </w:rPr>
      </w:pPr>
      <w:r>
        <w:rPr>
          <w:b/>
          <w:noProof/>
          <w:color w:val="000000" w:themeColor="text1"/>
          <w:szCs w:val="19"/>
        </w:rPr>
        <w:drawing>
          <wp:inline distT="0" distB="0" distL="0" distR="0" wp14:anchorId="14BE46F6" wp14:editId="094BF0C6">
            <wp:extent cx="4061987" cy="4114800"/>
            <wp:effectExtent l="0" t="0" r="0" b="0"/>
            <wp:docPr id="3" name="Obraz 3" descr="Mapa 2. Mieszkania oddane do użytkowania według powiatów w okresie styczeń–listopad 2022 r.&#10;&#10;Na mapie przedstawiono mieszkania oddane do użytkowania według powiatów województwa podlaskiego w okresie styczeń–listopad 2022 r. Dane do mapy dostępne w załączonym pliku excel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Obraz 3" descr="Mapa 2. Mieszkania oddane do użytkowania według powiatów w okresie styczeń–listopad 2022 r.&#10;&#10;Na mapie przedstawiono mieszkania oddane do użytkowania według powiatów województwa podlaskiego w okresie styczeń–listopad 2022 r. Dane do mapy dostępne w załączonym pliku excel."/>
                    <pic:cNvPicPr>
                      <a:picLocks noChangeAspect="1" noChangeArrowheads="1"/>
                    </pic:cNvPicPr>
                  </pic:nvPicPr>
                  <pic:blipFill>
                    <a:blip r:embed="rId2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061987" cy="41148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746A54FB" w14:textId="18D03D1E" w:rsidR="003639A1" w:rsidRPr="009333CE" w:rsidRDefault="003639A1" w:rsidP="00343035">
      <w:pPr>
        <w:pStyle w:val="Tekstpodstawowy"/>
        <w:spacing w:before="280" w:after="0"/>
        <w:rPr>
          <w:rFonts w:cs="Arial"/>
          <w:color w:val="FF0000"/>
          <w:szCs w:val="19"/>
        </w:rPr>
      </w:pPr>
      <w:r w:rsidRPr="008C2B8D">
        <w:rPr>
          <w:color w:val="000000" w:themeColor="text1"/>
          <w:szCs w:val="19"/>
        </w:rPr>
        <w:t>W ciągu pierwszych jedenastu miesięcy 2022 r. najwięcej mieszkań oddano do użytkowania w mieście Białystok (</w:t>
      </w:r>
      <w:r w:rsidR="008C2B8D" w:rsidRPr="008C2B8D">
        <w:rPr>
          <w:color w:val="000000" w:themeColor="text1"/>
          <w:szCs w:val="19"/>
        </w:rPr>
        <w:t>1839</w:t>
      </w:r>
      <w:r w:rsidRPr="008C2B8D">
        <w:rPr>
          <w:color w:val="000000" w:themeColor="text1"/>
          <w:szCs w:val="19"/>
        </w:rPr>
        <w:t>), powiecie białostockim (</w:t>
      </w:r>
      <w:r w:rsidR="008C2B8D" w:rsidRPr="008C2B8D">
        <w:rPr>
          <w:color w:val="000000" w:themeColor="text1"/>
          <w:szCs w:val="19"/>
        </w:rPr>
        <w:t>1546</w:t>
      </w:r>
      <w:r w:rsidRPr="008C2B8D">
        <w:rPr>
          <w:color w:val="000000" w:themeColor="text1"/>
          <w:szCs w:val="19"/>
        </w:rPr>
        <w:t>) oraz miastach Suwałki (</w:t>
      </w:r>
      <w:r w:rsidR="008C2B8D" w:rsidRPr="008C2B8D">
        <w:rPr>
          <w:color w:val="000000" w:themeColor="text1"/>
          <w:szCs w:val="19"/>
        </w:rPr>
        <w:t>665</w:t>
      </w:r>
      <w:r w:rsidRPr="008C2B8D">
        <w:rPr>
          <w:color w:val="000000" w:themeColor="text1"/>
          <w:szCs w:val="19"/>
        </w:rPr>
        <w:t>) i Łomża (</w:t>
      </w:r>
      <w:r w:rsidR="008C2B8D" w:rsidRPr="008C2B8D">
        <w:rPr>
          <w:color w:val="000000" w:themeColor="text1"/>
          <w:szCs w:val="19"/>
        </w:rPr>
        <w:t>302</w:t>
      </w:r>
      <w:r w:rsidRPr="008C2B8D">
        <w:rPr>
          <w:color w:val="000000" w:themeColor="text1"/>
          <w:szCs w:val="19"/>
        </w:rPr>
        <w:t xml:space="preserve">). Najmniej wybudowano ich w powiatach: </w:t>
      </w:r>
      <w:r w:rsidRPr="008C2B8D">
        <w:rPr>
          <w:rFonts w:cs="Arial"/>
          <w:color w:val="000000" w:themeColor="text1"/>
          <w:szCs w:val="19"/>
        </w:rPr>
        <w:t>grajewskim (</w:t>
      </w:r>
      <w:r w:rsidR="008C2B8D" w:rsidRPr="008C2B8D">
        <w:rPr>
          <w:rFonts w:cs="Arial"/>
          <w:color w:val="000000" w:themeColor="text1"/>
          <w:szCs w:val="19"/>
        </w:rPr>
        <w:t>48</w:t>
      </w:r>
      <w:r w:rsidRPr="008C2B8D">
        <w:rPr>
          <w:rFonts w:cs="Arial"/>
          <w:color w:val="000000" w:themeColor="text1"/>
          <w:szCs w:val="19"/>
        </w:rPr>
        <w:t xml:space="preserve">), </w:t>
      </w:r>
      <w:r w:rsidRPr="008C2B8D">
        <w:rPr>
          <w:color w:val="000000" w:themeColor="text1"/>
          <w:szCs w:val="19"/>
        </w:rPr>
        <w:t>monieckim (</w:t>
      </w:r>
      <w:r w:rsidR="008C2B8D" w:rsidRPr="008C2B8D">
        <w:rPr>
          <w:color w:val="000000" w:themeColor="text1"/>
          <w:szCs w:val="19"/>
        </w:rPr>
        <w:t>49</w:t>
      </w:r>
      <w:r w:rsidRPr="008C2B8D">
        <w:rPr>
          <w:color w:val="000000" w:themeColor="text1"/>
          <w:szCs w:val="19"/>
        </w:rPr>
        <w:t xml:space="preserve">), </w:t>
      </w:r>
      <w:r w:rsidRPr="008C2B8D">
        <w:rPr>
          <w:rFonts w:cs="Arial"/>
          <w:color w:val="000000" w:themeColor="text1"/>
          <w:szCs w:val="19"/>
        </w:rPr>
        <w:t>siemiatyckim (</w:t>
      </w:r>
      <w:r w:rsidR="008C2B8D" w:rsidRPr="008C2B8D">
        <w:rPr>
          <w:rFonts w:cs="Arial"/>
          <w:color w:val="000000" w:themeColor="text1"/>
          <w:szCs w:val="19"/>
        </w:rPr>
        <w:t>50</w:t>
      </w:r>
      <w:r w:rsidRPr="008C2B8D">
        <w:rPr>
          <w:rFonts w:cs="Arial"/>
          <w:color w:val="000000" w:themeColor="text1"/>
          <w:szCs w:val="19"/>
        </w:rPr>
        <w:t>)</w:t>
      </w:r>
      <w:r w:rsidR="003537A1">
        <w:rPr>
          <w:rFonts w:cs="Arial"/>
          <w:color w:val="000000" w:themeColor="text1"/>
          <w:szCs w:val="19"/>
        </w:rPr>
        <w:t xml:space="preserve">, </w:t>
      </w:r>
      <w:r w:rsidRPr="008C2B8D">
        <w:rPr>
          <w:rFonts w:cs="Arial"/>
          <w:color w:val="000000" w:themeColor="text1"/>
          <w:szCs w:val="19"/>
        </w:rPr>
        <w:t>sejneńskim (</w:t>
      </w:r>
      <w:r w:rsidR="008C2B8D" w:rsidRPr="003537A1">
        <w:rPr>
          <w:rFonts w:cs="Arial"/>
          <w:color w:val="000000" w:themeColor="text1"/>
          <w:szCs w:val="19"/>
        </w:rPr>
        <w:t>76</w:t>
      </w:r>
      <w:r w:rsidRPr="003537A1">
        <w:rPr>
          <w:rFonts w:cs="Arial"/>
          <w:color w:val="000000" w:themeColor="text1"/>
          <w:szCs w:val="19"/>
        </w:rPr>
        <w:t>) i hajnowskim (</w:t>
      </w:r>
      <w:r w:rsidR="003537A1" w:rsidRPr="003537A1">
        <w:rPr>
          <w:rFonts w:cs="Arial"/>
          <w:color w:val="000000" w:themeColor="text1"/>
          <w:szCs w:val="19"/>
        </w:rPr>
        <w:t>85</w:t>
      </w:r>
      <w:r w:rsidRPr="003537A1">
        <w:rPr>
          <w:rFonts w:cs="Arial"/>
          <w:color w:val="000000" w:themeColor="text1"/>
          <w:szCs w:val="19"/>
        </w:rPr>
        <w:t xml:space="preserve">). </w:t>
      </w:r>
      <w:r w:rsidRPr="001E166C">
        <w:rPr>
          <w:color w:val="000000" w:themeColor="text1"/>
          <w:szCs w:val="19"/>
        </w:rPr>
        <w:t>Mieszkania o największej przeciętnej powierzchni użytkowej powstały w powiatach</w:t>
      </w:r>
      <w:r w:rsidR="001E166C" w:rsidRPr="001E166C">
        <w:rPr>
          <w:color w:val="000000" w:themeColor="text1"/>
          <w:szCs w:val="19"/>
        </w:rPr>
        <w:t>:</w:t>
      </w:r>
      <w:r w:rsidR="008C2B8D" w:rsidRPr="001E166C">
        <w:rPr>
          <w:color w:val="000000" w:themeColor="text1"/>
          <w:szCs w:val="19"/>
        </w:rPr>
        <w:t xml:space="preserve"> monieckim</w:t>
      </w:r>
      <w:r w:rsidRPr="001E166C">
        <w:rPr>
          <w:color w:val="000000" w:themeColor="text1"/>
          <w:szCs w:val="19"/>
        </w:rPr>
        <w:t xml:space="preserve"> </w:t>
      </w:r>
      <w:r w:rsidRPr="001E166C">
        <w:rPr>
          <w:rFonts w:cs="Arial"/>
          <w:color w:val="000000" w:themeColor="text1"/>
          <w:szCs w:val="19"/>
        </w:rPr>
        <w:t>(</w:t>
      </w:r>
      <w:r w:rsidR="001E166C" w:rsidRPr="001E166C">
        <w:rPr>
          <w:rFonts w:cs="Arial"/>
          <w:color w:val="000000" w:themeColor="text1"/>
          <w:szCs w:val="19"/>
        </w:rPr>
        <w:t>176,4</w:t>
      </w:r>
      <w:r w:rsidRPr="001E166C">
        <w:rPr>
          <w:rFonts w:cs="Arial"/>
          <w:color w:val="000000" w:themeColor="text1"/>
          <w:szCs w:val="19"/>
        </w:rPr>
        <w:t xml:space="preserve"> m</w:t>
      </w:r>
      <w:r w:rsidRPr="001E166C">
        <w:rPr>
          <w:rFonts w:cs="Arial"/>
          <w:color w:val="000000" w:themeColor="text1"/>
          <w:szCs w:val="19"/>
          <w:vertAlign w:val="superscript"/>
        </w:rPr>
        <w:t>2</w:t>
      </w:r>
      <w:r w:rsidRPr="001E166C">
        <w:rPr>
          <w:rFonts w:cs="Arial"/>
          <w:color w:val="000000" w:themeColor="text1"/>
          <w:szCs w:val="19"/>
        </w:rPr>
        <w:t xml:space="preserve">), </w:t>
      </w:r>
      <w:r w:rsidR="008C2B8D" w:rsidRPr="001E166C">
        <w:rPr>
          <w:rFonts w:cs="Arial"/>
          <w:color w:val="000000" w:themeColor="text1"/>
          <w:szCs w:val="19"/>
        </w:rPr>
        <w:t>suwalskim</w:t>
      </w:r>
      <w:r w:rsidRPr="001E166C">
        <w:rPr>
          <w:color w:val="000000" w:themeColor="text1"/>
          <w:szCs w:val="19"/>
        </w:rPr>
        <w:t xml:space="preserve"> (</w:t>
      </w:r>
      <w:r w:rsidR="001E166C" w:rsidRPr="001E166C">
        <w:rPr>
          <w:color w:val="000000" w:themeColor="text1"/>
          <w:szCs w:val="19"/>
        </w:rPr>
        <w:t>174,9</w:t>
      </w:r>
      <w:r w:rsidRPr="001E166C">
        <w:rPr>
          <w:color w:val="000000" w:themeColor="text1"/>
          <w:szCs w:val="19"/>
        </w:rPr>
        <w:t xml:space="preserve"> </w:t>
      </w:r>
      <w:r w:rsidRPr="001E166C">
        <w:rPr>
          <w:rFonts w:cs="Arial"/>
          <w:color w:val="000000" w:themeColor="text1"/>
          <w:szCs w:val="19"/>
        </w:rPr>
        <w:t>m</w:t>
      </w:r>
      <w:r w:rsidRPr="001E166C">
        <w:rPr>
          <w:rFonts w:cs="Arial"/>
          <w:color w:val="000000" w:themeColor="text1"/>
          <w:szCs w:val="19"/>
          <w:vertAlign w:val="superscript"/>
        </w:rPr>
        <w:t>2</w:t>
      </w:r>
      <w:r w:rsidRPr="001E166C">
        <w:rPr>
          <w:rFonts w:cs="Arial"/>
          <w:color w:val="000000" w:themeColor="text1"/>
          <w:szCs w:val="19"/>
        </w:rPr>
        <w:t xml:space="preserve">) oraz </w:t>
      </w:r>
      <w:r w:rsidRPr="001E166C">
        <w:rPr>
          <w:color w:val="000000" w:themeColor="text1"/>
          <w:szCs w:val="19"/>
        </w:rPr>
        <w:t>grajewskim (</w:t>
      </w:r>
      <w:r w:rsidR="001E166C" w:rsidRPr="001E166C">
        <w:rPr>
          <w:color w:val="000000" w:themeColor="text1"/>
          <w:szCs w:val="19"/>
        </w:rPr>
        <w:t>160,3</w:t>
      </w:r>
      <w:r w:rsidRPr="001E166C">
        <w:rPr>
          <w:color w:val="000000" w:themeColor="text1"/>
          <w:szCs w:val="19"/>
        </w:rPr>
        <w:t xml:space="preserve"> </w:t>
      </w:r>
      <w:r w:rsidRPr="001E166C">
        <w:rPr>
          <w:rFonts w:cs="Arial"/>
          <w:color w:val="000000" w:themeColor="text1"/>
          <w:szCs w:val="19"/>
        </w:rPr>
        <w:t>m</w:t>
      </w:r>
      <w:r w:rsidRPr="001E166C">
        <w:rPr>
          <w:rFonts w:cs="Arial"/>
          <w:color w:val="000000" w:themeColor="text1"/>
          <w:szCs w:val="19"/>
          <w:vertAlign w:val="superscript"/>
        </w:rPr>
        <w:t>2</w:t>
      </w:r>
      <w:r w:rsidRPr="001E166C">
        <w:rPr>
          <w:rFonts w:cs="Arial"/>
          <w:color w:val="000000" w:themeColor="text1"/>
          <w:szCs w:val="19"/>
        </w:rPr>
        <w:t xml:space="preserve">), zaś </w:t>
      </w:r>
      <w:r w:rsidRPr="001E166C">
        <w:rPr>
          <w:rFonts w:cs="Arial"/>
          <w:color w:val="000000" w:themeColor="text1"/>
          <w:szCs w:val="19"/>
        </w:rPr>
        <w:lastRenderedPageBreak/>
        <w:t xml:space="preserve">mieszkania o najmniejszej przeciętnej powierzchni użytkowej oddano do użytkowania </w:t>
      </w:r>
      <w:r w:rsidR="00542F76">
        <w:rPr>
          <w:rFonts w:cs="Arial"/>
          <w:color w:val="000000" w:themeColor="text1"/>
          <w:szCs w:val="19"/>
        </w:rPr>
        <w:t xml:space="preserve">w </w:t>
      </w:r>
      <w:r w:rsidR="00542F76" w:rsidRPr="001E166C">
        <w:rPr>
          <w:rFonts w:cs="Arial"/>
          <w:color w:val="000000" w:themeColor="text1"/>
          <w:szCs w:val="19"/>
        </w:rPr>
        <w:t>miastach</w:t>
      </w:r>
      <w:r w:rsidR="00542F76">
        <w:rPr>
          <w:rFonts w:cs="Arial"/>
          <w:color w:val="000000" w:themeColor="text1"/>
          <w:szCs w:val="19"/>
        </w:rPr>
        <w:t>:</w:t>
      </w:r>
      <w:r w:rsidR="00542F76" w:rsidRPr="001E166C">
        <w:rPr>
          <w:rFonts w:cs="Arial"/>
          <w:color w:val="000000" w:themeColor="text1"/>
          <w:szCs w:val="19"/>
        </w:rPr>
        <w:t xml:space="preserve"> Suwałki (62,8 m</w:t>
      </w:r>
      <w:r w:rsidR="00542F76" w:rsidRPr="001E166C">
        <w:rPr>
          <w:rFonts w:cs="Arial"/>
          <w:color w:val="000000" w:themeColor="text1"/>
          <w:szCs w:val="19"/>
          <w:vertAlign w:val="superscript"/>
        </w:rPr>
        <w:t>2</w:t>
      </w:r>
      <w:r w:rsidR="00542F76" w:rsidRPr="001E166C">
        <w:rPr>
          <w:rFonts w:cs="Arial"/>
          <w:color w:val="000000" w:themeColor="text1"/>
          <w:szCs w:val="19"/>
        </w:rPr>
        <w:t>), Białystok (64,4 m</w:t>
      </w:r>
      <w:r w:rsidR="00542F76" w:rsidRPr="001E166C">
        <w:rPr>
          <w:rFonts w:cs="Arial"/>
          <w:color w:val="000000" w:themeColor="text1"/>
          <w:szCs w:val="19"/>
          <w:vertAlign w:val="superscript"/>
        </w:rPr>
        <w:t>2</w:t>
      </w:r>
      <w:r w:rsidR="00542F76" w:rsidRPr="001E166C">
        <w:rPr>
          <w:rFonts w:cs="Arial"/>
          <w:color w:val="000000" w:themeColor="text1"/>
          <w:szCs w:val="19"/>
        </w:rPr>
        <w:t>) i Łomża (70,6 m</w:t>
      </w:r>
      <w:r w:rsidR="00542F76" w:rsidRPr="001E166C">
        <w:rPr>
          <w:rFonts w:cs="Arial"/>
          <w:color w:val="000000" w:themeColor="text1"/>
          <w:szCs w:val="19"/>
          <w:vertAlign w:val="superscript"/>
        </w:rPr>
        <w:t>2</w:t>
      </w:r>
      <w:r w:rsidR="00542F76" w:rsidRPr="001E166C">
        <w:rPr>
          <w:rFonts w:cs="Arial"/>
          <w:color w:val="000000" w:themeColor="text1"/>
          <w:szCs w:val="19"/>
        </w:rPr>
        <w:t>).</w:t>
      </w:r>
    </w:p>
    <w:p w14:paraId="5EE57CCB" w14:textId="2AF37AE2" w:rsidR="008B6502" w:rsidRPr="003639A1" w:rsidRDefault="008B6502" w:rsidP="003639A1">
      <w:pPr>
        <w:autoSpaceDE w:val="0"/>
        <w:autoSpaceDN w:val="0"/>
        <w:adjustRightInd w:val="0"/>
        <w:spacing w:after="0"/>
        <w:rPr>
          <w:color w:val="FF0000"/>
          <w:spacing w:val="-4"/>
          <w:szCs w:val="19"/>
        </w:rPr>
      </w:pPr>
      <w:r w:rsidRPr="00DC5884">
        <w:rPr>
          <w:color w:val="000000" w:themeColor="text1"/>
          <w:spacing w:val="-2"/>
          <w:szCs w:val="19"/>
        </w:rPr>
        <w:t xml:space="preserve">W </w:t>
      </w:r>
      <w:r w:rsidR="00E96697" w:rsidRPr="00DC5884">
        <w:rPr>
          <w:color w:val="000000" w:themeColor="text1"/>
          <w:spacing w:val="-2"/>
          <w:szCs w:val="19"/>
        </w:rPr>
        <w:t>listopadzie</w:t>
      </w:r>
      <w:r w:rsidRPr="00DC5884">
        <w:rPr>
          <w:color w:val="000000" w:themeColor="text1"/>
          <w:spacing w:val="-2"/>
          <w:szCs w:val="19"/>
        </w:rPr>
        <w:t xml:space="preserve"> 2022 r. starostwa powiatowe wydały </w:t>
      </w:r>
      <w:r w:rsidRPr="00DC5884">
        <w:rPr>
          <w:b/>
          <w:color w:val="000000" w:themeColor="text1"/>
          <w:spacing w:val="-2"/>
          <w:szCs w:val="19"/>
        </w:rPr>
        <w:t>pozwolenia na budowę lub dokonały zgłoszenia z projektem budowlanym</w:t>
      </w:r>
      <w:r w:rsidRPr="00DC5884">
        <w:rPr>
          <w:color w:val="000000" w:themeColor="text1"/>
          <w:spacing w:val="-2"/>
          <w:szCs w:val="19"/>
        </w:rPr>
        <w:t xml:space="preserve"> </w:t>
      </w:r>
      <w:r w:rsidR="0014468B" w:rsidRPr="00DC5884">
        <w:rPr>
          <w:color w:val="000000" w:themeColor="text1"/>
          <w:spacing w:val="-2"/>
          <w:szCs w:val="19"/>
        </w:rPr>
        <w:t>507</w:t>
      </w:r>
      <w:r w:rsidRPr="00DC5884">
        <w:rPr>
          <w:color w:val="000000" w:themeColor="text1"/>
          <w:spacing w:val="-2"/>
          <w:szCs w:val="19"/>
        </w:rPr>
        <w:t xml:space="preserve"> mieszkań (o </w:t>
      </w:r>
      <w:r w:rsidR="0014468B" w:rsidRPr="00DC5884">
        <w:rPr>
          <w:color w:val="000000" w:themeColor="text1"/>
          <w:spacing w:val="-2"/>
          <w:szCs w:val="19"/>
        </w:rPr>
        <w:t>23,6</w:t>
      </w:r>
      <w:r w:rsidRPr="00DC5884">
        <w:rPr>
          <w:color w:val="000000" w:themeColor="text1"/>
          <w:spacing w:val="-2"/>
          <w:szCs w:val="19"/>
        </w:rPr>
        <w:t>% mniej niż przed rokiem). Dotyczyły one inwestorów budujących z przeznaczeniem na sprzedaż lub wynajem</w:t>
      </w:r>
      <w:r w:rsidR="0014468B" w:rsidRPr="00DC5884">
        <w:rPr>
          <w:color w:val="000000" w:themeColor="text1"/>
          <w:spacing w:val="-2"/>
          <w:szCs w:val="19"/>
        </w:rPr>
        <w:t>, inwestorów</w:t>
      </w:r>
      <w:r w:rsidRPr="00DC5884">
        <w:rPr>
          <w:color w:val="000000" w:themeColor="text1"/>
          <w:szCs w:val="19"/>
        </w:rPr>
        <w:t xml:space="preserve"> </w:t>
      </w:r>
      <w:r w:rsidR="0014468B" w:rsidRPr="00DC5884">
        <w:rPr>
          <w:color w:val="000000" w:themeColor="text1"/>
          <w:spacing w:val="-2"/>
          <w:szCs w:val="19"/>
        </w:rPr>
        <w:t xml:space="preserve">indywidualnych oraz inwestorów budownictwa komunalnego </w:t>
      </w:r>
      <w:r w:rsidRPr="00DC5884">
        <w:rPr>
          <w:color w:val="000000" w:themeColor="text1"/>
          <w:szCs w:val="19"/>
        </w:rPr>
        <w:t>–</w:t>
      </w:r>
      <w:r w:rsidRPr="00DC5884">
        <w:rPr>
          <w:color w:val="000000" w:themeColor="text1"/>
          <w:spacing w:val="-2"/>
          <w:szCs w:val="19"/>
        </w:rPr>
        <w:t xml:space="preserve"> odpowiednio </w:t>
      </w:r>
      <w:r w:rsidR="00C9484A">
        <w:rPr>
          <w:color w:val="000000" w:themeColor="text1"/>
          <w:spacing w:val="-2"/>
          <w:szCs w:val="19"/>
        </w:rPr>
        <w:t>5</w:t>
      </w:r>
      <w:r w:rsidR="00DC5884" w:rsidRPr="00DC5884">
        <w:rPr>
          <w:color w:val="000000" w:themeColor="text1"/>
          <w:spacing w:val="-2"/>
          <w:szCs w:val="19"/>
        </w:rPr>
        <w:t>6,8</w:t>
      </w:r>
      <w:r w:rsidRPr="00DC5884">
        <w:rPr>
          <w:color w:val="000000" w:themeColor="text1"/>
          <w:spacing w:val="-2"/>
          <w:szCs w:val="19"/>
        </w:rPr>
        <w:t>%</w:t>
      </w:r>
      <w:r w:rsidR="00DC5884" w:rsidRPr="00DC5884">
        <w:rPr>
          <w:color w:val="000000" w:themeColor="text1"/>
          <w:spacing w:val="-2"/>
          <w:szCs w:val="19"/>
        </w:rPr>
        <w:t>, 31,4%</w:t>
      </w:r>
      <w:r w:rsidRPr="00DC5884">
        <w:rPr>
          <w:color w:val="000000" w:themeColor="text1"/>
          <w:spacing w:val="-2"/>
          <w:szCs w:val="19"/>
        </w:rPr>
        <w:t xml:space="preserve"> i </w:t>
      </w:r>
      <w:r w:rsidR="00DC5884" w:rsidRPr="00DC5884">
        <w:rPr>
          <w:color w:val="000000" w:themeColor="text1"/>
          <w:spacing w:val="-2"/>
          <w:szCs w:val="19"/>
        </w:rPr>
        <w:t>11,8</w:t>
      </w:r>
      <w:r w:rsidRPr="00DC5884">
        <w:rPr>
          <w:color w:val="000000" w:themeColor="text1"/>
          <w:spacing w:val="-2"/>
          <w:szCs w:val="19"/>
        </w:rPr>
        <w:t xml:space="preserve">% ich ogólnej liczby. Równocześnie </w:t>
      </w:r>
      <w:r w:rsidRPr="00DC5884">
        <w:rPr>
          <w:b/>
          <w:color w:val="000000" w:themeColor="text1"/>
          <w:spacing w:val="-2"/>
          <w:szCs w:val="19"/>
        </w:rPr>
        <w:t>rozpoczęto budowę</w:t>
      </w:r>
      <w:r w:rsidRPr="00DC5884">
        <w:rPr>
          <w:color w:val="000000" w:themeColor="text1"/>
          <w:spacing w:val="-2"/>
          <w:szCs w:val="19"/>
        </w:rPr>
        <w:t xml:space="preserve"> </w:t>
      </w:r>
      <w:r w:rsidR="00DC5884" w:rsidRPr="00DC5884">
        <w:rPr>
          <w:color w:val="000000" w:themeColor="text1"/>
          <w:spacing w:val="-2"/>
          <w:szCs w:val="19"/>
        </w:rPr>
        <w:t>144</w:t>
      </w:r>
      <w:r w:rsidRPr="00DC5884">
        <w:rPr>
          <w:color w:val="000000" w:themeColor="text1"/>
          <w:spacing w:val="-2"/>
          <w:szCs w:val="19"/>
        </w:rPr>
        <w:t xml:space="preserve"> mieszkań (o </w:t>
      </w:r>
      <w:r w:rsidR="00DC5884" w:rsidRPr="00DC5884">
        <w:rPr>
          <w:color w:val="000000" w:themeColor="text1"/>
          <w:spacing w:val="-2"/>
          <w:szCs w:val="19"/>
        </w:rPr>
        <w:t>77,4</w:t>
      </w:r>
      <w:r w:rsidRPr="00DC5884">
        <w:rPr>
          <w:color w:val="000000" w:themeColor="text1"/>
          <w:spacing w:val="-2"/>
          <w:szCs w:val="19"/>
        </w:rPr>
        <w:t xml:space="preserve">% mniej niż rok wcześniej), z tego </w:t>
      </w:r>
      <w:r w:rsidR="00DC5884" w:rsidRPr="00DC5884">
        <w:rPr>
          <w:color w:val="000000" w:themeColor="text1"/>
          <w:spacing w:val="-2"/>
          <w:szCs w:val="19"/>
        </w:rPr>
        <w:t>84,7</w:t>
      </w:r>
      <w:r w:rsidRPr="00DC5884">
        <w:rPr>
          <w:color w:val="000000" w:themeColor="text1"/>
          <w:spacing w:val="-2"/>
          <w:szCs w:val="19"/>
        </w:rPr>
        <w:t xml:space="preserve">% </w:t>
      </w:r>
      <w:r w:rsidRPr="00DC5884">
        <w:rPr>
          <w:color w:val="000000" w:themeColor="text1"/>
          <w:spacing w:val="-4"/>
          <w:szCs w:val="19"/>
        </w:rPr>
        <w:t xml:space="preserve">przypadało na budownictwo indywidualne, a </w:t>
      </w:r>
      <w:r w:rsidR="00DC5884" w:rsidRPr="00DC5884">
        <w:rPr>
          <w:color w:val="000000" w:themeColor="text1"/>
          <w:spacing w:val="-4"/>
          <w:szCs w:val="19"/>
        </w:rPr>
        <w:t>15,3</w:t>
      </w:r>
      <w:r w:rsidRPr="00DC5884">
        <w:rPr>
          <w:color w:val="000000" w:themeColor="text1"/>
          <w:spacing w:val="-4"/>
          <w:szCs w:val="19"/>
        </w:rPr>
        <w:t xml:space="preserve">% </w:t>
      </w:r>
      <w:r w:rsidRPr="00DC5884">
        <w:rPr>
          <w:color w:val="000000" w:themeColor="text1"/>
          <w:szCs w:val="19"/>
        </w:rPr>
        <w:t>–</w:t>
      </w:r>
      <w:r w:rsidRPr="00DC5884">
        <w:rPr>
          <w:color w:val="000000" w:themeColor="text1"/>
          <w:spacing w:val="-4"/>
          <w:szCs w:val="19"/>
        </w:rPr>
        <w:t xml:space="preserve"> na budownictwo przeznaczone na sprzedaż lub wynajem</w:t>
      </w:r>
      <w:r w:rsidRPr="00C9484A">
        <w:rPr>
          <w:spacing w:val="-4"/>
          <w:szCs w:val="19"/>
        </w:rPr>
        <w:t>.</w:t>
      </w:r>
    </w:p>
    <w:p w14:paraId="5272F276" w14:textId="6C9232D1" w:rsidR="00525E53" w:rsidRDefault="00525E53" w:rsidP="00D06EA3">
      <w:pPr>
        <w:autoSpaceDE w:val="0"/>
        <w:autoSpaceDN w:val="0"/>
        <w:adjustRightInd w:val="0"/>
        <w:spacing w:before="360" w:line="240" w:lineRule="auto"/>
        <w:ind w:left="936" w:hanging="936"/>
        <w:rPr>
          <w:b/>
          <w:color w:val="000000" w:themeColor="text1"/>
          <w:szCs w:val="19"/>
        </w:rPr>
      </w:pPr>
      <w:r>
        <w:rPr>
          <w:b/>
          <w:color w:val="000000" w:themeColor="text1"/>
          <w:szCs w:val="19"/>
        </w:rPr>
        <w:t>T</w:t>
      </w:r>
      <w:r w:rsidR="009D6001">
        <w:rPr>
          <w:b/>
          <w:color w:val="000000" w:themeColor="text1"/>
          <w:szCs w:val="19"/>
        </w:rPr>
        <w:t>ablica 1</w:t>
      </w:r>
      <w:r w:rsidR="003639A1">
        <w:rPr>
          <w:b/>
          <w:color w:val="000000" w:themeColor="text1"/>
          <w:szCs w:val="19"/>
        </w:rPr>
        <w:t>2</w:t>
      </w:r>
      <w:r>
        <w:rPr>
          <w:b/>
          <w:color w:val="000000" w:themeColor="text1"/>
          <w:szCs w:val="19"/>
        </w:rPr>
        <w:t>.</w:t>
      </w:r>
      <w:r w:rsidR="000F7817">
        <w:rPr>
          <w:b/>
          <w:color w:val="000000" w:themeColor="text1"/>
          <w:szCs w:val="19"/>
        </w:rPr>
        <w:t xml:space="preserve"> </w:t>
      </w:r>
      <w:r w:rsidRPr="0090003D">
        <w:rPr>
          <w:b/>
          <w:color w:val="000000" w:themeColor="text1"/>
          <w:szCs w:val="19"/>
        </w:rPr>
        <w:t xml:space="preserve">Liczba </w:t>
      </w:r>
      <w:r w:rsidR="00E625C6" w:rsidRPr="0090003D">
        <w:rPr>
          <w:b/>
          <w:color w:val="000000" w:themeColor="text1"/>
          <w:szCs w:val="19"/>
        </w:rPr>
        <w:t>mieszkań, na których budowę wydano pozwolenia</w:t>
      </w:r>
      <w:r w:rsidR="00F2395A">
        <w:rPr>
          <w:b/>
          <w:color w:val="000000" w:themeColor="text1"/>
          <w:szCs w:val="19"/>
        </w:rPr>
        <w:t xml:space="preserve"> lub dokonano zgłoszenia z projektem budowlanym</w:t>
      </w:r>
      <w:r w:rsidR="00E625C6" w:rsidRPr="0090003D">
        <w:rPr>
          <w:b/>
          <w:color w:val="000000" w:themeColor="text1"/>
          <w:szCs w:val="19"/>
        </w:rPr>
        <w:t xml:space="preserve"> i</w:t>
      </w:r>
      <w:r w:rsidR="009065CB">
        <w:rPr>
          <w:b/>
          <w:color w:val="000000" w:themeColor="text1"/>
          <w:szCs w:val="19"/>
        </w:rPr>
        <w:t> </w:t>
      </w:r>
      <w:r w:rsidR="00E625C6" w:rsidRPr="0090003D">
        <w:rPr>
          <w:b/>
          <w:color w:val="000000" w:themeColor="text1"/>
          <w:szCs w:val="19"/>
        </w:rPr>
        <w:t xml:space="preserve">mieszkań, których budowę rozpoczęto </w:t>
      </w:r>
      <w:r w:rsidR="00355204" w:rsidRPr="0090003D">
        <w:rPr>
          <w:b/>
          <w:color w:val="000000" w:themeColor="text1"/>
          <w:szCs w:val="19"/>
        </w:rPr>
        <w:t>w</w:t>
      </w:r>
      <w:r w:rsidR="00355204">
        <w:rPr>
          <w:b/>
          <w:color w:val="000000" w:themeColor="text1"/>
          <w:szCs w:val="19"/>
        </w:rPr>
        <w:t xml:space="preserve"> okresie styczeń</w:t>
      </w:r>
      <w:r w:rsidR="00355204" w:rsidRPr="00575E3C">
        <w:rPr>
          <w:rFonts w:cs="Arial"/>
          <w:b/>
          <w:sz w:val="16"/>
          <w:szCs w:val="16"/>
        </w:rPr>
        <w:t>–</w:t>
      </w:r>
      <w:r w:rsidR="003639A1">
        <w:rPr>
          <w:b/>
          <w:color w:val="000000" w:themeColor="text1"/>
          <w:szCs w:val="19"/>
        </w:rPr>
        <w:t>listopad</w:t>
      </w:r>
      <w:r w:rsidR="00355204">
        <w:rPr>
          <w:b/>
          <w:color w:val="000000" w:themeColor="text1"/>
          <w:szCs w:val="19"/>
        </w:rPr>
        <w:t xml:space="preserve"> 2022</w:t>
      </w:r>
      <w:r w:rsidR="00355204" w:rsidRPr="0090003D">
        <w:rPr>
          <w:b/>
          <w:color w:val="000000" w:themeColor="text1"/>
          <w:szCs w:val="19"/>
        </w:rPr>
        <w:t xml:space="preserve"> r.</w:t>
      </w:r>
    </w:p>
    <w:tbl>
      <w:tblPr>
        <w:tblStyle w:val="Tabela-Siatka"/>
        <w:tblW w:w="0" w:type="auto"/>
        <w:tblBorders>
          <w:top w:val="single" w:sz="4" w:space="0" w:color="522398"/>
          <w:left w:val="none" w:sz="0" w:space="0" w:color="auto"/>
          <w:bottom w:val="single" w:sz="4" w:space="0" w:color="522398"/>
          <w:right w:val="none" w:sz="0" w:space="0" w:color="auto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12. Liczba mieszkań, na których budowę wydano pozwolenia lub dokonano zgłoszenia z projektem budowlanym i mieszkań, których budowę rozpoczęto w okresie styczeń–październik 2022 r."/>
        <w:tblDescription w:val="Dane do tablicy dostępne w załączonym pliku excel."/>
      </w:tblPr>
      <w:tblGrid>
        <w:gridCol w:w="3261"/>
        <w:gridCol w:w="1228"/>
        <w:gridCol w:w="1228"/>
        <w:gridCol w:w="1229"/>
        <w:gridCol w:w="1170"/>
        <w:gridCol w:w="1170"/>
        <w:gridCol w:w="1170"/>
      </w:tblGrid>
      <w:tr w:rsidR="002751DC" w:rsidRPr="00AC2C73" w14:paraId="7B676D51" w14:textId="77777777" w:rsidTr="00384D82">
        <w:trPr>
          <w:trHeight w:val="454"/>
        </w:trPr>
        <w:tc>
          <w:tcPr>
            <w:tcW w:w="3261" w:type="dxa"/>
            <w:vMerge w:val="restart"/>
            <w:vAlign w:val="center"/>
          </w:tcPr>
          <w:p w14:paraId="1ECC7D20" w14:textId="77777777" w:rsidR="002751DC" w:rsidRPr="00F67EC6" w:rsidRDefault="00286FE2" w:rsidP="00A6309A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  <w:r>
              <w:rPr>
                <w:rFonts w:cs="Arial"/>
                <w:b w:val="0"/>
                <w:color w:val="000000" w:themeColor="text1"/>
                <w:sz w:val="16"/>
                <w:szCs w:val="16"/>
              </w:rPr>
              <w:t>FORMY BUDOWNICTWA</w:t>
            </w:r>
          </w:p>
        </w:tc>
        <w:tc>
          <w:tcPr>
            <w:tcW w:w="3685" w:type="dxa"/>
            <w:gridSpan w:val="3"/>
            <w:vAlign w:val="center"/>
          </w:tcPr>
          <w:p w14:paraId="25E8E974" w14:textId="3A61C1AB" w:rsidR="002751DC" w:rsidRPr="002751DC" w:rsidRDefault="002751DC" w:rsidP="005B6C34">
            <w:pPr>
              <w:pStyle w:val="Nagwek3"/>
              <w:spacing w:before="100" w:after="10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2751DC">
              <w:rPr>
                <w:rFonts w:ascii="Fira Sans" w:hAnsi="Fira Sans"/>
                <w:color w:val="000000" w:themeColor="text1"/>
                <w:sz w:val="16"/>
                <w:szCs w:val="16"/>
              </w:rPr>
              <w:t>Mieszkania, n</w:t>
            </w:r>
            <w:r w:rsidR="009607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a których budowę </w:t>
            </w:r>
            <w:r w:rsidRPr="002751DC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wydano </w:t>
            </w:r>
            <w:r w:rsidR="00384D82">
              <w:rPr>
                <w:rFonts w:ascii="Fira Sans" w:hAnsi="Fira Sans"/>
                <w:color w:val="000000" w:themeColor="text1"/>
                <w:sz w:val="16"/>
                <w:szCs w:val="16"/>
              </w:rPr>
              <w:br/>
            </w:r>
            <w:r w:rsidRPr="002751DC">
              <w:rPr>
                <w:rFonts w:ascii="Fira Sans" w:hAnsi="Fira Sans"/>
                <w:color w:val="000000" w:themeColor="text1"/>
                <w:sz w:val="16"/>
                <w:szCs w:val="16"/>
              </w:rPr>
              <w:t>pozwolenia</w:t>
            </w:r>
            <w:r w:rsidR="009607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lub dokonano zgłoszenia </w:t>
            </w:r>
            <w:r w:rsidR="009607D3">
              <w:rPr>
                <w:rFonts w:ascii="Fira Sans" w:hAnsi="Fira Sans"/>
                <w:color w:val="000000" w:themeColor="text1"/>
                <w:sz w:val="16"/>
                <w:szCs w:val="16"/>
              </w:rPr>
              <w:br/>
              <w:t>z projektem budowlanym</w:t>
            </w:r>
          </w:p>
        </w:tc>
        <w:tc>
          <w:tcPr>
            <w:tcW w:w="3510" w:type="dxa"/>
            <w:gridSpan w:val="3"/>
            <w:vAlign w:val="center"/>
          </w:tcPr>
          <w:p w14:paraId="7350BCC9" w14:textId="61E16884" w:rsidR="002751DC" w:rsidRPr="002751DC" w:rsidRDefault="002751DC" w:rsidP="005B6C34">
            <w:pPr>
              <w:pStyle w:val="Nagwek3"/>
              <w:spacing w:before="100" w:after="100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2751DC">
              <w:rPr>
                <w:rFonts w:ascii="Fira Sans" w:hAnsi="Fira Sans"/>
                <w:color w:val="000000" w:themeColor="text1"/>
                <w:sz w:val="16"/>
                <w:szCs w:val="16"/>
              </w:rPr>
              <w:t>Mieszkania, których budowę rozpoczęto</w:t>
            </w:r>
          </w:p>
        </w:tc>
      </w:tr>
      <w:tr w:rsidR="001B4EEB" w:rsidRPr="00BB4BC8" w14:paraId="6E1E52FC" w14:textId="77777777" w:rsidTr="00384D82">
        <w:trPr>
          <w:trHeight w:val="607"/>
        </w:trPr>
        <w:tc>
          <w:tcPr>
            <w:tcW w:w="3261" w:type="dxa"/>
            <w:vMerge/>
            <w:tcBorders>
              <w:bottom w:val="single" w:sz="8" w:space="0" w:color="522398"/>
            </w:tcBorders>
            <w:vAlign w:val="center"/>
          </w:tcPr>
          <w:p w14:paraId="49D9B7D5" w14:textId="77777777" w:rsidR="001B4EEB" w:rsidRPr="00F67EC6" w:rsidRDefault="001B4EEB" w:rsidP="001B4EEB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1228" w:type="dxa"/>
            <w:tcBorders>
              <w:bottom w:val="single" w:sz="8" w:space="0" w:color="522398"/>
            </w:tcBorders>
            <w:vAlign w:val="center"/>
          </w:tcPr>
          <w:p w14:paraId="406E4683" w14:textId="77777777" w:rsidR="001B4EEB" w:rsidRPr="00A62D37" w:rsidRDefault="001B4EEB" w:rsidP="001B4EEB">
            <w:pPr>
              <w:spacing w:line="240" w:lineRule="auto"/>
              <w:ind w:left="-57" w:right="-57"/>
              <w:jc w:val="center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A62D37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w liczbach </w:t>
            </w:r>
            <w:r w:rsidRPr="00A62D37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br/>
              <w:t>bezwzględnych</w:t>
            </w:r>
          </w:p>
        </w:tc>
        <w:tc>
          <w:tcPr>
            <w:tcW w:w="1228" w:type="dxa"/>
            <w:tcBorders>
              <w:bottom w:val="single" w:sz="8" w:space="0" w:color="522398"/>
            </w:tcBorders>
            <w:vAlign w:val="center"/>
          </w:tcPr>
          <w:p w14:paraId="6193EB27" w14:textId="77777777" w:rsidR="001B4EEB" w:rsidRPr="005673F6" w:rsidRDefault="001B4EEB" w:rsidP="001B4EEB">
            <w:pPr>
              <w:spacing w:line="240" w:lineRule="auto"/>
              <w:jc w:val="center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673F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w odsetkach</w:t>
            </w:r>
          </w:p>
        </w:tc>
        <w:tc>
          <w:tcPr>
            <w:tcW w:w="1229" w:type="dxa"/>
            <w:tcBorders>
              <w:bottom w:val="single" w:sz="8" w:space="0" w:color="522398"/>
            </w:tcBorders>
            <w:vAlign w:val="center"/>
          </w:tcPr>
          <w:p w14:paraId="02B10FAA" w14:textId="774B5A68" w:rsidR="001B4EEB" w:rsidRPr="005673F6" w:rsidRDefault="005A764A" w:rsidP="00E57831">
            <w:pPr>
              <w:spacing w:line="240" w:lineRule="auto"/>
              <w:ind w:left="-85" w:right="-85"/>
              <w:jc w:val="center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5C50F1">
              <w:rPr>
                <w:rFonts w:cs="Arial"/>
                <w:color w:val="000000" w:themeColor="text1"/>
                <w:sz w:val="16"/>
                <w:szCs w:val="16"/>
              </w:rPr>
              <w:t>1</w:t>
            </w:r>
            <w:r w:rsidR="004867C9">
              <w:rPr>
                <w:rFonts w:cs="Arial"/>
                <w:color w:val="000000" w:themeColor="text1"/>
                <w:sz w:val="16"/>
                <w:szCs w:val="16"/>
              </w:rPr>
              <w:t>1</w:t>
            </w:r>
            <w:r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 xml:space="preserve"> 2021</w:t>
            </w:r>
            <w:r w:rsidR="001B4EEB" w:rsidRPr="0090003D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=100</w:t>
            </w:r>
          </w:p>
        </w:tc>
        <w:tc>
          <w:tcPr>
            <w:tcW w:w="1170" w:type="dxa"/>
            <w:tcBorders>
              <w:bottom w:val="single" w:sz="8" w:space="0" w:color="522398"/>
            </w:tcBorders>
            <w:vAlign w:val="center"/>
          </w:tcPr>
          <w:p w14:paraId="5DB28DBA" w14:textId="3FD7FAD5" w:rsidR="001B4EEB" w:rsidRPr="00A62D37" w:rsidRDefault="001B4EEB" w:rsidP="001B4EEB">
            <w:pPr>
              <w:spacing w:line="240" w:lineRule="auto"/>
              <w:ind w:left="-85" w:right="-85"/>
              <w:jc w:val="center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A62D37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w liczbach </w:t>
            </w:r>
            <w:r w:rsidRPr="00A62D37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br/>
              <w:t>bezwzględnych</w:t>
            </w:r>
          </w:p>
        </w:tc>
        <w:tc>
          <w:tcPr>
            <w:tcW w:w="1170" w:type="dxa"/>
            <w:tcBorders>
              <w:bottom w:val="single" w:sz="8" w:space="0" w:color="522398"/>
            </w:tcBorders>
            <w:vAlign w:val="center"/>
          </w:tcPr>
          <w:p w14:paraId="25F3EF6B" w14:textId="77777777" w:rsidR="001B4EEB" w:rsidRPr="00A62D37" w:rsidRDefault="001B4EEB" w:rsidP="001B4EEB">
            <w:pPr>
              <w:spacing w:before="60" w:after="60"/>
              <w:jc w:val="center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A62D37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w odsetkach</w:t>
            </w:r>
          </w:p>
        </w:tc>
        <w:tc>
          <w:tcPr>
            <w:tcW w:w="1170" w:type="dxa"/>
            <w:tcBorders>
              <w:bottom w:val="single" w:sz="8" w:space="0" w:color="522398"/>
            </w:tcBorders>
            <w:vAlign w:val="center"/>
          </w:tcPr>
          <w:p w14:paraId="1A3493FF" w14:textId="250C17C3" w:rsidR="001B4EEB" w:rsidRPr="005673F6" w:rsidRDefault="005A764A" w:rsidP="00E57831">
            <w:pPr>
              <w:spacing w:line="240" w:lineRule="auto"/>
              <w:ind w:left="-85" w:right="-85"/>
              <w:jc w:val="center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5C50F1">
              <w:rPr>
                <w:rFonts w:cs="Arial"/>
                <w:color w:val="000000" w:themeColor="text1"/>
                <w:sz w:val="16"/>
                <w:szCs w:val="16"/>
              </w:rPr>
              <w:t>1</w:t>
            </w:r>
            <w:r w:rsidR="004867C9">
              <w:rPr>
                <w:rFonts w:cs="Arial"/>
                <w:color w:val="000000" w:themeColor="text1"/>
                <w:sz w:val="16"/>
                <w:szCs w:val="16"/>
              </w:rPr>
              <w:t>1</w:t>
            </w:r>
            <w:r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 xml:space="preserve"> 2021</w:t>
            </w:r>
            <w:r w:rsidR="001B4EEB" w:rsidRPr="0090003D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=100</w:t>
            </w:r>
          </w:p>
        </w:tc>
      </w:tr>
      <w:tr w:rsidR="00B4130B" w:rsidRPr="00D62A79" w14:paraId="55C870C3" w14:textId="77777777" w:rsidTr="00027EFB">
        <w:trPr>
          <w:trHeight w:val="20"/>
        </w:trPr>
        <w:tc>
          <w:tcPr>
            <w:tcW w:w="3261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1C6273FA" w14:textId="77777777" w:rsidR="00B4130B" w:rsidRPr="002A707D" w:rsidRDefault="00B4130B" w:rsidP="00B4130B">
            <w:pPr>
              <w:pStyle w:val="Nagwek8"/>
              <w:tabs>
                <w:tab w:val="right" w:leader="dot" w:pos="4156"/>
              </w:tabs>
              <w:spacing w:before="70" w:after="68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FA5128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228" w:type="dxa"/>
            <w:tcBorders>
              <w:top w:val="single" w:sz="8" w:space="0" w:color="522398"/>
            </w:tcBorders>
            <w:vAlign w:val="center"/>
          </w:tcPr>
          <w:p w14:paraId="0807FCFD" w14:textId="27795FDE" w:rsidR="00B4130B" w:rsidRPr="00ED1D0F" w:rsidRDefault="00B4130B" w:rsidP="00B4130B">
            <w:pPr>
              <w:spacing w:before="70" w:after="68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6784</w:t>
            </w:r>
          </w:p>
        </w:tc>
        <w:tc>
          <w:tcPr>
            <w:tcW w:w="1228" w:type="dxa"/>
            <w:tcBorders>
              <w:top w:val="single" w:sz="8" w:space="0" w:color="522398"/>
            </w:tcBorders>
            <w:vAlign w:val="center"/>
          </w:tcPr>
          <w:p w14:paraId="35812E1B" w14:textId="765F9B31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1229" w:type="dxa"/>
            <w:tcBorders>
              <w:top w:val="single" w:sz="8" w:space="0" w:color="522398"/>
            </w:tcBorders>
            <w:vAlign w:val="center"/>
          </w:tcPr>
          <w:p w14:paraId="37D2A47D" w14:textId="4CD194F2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75,3</w:t>
            </w:r>
          </w:p>
        </w:tc>
        <w:tc>
          <w:tcPr>
            <w:tcW w:w="1170" w:type="dxa"/>
            <w:tcBorders>
              <w:top w:val="single" w:sz="8" w:space="0" w:color="522398"/>
              <w:bottom w:val="single" w:sz="4" w:space="0" w:color="522398"/>
            </w:tcBorders>
            <w:shd w:val="clear" w:color="auto" w:fill="auto"/>
            <w:vAlign w:val="center"/>
          </w:tcPr>
          <w:p w14:paraId="26FD31B8" w14:textId="1F4BE25B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5234</w:t>
            </w:r>
          </w:p>
        </w:tc>
        <w:tc>
          <w:tcPr>
            <w:tcW w:w="1170" w:type="dxa"/>
            <w:tcBorders>
              <w:top w:val="single" w:sz="8" w:space="0" w:color="522398"/>
              <w:bottom w:val="single" w:sz="4" w:space="0" w:color="522398"/>
            </w:tcBorders>
            <w:shd w:val="clear" w:color="auto" w:fill="auto"/>
            <w:vAlign w:val="center"/>
          </w:tcPr>
          <w:p w14:paraId="5A691F4F" w14:textId="3D3779C0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1170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0DE2EDC6" w14:textId="1446998A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64,9</w:t>
            </w:r>
          </w:p>
        </w:tc>
      </w:tr>
      <w:tr w:rsidR="00B4130B" w:rsidRPr="0090003D" w14:paraId="4926FEA8" w14:textId="77777777" w:rsidTr="00027EFB">
        <w:trPr>
          <w:trHeight w:val="20"/>
        </w:trPr>
        <w:tc>
          <w:tcPr>
            <w:tcW w:w="3261" w:type="dxa"/>
            <w:tcBorders>
              <w:top w:val="single" w:sz="4" w:space="0" w:color="522398"/>
            </w:tcBorders>
            <w:vAlign w:val="bottom"/>
          </w:tcPr>
          <w:p w14:paraId="059ACCA6" w14:textId="77777777" w:rsidR="00B4130B" w:rsidRPr="00A62D37" w:rsidRDefault="00B4130B" w:rsidP="00B4130B">
            <w:pPr>
              <w:pStyle w:val="Nagwek2"/>
              <w:tabs>
                <w:tab w:val="right" w:leader="dot" w:pos="4156"/>
              </w:tabs>
              <w:spacing w:before="70" w:after="68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Indywidualne</w:t>
            </w:r>
            <w:r w:rsidRPr="005A0240">
              <w:rPr>
                <w:rFonts w:ascii="Fira Sans" w:hAnsi="Fira Sans"/>
                <w:color w:val="000000" w:themeColor="text1"/>
                <w:sz w:val="12"/>
                <w:szCs w:val="10"/>
              </w:rPr>
              <w:t xml:space="preserve"> </w:t>
            </w:r>
            <w:r w:rsidRPr="00415FD4">
              <w:rPr>
                <w:rFonts w:ascii="Fira Sans" w:hAnsi="Fira Sans" w:cs="Arial"/>
                <w:color w:val="000000"/>
                <w:position w:val="5"/>
                <w:sz w:val="12"/>
                <w:szCs w:val="12"/>
              </w:rPr>
              <w:t>a</w:t>
            </w:r>
          </w:p>
        </w:tc>
        <w:tc>
          <w:tcPr>
            <w:tcW w:w="1228" w:type="dxa"/>
            <w:vAlign w:val="center"/>
          </w:tcPr>
          <w:p w14:paraId="1EA9ADAF" w14:textId="737CEDFD" w:rsidR="00B4130B" w:rsidRPr="002A707D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2544</w:t>
            </w:r>
          </w:p>
        </w:tc>
        <w:tc>
          <w:tcPr>
            <w:tcW w:w="1228" w:type="dxa"/>
            <w:vAlign w:val="center"/>
          </w:tcPr>
          <w:p w14:paraId="6E78E0F2" w14:textId="1AC2FF38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37,5</w:t>
            </w:r>
          </w:p>
        </w:tc>
        <w:tc>
          <w:tcPr>
            <w:tcW w:w="1229" w:type="dxa"/>
            <w:vAlign w:val="center"/>
          </w:tcPr>
          <w:p w14:paraId="2E5AA3F8" w14:textId="45C5C802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77,9</w:t>
            </w:r>
          </w:p>
        </w:tc>
        <w:tc>
          <w:tcPr>
            <w:tcW w:w="1170" w:type="dxa"/>
            <w:tcBorders>
              <w:top w:val="single" w:sz="4" w:space="0" w:color="522398"/>
            </w:tcBorders>
            <w:shd w:val="clear" w:color="auto" w:fill="auto"/>
            <w:vAlign w:val="center"/>
          </w:tcPr>
          <w:p w14:paraId="665124E7" w14:textId="4F96C533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2304</w:t>
            </w:r>
          </w:p>
        </w:tc>
        <w:tc>
          <w:tcPr>
            <w:tcW w:w="1170" w:type="dxa"/>
            <w:tcBorders>
              <w:top w:val="single" w:sz="4" w:space="0" w:color="522398"/>
            </w:tcBorders>
            <w:shd w:val="clear" w:color="auto" w:fill="auto"/>
            <w:vAlign w:val="center"/>
          </w:tcPr>
          <w:p w14:paraId="52019A84" w14:textId="66181283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44,0</w:t>
            </w:r>
          </w:p>
        </w:tc>
        <w:tc>
          <w:tcPr>
            <w:tcW w:w="1170" w:type="dxa"/>
            <w:tcBorders>
              <w:top w:val="single" w:sz="4" w:space="0" w:color="522398"/>
            </w:tcBorders>
            <w:vAlign w:val="center"/>
          </w:tcPr>
          <w:p w14:paraId="2291A9AC" w14:textId="448B1563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80,6</w:t>
            </w:r>
          </w:p>
        </w:tc>
      </w:tr>
      <w:tr w:rsidR="00B4130B" w:rsidRPr="0090003D" w14:paraId="4AA2419E" w14:textId="77777777" w:rsidTr="00027EFB">
        <w:trPr>
          <w:trHeight w:val="20"/>
        </w:trPr>
        <w:tc>
          <w:tcPr>
            <w:tcW w:w="3261" w:type="dxa"/>
            <w:tcBorders>
              <w:top w:val="single" w:sz="4" w:space="0" w:color="522398"/>
              <w:bottom w:val="single" w:sz="4" w:space="0" w:color="522398"/>
            </w:tcBorders>
            <w:vAlign w:val="bottom"/>
          </w:tcPr>
          <w:p w14:paraId="78043E55" w14:textId="77777777" w:rsidR="00B4130B" w:rsidRPr="00A62D37" w:rsidRDefault="00B4130B" w:rsidP="00B4130B">
            <w:pPr>
              <w:pStyle w:val="Nagwek2"/>
              <w:tabs>
                <w:tab w:val="right" w:leader="dot" w:pos="4156"/>
              </w:tabs>
              <w:spacing w:before="70" w:after="68"/>
              <w:ind w:left="176" w:right="-57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A62D37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Przeznaczone na sprzedaż 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lub wynajem</w:t>
            </w:r>
            <w:r w:rsidRPr="00A93CB9">
              <w:rPr>
                <w:rFonts w:ascii="Fira Sans" w:hAnsi="Fira Sans"/>
                <w:color w:val="000000" w:themeColor="text1"/>
                <w:sz w:val="10"/>
                <w:szCs w:val="10"/>
              </w:rPr>
              <w:t xml:space="preserve"> </w:t>
            </w:r>
            <w:r w:rsidRPr="00415FD4">
              <w:rPr>
                <w:rFonts w:ascii="Fira Sans" w:hAnsi="Fira Sans" w:cs="Arial"/>
                <w:color w:val="000000"/>
                <w:position w:val="5"/>
                <w:sz w:val="12"/>
                <w:szCs w:val="12"/>
              </w:rPr>
              <w:t>b</w:t>
            </w:r>
          </w:p>
        </w:tc>
        <w:tc>
          <w:tcPr>
            <w:tcW w:w="1228" w:type="dxa"/>
            <w:vAlign w:val="center"/>
          </w:tcPr>
          <w:p w14:paraId="55D831C6" w14:textId="26C06317" w:rsidR="00B4130B" w:rsidRPr="002A707D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3977</w:t>
            </w:r>
          </w:p>
        </w:tc>
        <w:tc>
          <w:tcPr>
            <w:tcW w:w="1228" w:type="dxa"/>
            <w:vAlign w:val="center"/>
          </w:tcPr>
          <w:p w14:paraId="61FA4C2C" w14:textId="3DA620F4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58,6</w:t>
            </w:r>
          </w:p>
        </w:tc>
        <w:tc>
          <w:tcPr>
            <w:tcW w:w="1229" w:type="dxa"/>
            <w:vAlign w:val="center"/>
          </w:tcPr>
          <w:p w14:paraId="5A492C9E" w14:textId="294B01F1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71,4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shd w:val="clear" w:color="auto" w:fill="auto"/>
            <w:vAlign w:val="center"/>
          </w:tcPr>
          <w:p w14:paraId="4441942C" w14:textId="3D963119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2924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shd w:val="clear" w:color="auto" w:fill="auto"/>
            <w:vAlign w:val="center"/>
          </w:tcPr>
          <w:p w14:paraId="22DE2F9B" w14:textId="45E66EEA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55,9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40D51C0F" w14:textId="3439D0E3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58,1</w:t>
            </w:r>
          </w:p>
        </w:tc>
      </w:tr>
      <w:tr w:rsidR="00B4130B" w:rsidRPr="0090003D" w14:paraId="25C09627" w14:textId="77777777" w:rsidTr="00027EFB">
        <w:trPr>
          <w:trHeight w:val="20"/>
        </w:trPr>
        <w:tc>
          <w:tcPr>
            <w:tcW w:w="3261" w:type="dxa"/>
            <w:tcBorders>
              <w:top w:val="single" w:sz="4" w:space="0" w:color="522398"/>
              <w:bottom w:val="single" w:sz="4" w:space="0" w:color="522398"/>
            </w:tcBorders>
            <w:vAlign w:val="bottom"/>
          </w:tcPr>
          <w:p w14:paraId="7DB04F7E" w14:textId="60400E88" w:rsidR="00B4130B" w:rsidRPr="00A62D37" w:rsidRDefault="00B4130B" w:rsidP="00B4130B">
            <w:pPr>
              <w:pStyle w:val="Nagwek2"/>
              <w:tabs>
                <w:tab w:val="right" w:leader="dot" w:pos="4156"/>
              </w:tabs>
              <w:spacing w:before="70" w:after="68"/>
              <w:ind w:left="176" w:right="-57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Spółdzielcze </w:t>
            </w:r>
          </w:p>
        </w:tc>
        <w:tc>
          <w:tcPr>
            <w:tcW w:w="1228" w:type="dxa"/>
            <w:vAlign w:val="center"/>
          </w:tcPr>
          <w:p w14:paraId="6FE68F34" w14:textId="290F720D" w:rsidR="00B4130B" w:rsidRPr="002A707D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47</w:t>
            </w:r>
          </w:p>
        </w:tc>
        <w:tc>
          <w:tcPr>
            <w:tcW w:w="1228" w:type="dxa"/>
            <w:vAlign w:val="center"/>
          </w:tcPr>
          <w:p w14:paraId="7B10B699" w14:textId="5097318A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0,7</w:t>
            </w:r>
          </w:p>
        </w:tc>
        <w:tc>
          <w:tcPr>
            <w:tcW w:w="1229" w:type="dxa"/>
            <w:vAlign w:val="center"/>
          </w:tcPr>
          <w:p w14:paraId="4B39FD66" w14:textId="53546CA6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134,3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0ABB089A" w14:textId="6778CED3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color w:val="000000" w:themeColor="text1"/>
                <w:sz w:val="16"/>
                <w:szCs w:val="16"/>
              </w:rPr>
              <w:t>–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4445A78E" w14:textId="3887B596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color w:val="000000" w:themeColor="text1"/>
                <w:sz w:val="16"/>
                <w:szCs w:val="16"/>
              </w:rPr>
              <w:t>–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3F39C17C" w14:textId="5313D55F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</w:tr>
      <w:tr w:rsidR="00B4130B" w:rsidRPr="0090003D" w14:paraId="190C9E07" w14:textId="77777777" w:rsidTr="00307A0E">
        <w:trPr>
          <w:trHeight w:val="20"/>
        </w:trPr>
        <w:tc>
          <w:tcPr>
            <w:tcW w:w="3261" w:type="dxa"/>
            <w:tcBorders>
              <w:top w:val="single" w:sz="4" w:space="0" w:color="522398"/>
              <w:bottom w:val="single" w:sz="4" w:space="0" w:color="522398"/>
            </w:tcBorders>
            <w:vAlign w:val="bottom"/>
          </w:tcPr>
          <w:p w14:paraId="77528545" w14:textId="77777777" w:rsidR="00B4130B" w:rsidRPr="00A62D37" w:rsidRDefault="00B4130B" w:rsidP="00B4130B">
            <w:pPr>
              <w:pStyle w:val="Nagwek2"/>
              <w:tabs>
                <w:tab w:val="right" w:leader="dot" w:pos="4156"/>
              </w:tabs>
              <w:spacing w:before="70" w:after="68"/>
              <w:ind w:left="176" w:right="-57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Komunalne</w:t>
            </w:r>
          </w:p>
        </w:tc>
        <w:tc>
          <w:tcPr>
            <w:tcW w:w="1228" w:type="dxa"/>
            <w:vAlign w:val="center"/>
          </w:tcPr>
          <w:p w14:paraId="33CF92FD" w14:textId="3AED7088" w:rsidR="00B4130B" w:rsidRPr="002A707D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176</w:t>
            </w:r>
          </w:p>
        </w:tc>
        <w:tc>
          <w:tcPr>
            <w:tcW w:w="1228" w:type="dxa"/>
            <w:vAlign w:val="center"/>
          </w:tcPr>
          <w:p w14:paraId="3D46D58B" w14:textId="4202F523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2,6</w:t>
            </w:r>
          </w:p>
        </w:tc>
        <w:tc>
          <w:tcPr>
            <w:tcW w:w="1229" w:type="dxa"/>
            <w:vAlign w:val="center"/>
          </w:tcPr>
          <w:p w14:paraId="617B02F8" w14:textId="6D1C5DE7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880,0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472DDD41" w14:textId="744B6698" w:rsidR="00B4130B" w:rsidRPr="00A772B7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sz w:val="16"/>
                <w:szCs w:val="16"/>
              </w:rPr>
              <w:t>6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458DD570" w14:textId="0BABC2D8" w:rsidR="00B4130B" w:rsidRPr="00A772B7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0,1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6D4206D2" w14:textId="575E820E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15,0</w:t>
            </w:r>
          </w:p>
        </w:tc>
      </w:tr>
      <w:tr w:rsidR="00B4130B" w:rsidRPr="0090003D" w14:paraId="6F6371D4" w14:textId="77777777" w:rsidTr="00027EFB">
        <w:trPr>
          <w:trHeight w:val="20"/>
        </w:trPr>
        <w:tc>
          <w:tcPr>
            <w:tcW w:w="3261" w:type="dxa"/>
            <w:tcBorders>
              <w:top w:val="single" w:sz="4" w:space="0" w:color="522398"/>
              <w:bottom w:val="single" w:sz="4" w:space="0" w:color="522398"/>
            </w:tcBorders>
            <w:vAlign w:val="bottom"/>
          </w:tcPr>
          <w:p w14:paraId="516D17DB" w14:textId="0BBA7DC7" w:rsidR="00B4130B" w:rsidRPr="00A62D37" w:rsidRDefault="00B4130B" w:rsidP="00B4130B">
            <w:pPr>
              <w:pStyle w:val="Nagwek2"/>
              <w:tabs>
                <w:tab w:val="right" w:leader="dot" w:pos="4156"/>
              </w:tabs>
              <w:spacing w:before="70" w:after="68"/>
              <w:ind w:left="176" w:right="-57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Zakładowe</w:t>
            </w:r>
          </w:p>
        </w:tc>
        <w:tc>
          <w:tcPr>
            <w:tcW w:w="1228" w:type="dxa"/>
            <w:vAlign w:val="center"/>
          </w:tcPr>
          <w:p w14:paraId="61391A8D" w14:textId="5FB025A8" w:rsidR="00B4130B" w:rsidRPr="002A707D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40</w:t>
            </w:r>
          </w:p>
        </w:tc>
        <w:tc>
          <w:tcPr>
            <w:tcW w:w="1228" w:type="dxa"/>
            <w:vAlign w:val="center"/>
          </w:tcPr>
          <w:p w14:paraId="66BC85F0" w14:textId="03A17E51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color w:val="000000" w:themeColor="text1"/>
                <w:sz w:val="16"/>
                <w:szCs w:val="16"/>
              </w:rPr>
              <w:t>0,6</w:t>
            </w:r>
          </w:p>
        </w:tc>
        <w:tc>
          <w:tcPr>
            <w:tcW w:w="1229" w:type="dxa"/>
            <w:vAlign w:val="center"/>
          </w:tcPr>
          <w:p w14:paraId="696B258C" w14:textId="3B23E090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4E8C5223" w14:textId="1BCA3E7E" w:rsidR="00B4130B" w:rsidRPr="00A772B7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color w:val="000000" w:themeColor="text1"/>
                <w:sz w:val="16"/>
                <w:szCs w:val="16"/>
              </w:rPr>
              <w:t>–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7837E03A" w14:textId="0BD07A4F" w:rsidR="00B4130B" w:rsidRPr="00A772B7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color w:val="000000" w:themeColor="text1"/>
                <w:sz w:val="16"/>
                <w:szCs w:val="16"/>
              </w:rPr>
              <w:t>–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12A21745" w14:textId="50778248" w:rsidR="00B4130B" w:rsidRPr="00AC5C49" w:rsidRDefault="00B4130B" w:rsidP="00B4130B">
            <w:pPr>
              <w:spacing w:before="70" w:after="6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0138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</w:tr>
    </w:tbl>
    <w:p w14:paraId="559A2E25" w14:textId="17A62955" w:rsidR="00384D82" w:rsidRDefault="00384D82" w:rsidP="00EC702D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002A64">
        <w:rPr>
          <w:rFonts w:eastAsia="Fira Sans" w:cs="Fira Sans"/>
          <w:sz w:val="16"/>
          <w:szCs w:val="16"/>
        </w:rPr>
        <w:t>a</w:t>
      </w:r>
      <w:r w:rsidRPr="002D5F44">
        <w:rPr>
          <w:rFonts w:eastAsia="Fira Sans" w:cs="Fira Sans"/>
          <w:sz w:val="16"/>
          <w:szCs w:val="16"/>
        </w:rPr>
        <w:t xml:space="preserve"> </w:t>
      </w:r>
      <w:r w:rsidRPr="0072016A">
        <w:rPr>
          <w:rFonts w:eastAsia="Fira Sans" w:cs="Fira Sans"/>
          <w:sz w:val="16"/>
          <w:szCs w:val="16"/>
        </w:rPr>
        <w:t>Realizowane na użytek własny in</w:t>
      </w:r>
      <w:r>
        <w:rPr>
          <w:rFonts w:eastAsia="Fira Sans" w:cs="Fira Sans"/>
          <w:sz w:val="16"/>
          <w:szCs w:val="16"/>
        </w:rPr>
        <w:t>we</w:t>
      </w:r>
      <w:r w:rsidRPr="0072016A">
        <w:rPr>
          <w:rFonts w:eastAsia="Fira Sans" w:cs="Fira Sans"/>
          <w:sz w:val="16"/>
          <w:szCs w:val="16"/>
        </w:rPr>
        <w:t>stora.</w:t>
      </w:r>
      <w:r w:rsidRPr="002D5F44">
        <w:rPr>
          <w:rFonts w:eastAsia="Fira Sans" w:cs="Fira Sans"/>
          <w:sz w:val="16"/>
          <w:szCs w:val="16"/>
        </w:rPr>
        <w:t xml:space="preserve"> </w:t>
      </w:r>
    </w:p>
    <w:p w14:paraId="16E92BFE" w14:textId="4160952D" w:rsidR="00884B09" w:rsidRDefault="00384D82" w:rsidP="009A6A21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002A64">
        <w:rPr>
          <w:rFonts w:eastAsia="Fira Sans" w:cs="Fira Sans"/>
          <w:sz w:val="16"/>
          <w:szCs w:val="16"/>
        </w:rPr>
        <w:t>b</w:t>
      </w:r>
      <w:r w:rsidRPr="002D5F44">
        <w:rPr>
          <w:rFonts w:eastAsia="Fira Sans" w:cs="Fira Sans"/>
          <w:sz w:val="16"/>
          <w:szCs w:val="16"/>
        </w:rPr>
        <w:t xml:space="preserve"> </w:t>
      </w:r>
      <w:r w:rsidRPr="0072016A">
        <w:rPr>
          <w:rFonts w:eastAsia="Fira Sans" w:cs="Fira Sans"/>
          <w:sz w:val="16"/>
          <w:szCs w:val="16"/>
        </w:rPr>
        <w:t>Łącznie z budownict</w:t>
      </w:r>
      <w:r>
        <w:rPr>
          <w:rFonts w:eastAsia="Fira Sans" w:cs="Fira Sans"/>
          <w:sz w:val="16"/>
          <w:szCs w:val="16"/>
        </w:rPr>
        <w:t>we</w:t>
      </w:r>
      <w:r w:rsidRPr="0072016A">
        <w:rPr>
          <w:rFonts w:eastAsia="Fira Sans" w:cs="Fira Sans"/>
          <w:sz w:val="16"/>
          <w:szCs w:val="16"/>
        </w:rPr>
        <w:t>m osób fizycznych przeznaczonym na sprzedaż lub wynajem w celu osiągnięcia zysku</w:t>
      </w:r>
      <w:r w:rsidRPr="006F40B1">
        <w:rPr>
          <w:rFonts w:eastAsia="Fira Sans" w:cs="Fira Sans"/>
          <w:sz w:val="16"/>
          <w:szCs w:val="16"/>
        </w:rPr>
        <w:t>.</w:t>
      </w:r>
    </w:p>
    <w:p w14:paraId="6B4215E8" w14:textId="79E0C1E1" w:rsidR="00355204" w:rsidRPr="00B4130B" w:rsidRDefault="00355204" w:rsidP="00A30651">
      <w:pPr>
        <w:pStyle w:val="Tekstpodstawowywcity"/>
        <w:spacing w:before="180" w:after="120" w:line="240" w:lineRule="exact"/>
        <w:ind w:firstLine="0"/>
        <w:jc w:val="left"/>
        <w:rPr>
          <w:rFonts w:ascii="Fira Sans" w:hAnsi="Fira Sans"/>
          <w:color w:val="000000" w:themeColor="text1"/>
          <w:spacing w:val="-4"/>
          <w:sz w:val="19"/>
          <w:szCs w:val="19"/>
        </w:rPr>
      </w:pPr>
      <w:r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 xml:space="preserve">W </w:t>
      </w:r>
      <w:r w:rsidR="002B45FF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>okresie styczeń–</w:t>
      </w:r>
      <w:r w:rsidR="004E252E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>listopad</w:t>
      </w:r>
      <w:r w:rsidR="002B45FF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 xml:space="preserve"> br. </w:t>
      </w:r>
      <w:r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>wydano pozwolenia na budowę lub dokonano zgłoszenia z projektem budowlanym</w:t>
      </w:r>
      <w:r w:rsidRPr="00B4130B">
        <w:rPr>
          <w:rFonts w:ascii="Fira Sans" w:hAnsi="Fira Sans"/>
          <w:bCs/>
          <w:color w:val="000000" w:themeColor="text1"/>
          <w:spacing w:val="-2"/>
          <w:sz w:val="19"/>
          <w:szCs w:val="19"/>
        </w:rPr>
        <w:t xml:space="preserve"> </w:t>
      </w:r>
      <w:r w:rsidR="00B4130B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>6784</w:t>
      </w:r>
      <w:r w:rsidR="00044E12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 xml:space="preserve"> mieszkań (o </w:t>
      </w:r>
      <w:r w:rsidR="001662D9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>2</w:t>
      </w:r>
      <w:r w:rsidR="00433DA7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>4,7</w:t>
      </w:r>
      <w:r w:rsidR="00044E12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 xml:space="preserve">% mniej niż przed rokiem), wśród których większość stanowiły lokale przeznaczone na sprzedaż lub wynajem. Jednocześnie rozpoczęto budowę </w:t>
      </w:r>
      <w:r w:rsidR="00B4130B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>5234</w:t>
      </w:r>
      <w:r w:rsidR="00044E12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 xml:space="preserve"> mieszkań (o </w:t>
      </w:r>
      <w:r w:rsidR="004C29BC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>3</w:t>
      </w:r>
      <w:r w:rsidR="00B4130B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>5,1</w:t>
      </w:r>
      <w:r w:rsidR="00044E12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 xml:space="preserve">% mniej niż rok wcześniej), a dominowały wśród nich także inwestycje </w:t>
      </w:r>
      <w:r w:rsidR="00044E12" w:rsidRPr="00B4130B">
        <w:rPr>
          <w:iCs/>
          <w:noProof/>
          <w:color w:val="000000" w:themeColor="text1"/>
          <w:sz w:val="16"/>
          <w:szCs w:val="16"/>
        </w:rPr>
        <mc:AlternateContent>
          <mc:Choice Requires="wps">
            <w:drawing>
              <wp:anchor distT="0" distB="0" distL="114300" distR="114300" simplePos="0" relativeHeight="254004224" behindDoc="0" locked="0" layoutInCell="1" allowOverlap="1" wp14:anchorId="36FB1A37" wp14:editId="4CFDF3AF">
                <wp:simplePos x="0" y="0"/>
                <wp:positionH relativeFrom="margin">
                  <wp:posOffset>3810635</wp:posOffset>
                </wp:positionH>
                <wp:positionV relativeFrom="paragraph">
                  <wp:posOffset>4262755</wp:posOffset>
                </wp:positionV>
                <wp:extent cx="850265" cy="190500"/>
                <wp:effectExtent l="0" t="0" r="0" b="0"/>
                <wp:wrapNone/>
                <wp:docPr id="5" name="Prostokąt 5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>
                        <a:spLocks/>
                      </wps:cNvSpPr>
                      <wps:spPr>
                        <a:xfrm>
                          <a:off x="0" y="0"/>
                          <a:ext cx="850265" cy="1905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69E92B68" id="Prostokąt 5" o:spid="_x0000_s1026" style="position:absolute;margin-left:300.05pt;margin-top:335.65pt;width:66.95pt;height:15pt;z-index:254004224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SA+dlgIAAH4FAAAOAAAAZHJzL2Uyb0RvYy54bWysVM1OGzEQvlfqO1i+l91ELIUVGxQFUVWK&#10;ICpUnI3Xzq6wPa7tZJPe+2Z9MMbezUIB9VD1YtmemW9mvvk5v9hpRbbC+RZMRSdHOSXCcKhbs67o&#10;97urT6eU+MBMzRQYUdG98PRi9vHDeWdLMYUGVC0cQRDjy85WtAnBllnmeSM080dghUGhBKdZwKdb&#10;Z7VjHaJrlU3z/CTrwNXWARfe4+9lL6SzhC+l4OFGSi8CURXF2EI6XTof4pnNzlm5dsw2LR/CYP8Q&#10;hWatQacj1CULjGxc+wZKt9yBBxmOOOgMpGy5SDlgNpP8VTa3DbMi5YLkeDvS5P8fLL/erhxp64oW&#10;lBimsUQrDDDA4+9fgRSRn876EtVu7crFDL1dAn/0KMj+kMSHH3R20umoi/mRXSJ7P5ItdoFw/Dwt&#10;8ukJOuUompzlRZ6KkbHyYGydD18EaBIvFXVYy0Qx2y59iO5ZeVCJvgxctUqleipDuoqeFdMiGYwS&#10;tFBmiLsPNQUd9kpEBGW+CYlcYHDTZJi6UCyUI1uG/cM4FyZMelHDatF/Y+Rj7KNFCi8BRmSJkY3Y&#10;A0Ds8LfYfV6DfjQVqYlH4/xvgfXGo0XyDCaMxro14N4DUJjV4LnXP5DUUxNZeoB6j53ioB8hb/lV&#10;i3VZMh9WzOHM4HThHgg3eEgFyD8MN0oacD/f+4/62MoopaTDGayo/7FhTlCivhps8rPJ8XEc2vQ4&#10;Lj5P8eFeSh5eSsxGLwDLNMGNY3m6Rv2gDlfpQN/juphHryhihqPvivLgDo9F6HcDLhwu5vOkhoNq&#10;WViaW8sjeGQ19t3d7p45OzRnwK6+hsO8svJVj/a60dLAfBNAtqmBn3kd+MYhT40zLKS4RV6+k9bz&#10;2pw9AQAA//8DAFBLAwQUAAYACAAAACEAztnWvNsAAAALAQAADwAAAGRycy9kb3ducmV2LnhtbEyP&#10;zU7DMBCE70i8g7VI3KhtiloU4lRQ1As3WiSu23gbR/gnit00vD3LCW6zu6PZb+rNHLyYaMx9igb0&#10;QoGg2Cbbx87Ax2F39wgiF4wWfYpk4JsybJrrqxormy7xnaZ96QSHxFyhAVfKUEmZW0cB8yINFPl2&#10;SmPAwuPYSTvihcODl/dKrWTAPvIHhwNtHbVf+3MwML98okze0QllUG/TTr/qrTfm9mZ+fgJRaC5/&#10;ZvjFZ3RomOmYztFm4Q2slNJsZbHWSxDsWC8fuN2RheKNbGr5v0PzAwAA//8DAFBLAQItABQABgAI&#10;AAAAIQC2gziS/gAAAOEBAAATAAAAAAAAAAAAAAAAAAAAAABbQ29udGVudF9UeXBlc10ueG1sUEsB&#10;Ai0AFAAGAAgAAAAhADj9If/WAAAAlAEAAAsAAAAAAAAAAAAAAAAALwEAAF9yZWxzLy5yZWxzUEsB&#10;Ai0AFAAGAAgAAAAhAAFID52WAgAAfgUAAA4AAAAAAAAAAAAAAAAALgIAAGRycy9lMm9Eb2MueG1s&#10;UEsBAi0AFAAGAAgAAAAhAM7Z1rzbAAAACwEAAA8AAAAAAAAAAAAAAAAA8AQAAGRycy9kb3ducmV2&#10;LnhtbFBLBQYAAAAABAAEAPMAAAD4BQAAAAA=&#10;" filled="f" stroked="f">
                <w10:wrap anchorx="margin"/>
              </v:rect>
            </w:pict>
          </mc:Fallback>
        </mc:AlternateContent>
      </w:r>
      <w:r w:rsidR="00044E12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>przeznaczone na sprzedaż lub wynajem</w:t>
      </w:r>
      <w:r w:rsidR="00E04D3A" w:rsidRPr="00B4130B">
        <w:rPr>
          <w:rFonts w:ascii="Fira Sans" w:hAnsi="Fira Sans"/>
          <w:color w:val="000000" w:themeColor="text1"/>
          <w:spacing w:val="-2"/>
          <w:sz w:val="19"/>
          <w:szCs w:val="19"/>
        </w:rPr>
        <w:t>.</w:t>
      </w:r>
    </w:p>
    <w:p w14:paraId="0A496DFE" w14:textId="1934DA40" w:rsidR="00BF55FB" w:rsidRPr="003F3FFC" w:rsidRDefault="00BF55FB" w:rsidP="007F7F73">
      <w:pPr>
        <w:pStyle w:val="Nagwek1"/>
        <w:spacing w:before="600" w:after="240"/>
        <w:rPr>
          <w:color w:val="522398"/>
        </w:rPr>
      </w:pPr>
      <w:r w:rsidRPr="003F3FFC">
        <w:rPr>
          <w:color w:val="522398"/>
        </w:rPr>
        <w:t xml:space="preserve">Rynek </w:t>
      </w:r>
      <w:r w:rsidR="000D60C4">
        <w:rPr>
          <w:color w:val="522398"/>
        </w:rPr>
        <w:t>w</w:t>
      </w:r>
      <w:r w:rsidR="00A66FFE">
        <w:rPr>
          <w:color w:val="522398"/>
        </w:rPr>
        <w:t>e</w:t>
      </w:r>
      <w:r w:rsidRPr="003F3FFC">
        <w:rPr>
          <w:color w:val="522398"/>
        </w:rPr>
        <w:t>w</w:t>
      </w:r>
      <w:r w:rsidR="00893400">
        <w:rPr>
          <w:color w:val="522398"/>
        </w:rPr>
        <w:t>n</w:t>
      </w:r>
      <w:r w:rsidRPr="003F3FFC">
        <w:rPr>
          <w:color w:val="522398"/>
        </w:rPr>
        <w:t>ętrzny</w:t>
      </w:r>
    </w:p>
    <w:p w14:paraId="7CD4E281" w14:textId="6149E4EE" w:rsidR="005C50F1" w:rsidRPr="0015771D" w:rsidRDefault="00495626" w:rsidP="005C50F1">
      <w:pPr>
        <w:pStyle w:val="Tekstpodstawowy2"/>
        <w:spacing w:line="240" w:lineRule="exact"/>
        <w:rPr>
          <w:rFonts w:cs="Arial"/>
          <w:szCs w:val="19"/>
        </w:rPr>
      </w:pPr>
      <w:r w:rsidRPr="002559D4">
        <w:rPr>
          <w:rFonts w:cs="Arial"/>
          <w:szCs w:val="19"/>
        </w:rPr>
        <w:t xml:space="preserve">W </w:t>
      </w:r>
      <w:r w:rsidR="00E96697" w:rsidRPr="002559D4">
        <w:rPr>
          <w:rFonts w:cs="Arial"/>
          <w:szCs w:val="19"/>
        </w:rPr>
        <w:t>listopadzie</w:t>
      </w:r>
      <w:r w:rsidR="005C50F1" w:rsidRPr="002559D4">
        <w:rPr>
          <w:rFonts w:cs="Arial"/>
          <w:szCs w:val="19"/>
        </w:rPr>
        <w:t xml:space="preserve"> 2022 r.</w:t>
      </w:r>
      <w:r w:rsidR="002559D4" w:rsidRPr="002559D4">
        <w:rPr>
          <w:rFonts w:cs="Arial"/>
          <w:szCs w:val="19"/>
        </w:rPr>
        <w:t xml:space="preserve"> </w:t>
      </w:r>
      <w:r w:rsidR="005C50F1" w:rsidRPr="002559D4">
        <w:rPr>
          <w:rFonts w:cs="Arial"/>
          <w:szCs w:val="19"/>
        </w:rPr>
        <w:t xml:space="preserve">zaobserwowano </w:t>
      </w:r>
      <w:r w:rsidR="002559D4" w:rsidRPr="002559D4">
        <w:rPr>
          <w:rFonts w:cs="Arial"/>
          <w:szCs w:val="19"/>
        </w:rPr>
        <w:t>spadek</w:t>
      </w:r>
      <w:r w:rsidR="005C50F1" w:rsidRPr="002559D4">
        <w:rPr>
          <w:rFonts w:cs="Arial"/>
          <w:szCs w:val="19"/>
        </w:rPr>
        <w:t xml:space="preserve"> (w cenach bieżących) zarówno </w:t>
      </w:r>
      <w:r w:rsidR="005C50F1" w:rsidRPr="002559D4">
        <w:rPr>
          <w:rFonts w:cs="Arial"/>
          <w:b/>
          <w:szCs w:val="19"/>
        </w:rPr>
        <w:t xml:space="preserve">sprzedaży detalicznej </w:t>
      </w:r>
      <w:r w:rsidR="005C50F1" w:rsidRPr="002559D4">
        <w:rPr>
          <w:rFonts w:cs="Arial"/>
          <w:szCs w:val="19"/>
        </w:rPr>
        <w:t xml:space="preserve">(o </w:t>
      </w:r>
      <w:r w:rsidR="00F05A29" w:rsidRPr="002559D4">
        <w:rPr>
          <w:rFonts w:cs="Arial"/>
          <w:szCs w:val="19"/>
        </w:rPr>
        <w:t>3,</w:t>
      </w:r>
      <w:r w:rsidR="002559D4" w:rsidRPr="002559D4">
        <w:rPr>
          <w:rFonts w:cs="Arial"/>
          <w:szCs w:val="19"/>
        </w:rPr>
        <w:t>6</w:t>
      </w:r>
      <w:r w:rsidR="005C50F1" w:rsidRPr="002559D4">
        <w:rPr>
          <w:rFonts w:cs="Arial"/>
          <w:szCs w:val="19"/>
        </w:rPr>
        <w:t>%), jak</w:t>
      </w:r>
      <w:r w:rsidR="005C50F1" w:rsidRPr="002559D4">
        <w:rPr>
          <w:rFonts w:cs="Arial"/>
          <w:b/>
          <w:szCs w:val="19"/>
        </w:rPr>
        <w:t xml:space="preserve"> </w:t>
      </w:r>
      <w:r w:rsidR="005C50F1" w:rsidRPr="002559D4">
        <w:rPr>
          <w:rFonts w:cs="Arial"/>
          <w:szCs w:val="19"/>
        </w:rPr>
        <w:t xml:space="preserve">i </w:t>
      </w:r>
      <w:r w:rsidR="005C50F1" w:rsidRPr="002559D4">
        <w:rPr>
          <w:rFonts w:cs="Arial"/>
          <w:b/>
          <w:szCs w:val="19"/>
        </w:rPr>
        <w:t xml:space="preserve">hurtowej </w:t>
      </w:r>
      <w:r w:rsidR="005C50F1" w:rsidRPr="002559D4">
        <w:rPr>
          <w:rFonts w:cs="Arial"/>
          <w:szCs w:val="19"/>
        </w:rPr>
        <w:t>(</w:t>
      </w:r>
      <w:r w:rsidR="005C50F1" w:rsidRPr="0015771D">
        <w:rPr>
          <w:rFonts w:cs="Arial"/>
          <w:szCs w:val="19"/>
        </w:rPr>
        <w:t xml:space="preserve">o </w:t>
      </w:r>
      <w:r w:rsidR="002559D4" w:rsidRPr="0015771D">
        <w:rPr>
          <w:rFonts w:cs="Arial"/>
          <w:szCs w:val="19"/>
        </w:rPr>
        <w:t>0,2</w:t>
      </w:r>
      <w:r w:rsidR="005C50F1" w:rsidRPr="0015771D">
        <w:rPr>
          <w:rFonts w:cs="Arial"/>
          <w:szCs w:val="19"/>
        </w:rPr>
        <w:t>%)</w:t>
      </w:r>
      <w:r w:rsidR="005C50F1" w:rsidRPr="0015771D">
        <w:rPr>
          <w:rFonts w:cs="Arial"/>
          <w:b/>
          <w:szCs w:val="19"/>
        </w:rPr>
        <w:t xml:space="preserve"> </w:t>
      </w:r>
      <w:r w:rsidR="005C50F1" w:rsidRPr="0015771D">
        <w:rPr>
          <w:rFonts w:cs="Arial"/>
          <w:szCs w:val="19"/>
        </w:rPr>
        <w:t>w ujęciu rocznym</w:t>
      </w:r>
      <w:r w:rsidR="002559D4" w:rsidRPr="0015771D">
        <w:rPr>
          <w:rFonts w:cs="Arial"/>
          <w:szCs w:val="19"/>
        </w:rPr>
        <w:t>, podczas gdy przed rokiem odnotowano ich wzrost.</w:t>
      </w:r>
    </w:p>
    <w:p w14:paraId="0E02573E" w14:textId="6F7761C6" w:rsidR="005C50F1" w:rsidRPr="005F66C1" w:rsidRDefault="005C50F1" w:rsidP="005C50F1">
      <w:pPr>
        <w:pStyle w:val="Tekstpodstawowy2"/>
        <w:spacing w:line="240" w:lineRule="exact"/>
        <w:rPr>
          <w:rFonts w:cs="Arial"/>
          <w:bCs/>
          <w:szCs w:val="19"/>
        </w:rPr>
      </w:pPr>
      <w:r w:rsidRPr="0015771D">
        <w:rPr>
          <w:rFonts w:cs="Arial"/>
          <w:bCs/>
          <w:szCs w:val="19"/>
        </w:rPr>
        <w:t xml:space="preserve">W porównaniu z </w:t>
      </w:r>
      <w:r w:rsidR="008117BC" w:rsidRPr="0015771D">
        <w:rPr>
          <w:rFonts w:cs="Arial"/>
          <w:bCs/>
          <w:szCs w:val="19"/>
        </w:rPr>
        <w:t>listopadem</w:t>
      </w:r>
      <w:r w:rsidRPr="0015771D">
        <w:rPr>
          <w:rFonts w:cs="Arial"/>
          <w:bCs/>
          <w:szCs w:val="19"/>
        </w:rPr>
        <w:t xml:space="preserve"> ubiegłego roku wśród grup o największym udziale w ogólnej wartości </w:t>
      </w:r>
      <w:r w:rsidRPr="0015771D">
        <w:rPr>
          <w:rFonts w:cs="Arial"/>
          <w:b/>
          <w:bCs/>
          <w:szCs w:val="19"/>
        </w:rPr>
        <w:t>sprzedaży detalicznej</w:t>
      </w:r>
      <w:r w:rsidRPr="0015771D">
        <w:rPr>
          <w:rFonts w:cs="Arial"/>
          <w:bCs/>
          <w:szCs w:val="19"/>
        </w:rPr>
        <w:t xml:space="preserve"> (zrealizowanej przez przedsiębiorstwa handlowe i niehandlowe) jej </w:t>
      </w:r>
      <w:r w:rsidR="0015771D" w:rsidRPr="0015771D">
        <w:rPr>
          <w:rFonts w:cs="Arial"/>
          <w:bCs/>
          <w:szCs w:val="19"/>
        </w:rPr>
        <w:t>spadek</w:t>
      </w:r>
      <w:r w:rsidRPr="0015771D">
        <w:rPr>
          <w:rFonts w:cs="Arial"/>
          <w:bCs/>
          <w:szCs w:val="19"/>
        </w:rPr>
        <w:t xml:space="preserve"> zanotowano w przedsiębiorstwach </w:t>
      </w:r>
      <w:r w:rsidR="0015771D" w:rsidRPr="0015771D">
        <w:rPr>
          <w:rFonts w:cs="Arial"/>
          <w:bCs/>
          <w:szCs w:val="19"/>
        </w:rPr>
        <w:t xml:space="preserve">zajmujących </w:t>
      </w:r>
      <w:r w:rsidR="0015771D" w:rsidRPr="00095CD2">
        <w:rPr>
          <w:rFonts w:cs="Arial"/>
          <w:bCs/>
          <w:color w:val="000000" w:themeColor="text1"/>
          <w:szCs w:val="19"/>
        </w:rPr>
        <w:t xml:space="preserve">się sprzedażą paliw stałych, ciekłych i gazowych (o </w:t>
      </w:r>
      <w:r w:rsidR="0015771D">
        <w:rPr>
          <w:rFonts w:cs="Arial"/>
          <w:bCs/>
          <w:color w:val="000000" w:themeColor="text1"/>
          <w:szCs w:val="19"/>
        </w:rPr>
        <w:t>30,8%)</w:t>
      </w:r>
      <w:r w:rsidR="0015771D" w:rsidRPr="00095CD2">
        <w:rPr>
          <w:rFonts w:cs="Arial"/>
          <w:bCs/>
          <w:color w:val="000000" w:themeColor="text1"/>
          <w:szCs w:val="19"/>
        </w:rPr>
        <w:t xml:space="preserve"> </w:t>
      </w:r>
      <w:r w:rsidR="0015771D">
        <w:rPr>
          <w:rFonts w:cs="Arial"/>
          <w:bCs/>
          <w:color w:val="000000" w:themeColor="text1"/>
          <w:szCs w:val="19"/>
        </w:rPr>
        <w:t xml:space="preserve">oraz jednostkach zgrupowanych </w:t>
      </w:r>
      <w:r w:rsidR="0015771D" w:rsidRPr="00095CD2">
        <w:rPr>
          <w:rFonts w:cs="Arial"/>
          <w:bCs/>
          <w:color w:val="000000" w:themeColor="text1"/>
          <w:szCs w:val="19"/>
        </w:rPr>
        <w:t>w kat</w:t>
      </w:r>
      <w:r w:rsidR="0015771D">
        <w:rPr>
          <w:rFonts w:cs="Arial"/>
          <w:bCs/>
          <w:color w:val="000000" w:themeColor="text1"/>
          <w:szCs w:val="19"/>
        </w:rPr>
        <w:t>egorii „pozostałe” (o 20,2%). Wzrost</w:t>
      </w:r>
      <w:r w:rsidR="0015771D" w:rsidRPr="00095CD2">
        <w:rPr>
          <w:rFonts w:cs="Arial"/>
          <w:bCs/>
          <w:color w:val="000000" w:themeColor="text1"/>
          <w:szCs w:val="19"/>
        </w:rPr>
        <w:t xml:space="preserve"> wystąpił natomiast w przedsiębiorstwach prowadzących sprzedaż pojazdów samochodowych, motocykli, części (o </w:t>
      </w:r>
      <w:r w:rsidR="0015771D">
        <w:rPr>
          <w:rFonts w:cs="Arial"/>
          <w:bCs/>
          <w:color w:val="000000" w:themeColor="text1"/>
          <w:szCs w:val="19"/>
        </w:rPr>
        <w:t>14,7</w:t>
      </w:r>
      <w:r w:rsidR="0015771D" w:rsidRPr="00095CD2">
        <w:rPr>
          <w:rFonts w:cs="Arial"/>
          <w:bCs/>
          <w:color w:val="000000" w:themeColor="text1"/>
          <w:szCs w:val="19"/>
        </w:rPr>
        <w:t>%)</w:t>
      </w:r>
      <w:r w:rsidR="0015771D" w:rsidRPr="00B97082">
        <w:rPr>
          <w:rFonts w:cs="Arial"/>
          <w:bCs/>
          <w:color w:val="000000" w:themeColor="text1"/>
          <w:szCs w:val="19"/>
        </w:rPr>
        <w:t xml:space="preserve"> </w:t>
      </w:r>
      <w:r w:rsidR="0015771D" w:rsidRPr="00095CD2">
        <w:rPr>
          <w:rFonts w:cs="Arial"/>
          <w:bCs/>
          <w:color w:val="000000" w:themeColor="text1"/>
          <w:szCs w:val="19"/>
        </w:rPr>
        <w:t xml:space="preserve">oraz handlujących żywnością, napojami i wyrobami tytoniowymi (o </w:t>
      </w:r>
      <w:r w:rsidR="0015771D">
        <w:rPr>
          <w:rFonts w:cs="Arial"/>
          <w:bCs/>
          <w:color w:val="000000" w:themeColor="text1"/>
          <w:szCs w:val="19"/>
        </w:rPr>
        <w:t>8,5%)</w:t>
      </w:r>
      <w:r w:rsidR="0015771D" w:rsidRPr="00095CD2">
        <w:rPr>
          <w:rFonts w:cs="Arial"/>
          <w:bCs/>
          <w:color w:val="000000" w:themeColor="text1"/>
          <w:szCs w:val="19"/>
        </w:rPr>
        <w:t xml:space="preserve">. </w:t>
      </w:r>
    </w:p>
    <w:p w14:paraId="0AD99A0D" w14:textId="2DB6EC4A" w:rsidR="005C50F1" w:rsidRPr="002624FD" w:rsidRDefault="005C50F1" w:rsidP="005C50F1">
      <w:pPr>
        <w:pStyle w:val="Tekstpodstawowy2"/>
        <w:spacing w:line="240" w:lineRule="exact"/>
        <w:rPr>
          <w:rFonts w:cs="Arial"/>
          <w:bCs/>
          <w:szCs w:val="19"/>
        </w:rPr>
      </w:pPr>
      <w:r w:rsidRPr="002624FD">
        <w:rPr>
          <w:rFonts w:cs="Arial"/>
          <w:bCs/>
          <w:szCs w:val="19"/>
        </w:rPr>
        <w:t xml:space="preserve">W odniesieniu do </w:t>
      </w:r>
      <w:r w:rsidR="008117BC" w:rsidRPr="002624FD">
        <w:rPr>
          <w:rFonts w:cs="Arial"/>
          <w:bCs/>
          <w:szCs w:val="19"/>
        </w:rPr>
        <w:t>października</w:t>
      </w:r>
      <w:r w:rsidRPr="002624FD">
        <w:rPr>
          <w:rFonts w:cs="Arial"/>
          <w:bCs/>
          <w:szCs w:val="19"/>
        </w:rPr>
        <w:t xml:space="preserve"> 2022 r. wartość sprzedaży detalicznej </w:t>
      </w:r>
      <w:r w:rsidR="003E0673" w:rsidRPr="002624FD">
        <w:rPr>
          <w:rFonts w:cs="Arial"/>
          <w:bCs/>
          <w:szCs w:val="19"/>
        </w:rPr>
        <w:t>zmniejszyła</w:t>
      </w:r>
      <w:r w:rsidRPr="002624FD">
        <w:rPr>
          <w:rFonts w:cs="Arial"/>
          <w:bCs/>
          <w:szCs w:val="19"/>
        </w:rPr>
        <w:t xml:space="preserve"> się o </w:t>
      </w:r>
      <w:r w:rsidR="002624FD" w:rsidRPr="002624FD">
        <w:rPr>
          <w:rFonts w:cs="Arial"/>
          <w:bCs/>
          <w:szCs w:val="19"/>
        </w:rPr>
        <w:t>5,9</w:t>
      </w:r>
      <w:r w:rsidRPr="002624FD">
        <w:rPr>
          <w:rFonts w:cs="Arial"/>
          <w:bCs/>
          <w:szCs w:val="19"/>
        </w:rPr>
        <w:t xml:space="preserve">%. Wśród grup o dominującym udziale </w:t>
      </w:r>
      <w:r w:rsidR="00F4445B">
        <w:rPr>
          <w:rFonts w:cs="Arial"/>
          <w:bCs/>
          <w:szCs w:val="19"/>
        </w:rPr>
        <w:t xml:space="preserve">w sprzedaży jej </w:t>
      </w:r>
      <w:r w:rsidRPr="002624FD">
        <w:rPr>
          <w:rFonts w:cs="Arial"/>
          <w:bCs/>
          <w:spacing w:val="-2"/>
          <w:szCs w:val="19"/>
        </w:rPr>
        <w:t xml:space="preserve">największy </w:t>
      </w:r>
      <w:r w:rsidR="003E0673" w:rsidRPr="002624FD">
        <w:rPr>
          <w:rFonts w:cs="Arial"/>
          <w:bCs/>
          <w:spacing w:val="-2"/>
          <w:szCs w:val="19"/>
        </w:rPr>
        <w:t>spadek</w:t>
      </w:r>
      <w:r w:rsidRPr="002624FD">
        <w:rPr>
          <w:rFonts w:cs="Arial"/>
          <w:bCs/>
          <w:spacing w:val="-2"/>
          <w:szCs w:val="19"/>
        </w:rPr>
        <w:t xml:space="preserve"> zaobserwowano </w:t>
      </w:r>
      <w:r w:rsidR="002624FD" w:rsidRPr="002624FD">
        <w:rPr>
          <w:rFonts w:cs="Arial"/>
          <w:bCs/>
          <w:szCs w:val="19"/>
        </w:rPr>
        <w:t xml:space="preserve">w </w:t>
      </w:r>
      <w:r w:rsidR="002624FD" w:rsidRPr="002624FD">
        <w:rPr>
          <w:rFonts w:cs="Arial"/>
          <w:bCs/>
          <w:spacing w:val="-2"/>
          <w:szCs w:val="19"/>
        </w:rPr>
        <w:t xml:space="preserve">jednostkach </w:t>
      </w:r>
      <w:r w:rsidR="002624FD" w:rsidRPr="002624FD">
        <w:rPr>
          <w:rFonts w:cs="Arial"/>
          <w:bCs/>
          <w:szCs w:val="19"/>
        </w:rPr>
        <w:t xml:space="preserve">zgrupowanych w kategorii „pozostałe” (o 11,0%), handlujących żywnością, napojami i wyrobami tytoniowymi (o 7,5%), w przedsiębiorstwach zajmujących się sprzedażą paliw stałych, ciekłych i gazowych (o 6,7%) oraz w jednostkach </w:t>
      </w:r>
      <w:r w:rsidR="002624FD" w:rsidRPr="002624FD">
        <w:rPr>
          <w:rFonts w:cs="Arial"/>
          <w:bCs/>
          <w:spacing w:val="-2"/>
          <w:szCs w:val="19"/>
        </w:rPr>
        <w:t>prowadzących sprzedaż pojazdów samochodowych, motocykli, części (o 2,8%).</w:t>
      </w:r>
      <w:r w:rsidRPr="002624FD">
        <w:rPr>
          <w:rFonts w:cs="Arial"/>
          <w:bCs/>
          <w:szCs w:val="19"/>
        </w:rPr>
        <w:t xml:space="preserve"> </w:t>
      </w:r>
    </w:p>
    <w:p w14:paraId="58F7A4DC" w14:textId="7112C25F" w:rsidR="005C50F1" w:rsidRPr="002624FD" w:rsidRDefault="005C50F1" w:rsidP="005C50F1">
      <w:pPr>
        <w:pStyle w:val="Tekstpodstawowy2"/>
        <w:spacing w:line="240" w:lineRule="exact"/>
        <w:rPr>
          <w:rFonts w:cs="Arial"/>
          <w:bCs/>
          <w:szCs w:val="19"/>
        </w:rPr>
      </w:pPr>
      <w:r w:rsidRPr="002624FD">
        <w:rPr>
          <w:rFonts w:cs="Arial"/>
          <w:bCs/>
          <w:szCs w:val="19"/>
        </w:rPr>
        <w:t>W okresie styczeń–</w:t>
      </w:r>
      <w:r w:rsidR="008117BC" w:rsidRPr="002624FD">
        <w:rPr>
          <w:rFonts w:cs="Arial"/>
          <w:bCs/>
          <w:szCs w:val="19"/>
        </w:rPr>
        <w:t>listopad</w:t>
      </w:r>
      <w:r w:rsidRPr="002624FD">
        <w:rPr>
          <w:rFonts w:cs="Arial"/>
          <w:bCs/>
          <w:szCs w:val="19"/>
        </w:rPr>
        <w:t xml:space="preserve"> br., w porównaniu z analogicznym okresem ubiegłego roku, wartość sprzedaży detalicznej zwiększyła się o </w:t>
      </w:r>
      <w:r w:rsidR="002624FD" w:rsidRPr="002624FD">
        <w:rPr>
          <w:rFonts w:cs="Arial"/>
          <w:bCs/>
          <w:szCs w:val="19"/>
        </w:rPr>
        <w:t>3,9</w:t>
      </w:r>
      <w:r w:rsidRPr="002624FD">
        <w:rPr>
          <w:rFonts w:cs="Arial"/>
          <w:bCs/>
          <w:szCs w:val="19"/>
        </w:rPr>
        <w:t>%.</w:t>
      </w:r>
    </w:p>
    <w:p w14:paraId="1EE3E394" w14:textId="279E77DD" w:rsidR="008117BC" w:rsidRDefault="008117BC" w:rsidP="005C50F1">
      <w:pPr>
        <w:pStyle w:val="Tekstpodstawowy2"/>
        <w:spacing w:line="240" w:lineRule="exact"/>
        <w:rPr>
          <w:rFonts w:cs="Arial"/>
          <w:bCs/>
          <w:color w:val="000000" w:themeColor="text1"/>
          <w:szCs w:val="19"/>
        </w:rPr>
      </w:pPr>
    </w:p>
    <w:p w14:paraId="05691DA0" w14:textId="2CA2296A" w:rsidR="008117BC" w:rsidRDefault="008117BC" w:rsidP="005C50F1">
      <w:pPr>
        <w:pStyle w:val="Tekstpodstawowy2"/>
        <w:spacing w:line="240" w:lineRule="exact"/>
        <w:rPr>
          <w:rFonts w:cs="Arial"/>
          <w:bCs/>
          <w:color w:val="000000" w:themeColor="text1"/>
          <w:szCs w:val="19"/>
        </w:rPr>
      </w:pPr>
    </w:p>
    <w:p w14:paraId="641B9A60" w14:textId="3FE46D94" w:rsidR="008117BC" w:rsidRDefault="008117BC" w:rsidP="005C50F1">
      <w:pPr>
        <w:pStyle w:val="Tekstpodstawowy2"/>
        <w:spacing w:line="240" w:lineRule="exact"/>
        <w:rPr>
          <w:rFonts w:cs="Arial"/>
          <w:bCs/>
          <w:color w:val="000000" w:themeColor="text1"/>
          <w:szCs w:val="19"/>
        </w:rPr>
      </w:pPr>
    </w:p>
    <w:p w14:paraId="394CAD45" w14:textId="77777777" w:rsidR="003234B0" w:rsidRDefault="003234B0" w:rsidP="005C50F1">
      <w:pPr>
        <w:pStyle w:val="Tekstpodstawowy2"/>
        <w:spacing w:line="240" w:lineRule="exact"/>
        <w:rPr>
          <w:rFonts w:cs="Arial"/>
          <w:bCs/>
          <w:color w:val="000000" w:themeColor="text1"/>
          <w:szCs w:val="19"/>
        </w:rPr>
      </w:pPr>
    </w:p>
    <w:p w14:paraId="647778EB" w14:textId="5666C77B" w:rsidR="008117BC" w:rsidRDefault="008117BC" w:rsidP="005C50F1">
      <w:pPr>
        <w:pStyle w:val="Tekstpodstawowy2"/>
        <w:spacing w:line="240" w:lineRule="exact"/>
        <w:rPr>
          <w:rFonts w:cs="Arial"/>
          <w:bCs/>
          <w:color w:val="000000" w:themeColor="text1"/>
          <w:szCs w:val="19"/>
        </w:rPr>
      </w:pPr>
    </w:p>
    <w:p w14:paraId="4B0271B2" w14:textId="5093DAB4" w:rsidR="00934A0E" w:rsidRPr="0090003D" w:rsidRDefault="00934A0E" w:rsidP="005C50F1">
      <w:pPr>
        <w:pStyle w:val="Tekstpodstawowy2"/>
        <w:spacing w:line="240" w:lineRule="exact"/>
        <w:rPr>
          <w:b/>
          <w:color w:val="000000" w:themeColor="text1"/>
          <w:szCs w:val="19"/>
        </w:rPr>
      </w:pPr>
      <w:r w:rsidRPr="0090003D">
        <w:rPr>
          <w:b/>
          <w:color w:val="000000" w:themeColor="text1"/>
          <w:szCs w:val="19"/>
        </w:rPr>
        <w:lastRenderedPageBreak/>
        <w:t>Tablica 1</w:t>
      </w:r>
      <w:r w:rsidR="008117BC">
        <w:rPr>
          <w:b/>
          <w:color w:val="000000" w:themeColor="text1"/>
          <w:szCs w:val="19"/>
        </w:rPr>
        <w:t>3</w:t>
      </w:r>
      <w:r w:rsidRPr="0090003D">
        <w:rPr>
          <w:b/>
          <w:color w:val="000000" w:themeColor="text1"/>
          <w:szCs w:val="19"/>
        </w:rPr>
        <w:t>. Dynamika i struktura (w cenach bieżących) sprzedaży detalicznej</w:t>
      </w:r>
      <w:r w:rsidRPr="002D6C99">
        <w:rPr>
          <w:color w:val="000000" w:themeColor="text1"/>
          <w:szCs w:val="19"/>
        </w:rPr>
        <w:t xml:space="preserve"> 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13. Dynamika i struktura (w cenach bieżących) sprzedaży detalicznej "/>
        <w:tblDescription w:val="Dane do tablicy dostępne w załączonym pliku excel."/>
      </w:tblPr>
      <w:tblGrid>
        <w:gridCol w:w="5103"/>
        <w:gridCol w:w="1784"/>
        <w:gridCol w:w="1784"/>
        <w:gridCol w:w="1785"/>
      </w:tblGrid>
      <w:tr w:rsidR="000E632C" w:rsidRPr="0090003D" w14:paraId="5BFD7222" w14:textId="77777777" w:rsidTr="000E632C">
        <w:trPr>
          <w:trHeight w:val="437"/>
        </w:trPr>
        <w:tc>
          <w:tcPr>
            <w:tcW w:w="5103" w:type="dxa"/>
            <w:vMerge w:val="restart"/>
            <w:tcBorders>
              <w:left w:val="nil"/>
            </w:tcBorders>
            <w:vAlign w:val="center"/>
          </w:tcPr>
          <w:p w14:paraId="37D0A423" w14:textId="77777777" w:rsidR="000E632C" w:rsidRDefault="000E632C" w:rsidP="000E632C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1784" w:type="dxa"/>
            <w:vAlign w:val="center"/>
          </w:tcPr>
          <w:p w14:paraId="0545A73F" w14:textId="5E0841EF" w:rsidR="000E632C" w:rsidRPr="0090003D" w:rsidRDefault="00560EA0" w:rsidP="000E632C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8117BC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 w:rsidR="000E632C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3569" w:type="dxa"/>
            <w:gridSpan w:val="2"/>
            <w:tcBorders>
              <w:right w:val="nil"/>
            </w:tcBorders>
            <w:vAlign w:val="center"/>
          </w:tcPr>
          <w:p w14:paraId="58CD6DE3" w14:textId="219EE9E3" w:rsidR="000E632C" w:rsidRPr="0090003D" w:rsidRDefault="000E632C" w:rsidP="000E632C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560EA0">
              <w:rPr>
                <w:rFonts w:ascii="Arial" w:hAnsi="Arial"/>
                <w:color w:val="000000" w:themeColor="text1"/>
                <w:sz w:val="16"/>
                <w:szCs w:val="16"/>
              </w:rPr>
              <w:t>1</w:t>
            </w:r>
            <w:r w:rsidR="008117BC">
              <w:rPr>
                <w:rFonts w:ascii="Arial" w:hAnsi="Arial"/>
                <w:color w:val="000000" w:themeColor="text1"/>
                <w:sz w:val="16"/>
                <w:szCs w:val="16"/>
              </w:rPr>
              <w:t>1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0E632C" w:rsidRPr="0090003D" w14:paraId="7787C499" w14:textId="77777777" w:rsidTr="00A61E98">
        <w:trPr>
          <w:trHeight w:val="437"/>
        </w:trPr>
        <w:tc>
          <w:tcPr>
            <w:tcW w:w="5103" w:type="dxa"/>
            <w:vMerge/>
            <w:tcBorders>
              <w:left w:val="nil"/>
            </w:tcBorders>
            <w:vAlign w:val="center"/>
          </w:tcPr>
          <w:p w14:paraId="1E4CF4CD" w14:textId="77777777" w:rsidR="000E632C" w:rsidRDefault="000E632C" w:rsidP="000E632C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3568" w:type="dxa"/>
            <w:gridSpan w:val="2"/>
            <w:tcBorders>
              <w:bottom w:val="single" w:sz="8" w:space="0" w:color="522398"/>
            </w:tcBorders>
            <w:vAlign w:val="center"/>
          </w:tcPr>
          <w:p w14:paraId="144019BE" w14:textId="2C0EC506" w:rsidR="000E632C" w:rsidRPr="0090003D" w:rsidRDefault="000E632C" w:rsidP="000E632C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analogiczny okres roku poprzedniego=100</w:t>
            </w:r>
          </w:p>
        </w:tc>
        <w:tc>
          <w:tcPr>
            <w:tcW w:w="1785" w:type="dxa"/>
            <w:tcBorders>
              <w:bottom w:val="single" w:sz="8" w:space="0" w:color="522398"/>
              <w:right w:val="nil"/>
            </w:tcBorders>
            <w:vAlign w:val="center"/>
          </w:tcPr>
          <w:p w14:paraId="7A284FBB" w14:textId="7BE4E4AC" w:rsidR="000E632C" w:rsidRPr="0090003D" w:rsidRDefault="000E632C" w:rsidP="000E632C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</w:t>
            </w: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odsetkach</w:t>
            </w:r>
          </w:p>
        </w:tc>
      </w:tr>
      <w:tr w:rsidR="00DB10A3" w:rsidRPr="0090003D" w14:paraId="4CA90AEB" w14:textId="77777777" w:rsidTr="00C63532">
        <w:trPr>
          <w:trHeight w:val="170"/>
        </w:trPr>
        <w:tc>
          <w:tcPr>
            <w:tcW w:w="5103" w:type="dxa"/>
            <w:tcBorders>
              <w:top w:val="single" w:sz="8" w:space="0" w:color="522398"/>
              <w:left w:val="nil"/>
            </w:tcBorders>
            <w:vAlign w:val="center"/>
          </w:tcPr>
          <w:p w14:paraId="251065EF" w14:textId="77777777" w:rsidR="00DB10A3" w:rsidRPr="00FA5128" w:rsidRDefault="00DB10A3" w:rsidP="00DB10A3">
            <w:pPr>
              <w:pStyle w:val="Nagwek5"/>
              <w:tabs>
                <w:tab w:val="right" w:leader="dot" w:pos="4156"/>
              </w:tabs>
              <w:spacing w:before="80" w:after="80"/>
              <w:contextualSpacing/>
              <w:outlineLvl w:val="4"/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</w:pPr>
            <w:r w:rsidRPr="00FA5128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  <w:r w:rsidRPr="00B210AE">
              <w:rPr>
                <w:rFonts w:eastAsia="Fira Sans" w:cs="Fira Sans"/>
                <w:i/>
                <w:sz w:val="10"/>
                <w:szCs w:val="10"/>
              </w:rPr>
              <w:t xml:space="preserve"> </w:t>
            </w:r>
            <w:r w:rsidRPr="00A5596B">
              <w:rPr>
                <w:rFonts w:eastAsia="Fira Sans" w:cs="Fira Sans"/>
                <w:color w:val="000000" w:themeColor="text1"/>
                <w:position w:val="5"/>
                <w:sz w:val="12"/>
                <w:szCs w:val="10"/>
              </w:rPr>
              <w:t>a</w:t>
            </w:r>
          </w:p>
        </w:tc>
        <w:tc>
          <w:tcPr>
            <w:tcW w:w="1784" w:type="dxa"/>
            <w:tcBorders>
              <w:top w:val="single" w:sz="8" w:space="0" w:color="522398"/>
            </w:tcBorders>
            <w:vAlign w:val="bottom"/>
          </w:tcPr>
          <w:p w14:paraId="231679BE" w14:textId="663D20F8" w:rsidR="00DB10A3" w:rsidRPr="009B575B" w:rsidRDefault="00DB10A3" w:rsidP="00DB10A3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96,4</w:t>
            </w:r>
          </w:p>
        </w:tc>
        <w:tc>
          <w:tcPr>
            <w:tcW w:w="1784" w:type="dxa"/>
            <w:tcBorders>
              <w:top w:val="single" w:sz="8" w:space="0" w:color="522398"/>
            </w:tcBorders>
            <w:vAlign w:val="bottom"/>
          </w:tcPr>
          <w:p w14:paraId="012344AA" w14:textId="5226A74E" w:rsidR="00DB10A3" w:rsidRPr="009B575B" w:rsidRDefault="00DB10A3" w:rsidP="00DB10A3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103,9</w:t>
            </w:r>
          </w:p>
        </w:tc>
        <w:tc>
          <w:tcPr>
            <w:tcW w:w="1785" w:type="dxa"/>
            <w:tcBorders>
              <w:top w:val="single" w:sz="8" w:space="0" w:color="522398"/>
              <w:right w:val="nil"/>
            </w:tcBorders>
            <w:vAlign w:val="bottom"/>
          </w:tcPr>
          <w:p w14:paraId="410DE222" w14:textId="2FED3F24" w:rsidR="00DB10A3" w:rsidRPr="009B575B" w:rsidRDefault="00DB10A3" w:rsidP="00DB10A3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100,0</w:t>
            </w:r>
          </w:p>
        </w:tc>
      </w:tr>
      <w:tr w:rsidR="00DB10A3" w:rsidRPr="0090003D" w14:paraId="78CC9B73" w14:textId="77777777" w:rsidTr="00C63532">
        <w:trPr>
          <w:trHeight w:val="170"/>
        </w:trPr>
        <w:tc>
          <w:tcPr>
            <w:tcW w:w="5103" w:type="dxa"/>
            <w:tcBorders>
              <w:left w:val="nil"/>
            </w:tcBorders>
            <w:vAlign w:val="center"/>
          </w:tcPr>
          <w:p w14:paraId="0C14B324" w14:textId="77777777" w:rsidR="00DB10A3" w:rsidRPr="00C93259" w:rsidRDefault="00DB10A3" w:rsidP="00DB10A3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C93259">
              <w:rPr>
                <w:rFonts w:ascii="Fira Sans" w:hAnsi="Fira Sans"/>
                <w:color w:val="000000" w:themeColor="text1"/>
                <w:sz w:val="16"/>
                <w:szCs w:val="16"/>
              </w:rPr>
              <w:t>w tym:</w:t>
            </w:r>
          </w:p>
        </w:tc>
        <w:tc>
          <w:tcPr>
            <w:tcW w:w="1784" w:type="dxa"/>
            <w:vAlign w:val="bottom"/>
          </w:tcPr>
          <w:p w14:paraId="7F3CD3B4" w14:textId="77777777" w:rsidR="00DB10A3" w:rsidRPr="009B575B" w:rsidRDefault="00DB10A3" w:rsidP="00DB10A3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1784" w:type="dxa"/>
            <w:vAlign w:val="bottom"/>
          </w:tcPr>
          <w:p w14:paraId="1129106C" w14:textId="089CB79E" w:rsidR="00DB10A3" w:rsidRPr="009B575B" w:rsidRDefault="00DB10A3" w:rsidP="00DB10A3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6F67B661" w14:textId="77777777" w:rsidR="00DB10A3" w:rsidRPr="009B575B" w:rsidRDefault="00DB10A3" w:rsidP="00DB10A3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</w:tr>
      <w:tr w:rsidR="00DB10A3" w:rsidRPr="0090003D" w14:paraId="22739828" w14:textId="77777777" w:rsidTr="00C63532">
        <w:trPr>
          <w:trHeight w:val="170"/>
        </w:trPr>
        <w:tc>
          <w:tcPr>
            <w:tcW w:w="5103" w:type="dxa"/>
            <w:tcBorders>
              <w:left w:val="nil"/>
            </w:tcBorders>
            <w:vAlign w:val="bottom"/>
          </w:tcPr>
          <w:p w14:paraId="5C74807D" w14:textId="77777777" w:rsidR="00DB10A3" w:rsidRPr="009B575B" w:rsidRDefault="00DB10A3" w:rsidP="00DB10A3">
            <w:pPr>
              <w:pStyle w:val="Nagwek2"/>
              <w:tabs>
                <w:tab w:val="right" w:leader="dot" w:pos="4156"/>
              </w:tabs>
              <w:spacing w:before="100" w:after="10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B575B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Pojazdy samochodowe, motocykle, części </w:t>
            </w:r>
          </w:p>
        </w:tc>
        <w:tc>
          <w:tcPr>
            <w:tcW w:w="1784" w:type="dxa"/>
            <w:vAlign w:val="bottom"/>
          </w:tcPr>
          <w:p w14:paraId="2A292C7E" w14:textId="3B9C1FD2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114,7</w:t>
            </w:r>
          </w:p>
        </w:tc>
        <w:tc>
          <w:tcPr>
            <w:tcW w:w="1784" w:type="dxa"/>
            <w:vAlign w:val="bottom"/>
          </w:tcPr>
          <w:p w14:paraId="7C722308" w14:textId="6F7D89A9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107,2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41B6F220" w14:textId="3E171873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10,1</w:t>
            </w:r>
          </w:p>
        </w:tc>
      </w:tr>
      <w:tr w:rsidR="00DB10A3" w:rsidRPr="0090003D" w14:paraId="12A6E6A8" w14:textId="77777777" w:rsidTr="00C63532">
        <w:trPr>
          <w:trHeight w:val="170"/>
        </w:trPr>
        <w:tc>
          <w:tcPr>
            <w:tcW w:w="5103" w:type="dxa"/>
            <w:tcBorders>
              <w:left w:val="nil"/>
            </w:tcBorders>
            <w:vAlign w:val="bottom"/>
          </w:tcPr>
          <w:p w14:paraId="47A10AE6" w14:textId="77777777" w:rsidR="00DB10A3" w:rsidRPr="009B575B" w:rsidRDefault="00DB10A3" w:rsidP="00DB10A3">
            <w:pPr>
              <w:pStyle w:val="Nagwek2"/>
              <w:tabs>
                <w:tab w:val="right" w:leader="dot" w:pos="4156"/>
              </w:tabs>
              <w:spacing w:before="100" w:after="10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B575B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Paliwa stałe, ciekłe i gazowe </w:t>
            </w:r>
          </w:p>
        </w:tc>
        <w:tc>
          <w:tcPr>
            <w:tcW w:w="1784" w:type="dxa"/>
            <w:vAlign w:val="bottom"/>
          </w:tcPr>
          <w:p w14:paraId="2B77C045" w14:textId="1711B797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69,2</w:t>
            </w:r>
          </w:p>
        </w:tc>
        <w:tc>
          <w:tcPr>
            <w:tcW w:w="1784" w:type="dxa"/>
            <w:vAlign w:val="bottom"/>
          </w:tcPr>
          <w:p w14:paraId="082C07A1" w14:textId="1DBCDE18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100,1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1C2D5873" w14:textId="71A10812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10,5</w:t>
            </w:r>
          </w:p>
        </w:tc>
      </w:tr>
      <w:tr w:rsidR="00DB10A3" w:rsidRPr="0090003D" w14:paraId="6D3B86CF" w14:textId="77777777" w:rsidTr="00C63532">
        <w:trPr>
          <w:trHeight w:val="170"/>
        </w:trPr>
        <w:tc>
          <w:tcPr>
            <w:tcW w:w="5103" w:type="dxa"/>
            <w:tcBorders>
              <w:left w:val="nil"/>
            </w:tcBorders>
            <w:vAlign w:val="bottom"/>
          </w:tcPr>
          <w:p w14:paraId="27EB7B52" w14:textId="77777777" w:rsidR="00DB10A3" w:rsidRPr="009B575B" w:rsidRDefault="00DB10A3" w:rsidP="00DB10A3">
            <w:pPr>
              <w:pStyle w:val="Nagwek2"/>
              <w:tabs>
                <w:tab w:val="right" w:leader="dot" w:pos="4156"/>
              </w:tabs>
              <w:spacing w:before="100" w:after="10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B575B">
              <w:rPr>
                <w:rFonts w:ascii="Fira Sans" w:hAnsi="Fira Sans"/>
                <w:color w:val="000000" w:themeColor="text1"/>
                <w:sz w:val="16"/>
                <w:szCs w:val="16"/>
              </w:rPr>
              <w:t>Żywn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ość, napoje i wyroby tytoniowe </w:t>
            </w:r>
          </w:p>
        </w:tc>
        <w:tc>
          <w:tcPr>
            <w:tcW w:w="1784" w:type="dxa"/>
            <w:vAlign w:val="bottom"/>
          </w:tcPr>
          <w:p w14:paraId="092A61B2" w14:textId="49BF9413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108,5</w:t>
            </w:r>
          </w:p>
        </w:tc>
        <w:tc>
          <w:tcPr>
            <w:tcW w:w="1784" w:type="dxa"/>
            <w:vAlign w:val="bottom"/>
          </w:tcPr>
          <w:p w14:paraId="0FE6CCC9" w14:textId="55A0685B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109,9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244B0640" w14:textId="05D04188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33,2</w:t>
            </w:r>
          </w:p>
        </w:tc>
      </w:tr>
      <w:tr w:rsidR="00DB10A3" w:rsidRPr="0090003D" w14:paraId="5A5FB1B3" w14:textId="77777777" w:rsidTr="00C63532">
        <w:trPr>
          <w:trHeight w:val="170"/>
        </w:trPr>
        <w:tc>
          <w:tcPr>
            <w:tcW w:w="5103" w:type="dxa"/>
            <w:tcBorders>
              <w:left w:val="nil"/>
            </w:tcBorders>
            <w:vAlign w:val="bottom"/>
          </w:tcPr>
          <w:p w14:paraId="1FAFB0EE" w14:textId="77777777" w:rsidR="00DB10A3" w:rsidRPr="009B575B" w:rsidRDefault="00DB10A3" w:rsidP="00DB10A3">
            <w:pPr>
              <w:pStyle w:val="Nagwek2"/>
              <w:tabs>
                <w:tab w:val="right" w:leader="dot" w:pos="4156"/>
              </w:tabs>
              <w:spacing w:before="100" w:after="10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B575B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Farmaceutyki, kosmetyki, sprzęt ortopedyczny </w:t>
            </w:r>
          </w:p>
        </w:tc>
        <w:tc>
          <w:tcPr>
            <w:tcW w:w="1784" w:type="dxa"/>
            <w:vAlign w:val="bottom"/>
          </w:tcPr>
          <w:p w14:paraId="5AB4B386" w14:textId="216EA30C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87,8</w:t>
            </w:r>
          </w:p>
        </w:tc>
        <w:tc>
          <w:tcPr>
            <w:tcW w:w="1784" w:type="dxa"/>
            <w:vAlign w:val="bottom"/>
          </w:tcPr>
          <w:p w14:paraId="32236C82" w14:textId="2C71D662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99,1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14068D19" w14:textId="263A2AF8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8,7</w:t>
            </w:r>
          </w:p>
        </w:tc>
      </w:tr>
      <w:tr w:rsidR="00DB10A3" w:rsidRPr="0090003D" w14:paraId="275AE3B4" w14:textId="77777777" w:rsidTr="00C63532">
        <w:trPr>
          <w:trHeight w:val="170"/>
        </w:trPr>
        <w:tc>
          <w:tcPr>
            <w:tcW w:w="5103" w:type="dxa"/>
            <w:tcBorders>
              <w:left w:val="nil"/>
            </w:tcBorders>
            <w:vAlign w:val="bottom"/>
          </w:tcPr>
          <w:p w14:paraId="24311405" w14:textId="77777777" w:rsidR="00DB10A3" w:rsidRPr="009B575B" w:rsidRDefault="00DB10A3" w:rsidP="00DB10A3">
            <w:pPr>
              <w:pStyle w:val="Nagwek2"/>
              <w:tabs>
                <w:tab w:val="right" w:leader="dot" w:pos="4156"/>
              </w:tabs>
              <w:spacing w:before="100" w:after="10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Włókno, odzież, obuwie </w:t>
            </w:r>
          </w:p>
        </w:tc>
        <w:tc>
          <w:tcPr>
            <w:tcW w:w="1784" w:type="dxa"/>
            <w:vAlign w:val="bottom"/>
          </w:tcPr>
          <w:p w14:paraId="226E1F5C" w14:textId="208F3CDE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124,1</w:t>
            </w:r>
          </w:p>
        </w:tc>
        <w:tc>
          <w:tcPr>
            <w:tcW w:w="1784" w:type="dxa"/>
            <w:vAlign w:val="bottom"/>
          </w:tcPr>
          <w:p w14:paraId="09D9BE30" w14:textId="321EE325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151,3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0161FE06" w14:textId="65FCDBC1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2,1</w:t>
            </w:r>
          </w:p>
        </w:tc>
      </w:tr>
      <w:tr w:rsidR="00DB10A3" w:rsidRPr="0090003D" w14:paraId="5FA8DAEE" w14:textId="77777777" w:rsidTr="00C63532">
        <w:trPr>
          <w:trHeight w:val="170"/>
        </w:trPr>
        <w:tc>
          <w:tcPr>
            <w:tcW w:w="5103" w:type="dxa"/>
            <w:tcBorders>
              <w:left w:val="nil"/>
            </w:tcBorders>
            <w:vAlign w:val="bottom"/>
          </w:tcPr>
          <w:p w14:paraId="64DE3AB8" w14:textId="77777777" w:rsidR="00DB10A3" w:rsidRPr="009B575B" w:rsidRDefault="00DB10A3" w:rsidP="00DB10A3">
            <w:pPr>
              <w:pStyle w:val="Nagwek2"/>
              <w:tabs>
                <w:tab w:val="right" w:leader="dot" w:pos="4156"/>
              </w:tabs>
              <w:spacing w:before="100" w:after="10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Meble, RTV, AGD </w:t>
            </w:r>
          </w:p>
        </w:tc>
        <w:tc>
          <w:tcPr>
            <w:tcW w:w="1784" w:type="dxa"/>
            <w:vAlign w:val="bottom"/>
          </w:tcPr>
          <w:p w14:paraId="7556F012" w14:textId="308768BC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99,2</w:t>
            </w:r>
          </w:p>
        </w:tc>
        <w:tc>
          <w:tcPr>
            <w:tcW w:w="1784" w:type="dxa"/>
            <w:vAlign w:val="bottom"/>
          </w:tcPr>
          <w:p w14:paraId="3C7F9161" w14:textId="55C9C42B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124,0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04F90105" w14:textId="38779796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2,3</w:t>
            </w:r>
          </w:p>
        </w:tc>
      </w:tr>
      <w:tr w:rsidR="00DB10A3" w:rsidRPr="0090003D" w14:paraId="090EDF33" w14:textId="77777777" w:rsidTr="00C63532">
        <w:trPr>
          <w:trHeight w:val="170"/>
        </w:trPr>
        <w:tc>
          <w:tcPr>
            <w:tcW w:w="5103" w:type="dxa"/>
            <w:tcBorders>
              <w:left w:val="nil"/>
            </w:tcBorders>
            <w:vAlign w:val="bottom"/>
          </w:tcPr>
          <w:p w14:paraId="6BE3CC8D" w14:textId="77777777" w:rsidR="00DB10A3" w:rsidRPr="009B575B" w:rsidRDefault="00DB10A3" w:rsidP="00DB10A3">
            <w:pPr>
              <w:pStyle w:val="Nagwek2"/>
              <w:tabs>
                <w:tab w:val="right" w:leader="dot" w:pos="4156"/>
              </w:tabs>
              <w:spacing w:before="100" w:after="10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Prasa, </w:t>
            </w:r>
            <w:r w:rsidRPr="009B575B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książki, pozostała sprzedaż w wyspecjalizowanych 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sklepach</w:t>
            </w:r>
          </w:p>
        </w:tc>
        <w:tc>
          <w:tcPr>
            <w:tcW w:w="1784" w:type="dxa"/>
            <w:vAlign w:val="bottom"/>
          </w:tcPr>
          <w:p w14:paraId="0CD04604" w14:textId="5EFF39E5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158,7</w:t>
            </w:r>
          </w:p>
        </w:tc>
        <w:tc>
          <w:tcPr>
            <w:tcW w:w="1784" w:type="dxa"/>
            <w:vAlign w:val="bottom"/>
          </w:tcPr>
          <w:p w14:paraId="1D2B333D" w14:textId="005CEF52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139,2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1D5961EF" w14:textId="0855CA33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3,4</w:t>
            </w:r>
          </w:p>
        </w:tc>
      </w:tr>
      <w:tr w:rsidR="00DB10A3" w:rsidRPr="0090003D" w14:paraId="51F5C5DD" w14:textId="77777777" w:rsidTr="00C63532">
        <w:trPr>
          <w:trHeight w:val="170"/>
        </w:trPr>
        <w:tc>
          <w:tcPr>
            <w:tcW w:w="5103" w:type="dxa"/>
            <w:tcBorders>
              <w:left w:val="nil"/>
            </w:tcBorders>
            <w:vAlign w:val="bottom"/>
          </w:tcPr>
          <w:p w14:paraId="1A95650C" w14:textId="77777777" w:rsidR="00DB10A3" w:rsidRPr="009B575B" w:rsidRDefault="00DB10A3" w:rsidP="00DB10A3">
            <w:pPr>
              <w:pStyle w:val="Nagwek2"/>
              <w:tabs>
                <w:tab w:val="right" w:leader="dot" w:pos="4156"/>
              </w:tabs>
              <w:spacing w:before="100" w:after="10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B575B">
              <w:rPr>
                <w:rFonts w:ascii="Fira Sans" w:hAnsi="Fira Sans"/>
                <w:color w:val="000000" w:themeColor="text1"/>
                <w:sz w:val="16"/>
                <w:szCs w:val="16"/>
              </w:rPr>
              <w:t>Pozo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stałe </w:t>
            </w:r>
          </w:p>
        </w:tc>
        <w:tc>
          <w:tcPr>
            <w:tcW w:w="1784" w:type="dxa"/>
            <w:vAlign w:val="bottom"/>
          </w:tcPr>
          <w:p w14:paraId="64A62233" w14:textId="5E3ABCDA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79,8</w:t>
            </w:r>
          </w:p>
        </w:tc>
        <w:tc>
          <w:tcPr>
            <w:tcW w:w="1784" w:type="dxa"/>
            <w:vAlign w:val="bottom"/>
          </w:tcPr>
          <w:p w14:paraId="705235B4" w14:textId="0E6BD380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92,5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1CE32B03" w14:textId="599D97A9" w:rsidR="00DB10A3" w:rsidRPr="00C93259" w:rsidRDefault="00DB10A3" w:rsidP="00DB10A3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21,3</w:t>
            </w:r>
          </w:p>
        </w:tc>
      </w:tr>
    </w:tbl>
    <w:p w14:paraId="5CB49CD4" w14:textId="3147B07F" w:rsidR="00934A0E" w:rsidRPr="00A61E98" w:rsidRDefault="00934A0E" w:rsidP="00934A0E">
      <w:pPr>
        <w:pStyle w:val="Tekstpodstawowy2"/>
        <w:spacing w:before="52" w:line="240" w:lineRule="exact"/>
        <w:rPr>
          <w:rFonts w:cs="Arial"/>
          <w:bCs/>
          <w:color w:val="000000" w:themeColor="text1"/>
          <w:szCs w:val="19"/>
        </w:rPr>
      </w:pPr>
      <w:r w:rsidRPr="00002A64">
        <w:rPr>
          <w:rFonts w:eastAsia="Fira Sans" w:cs="Fira Sans"/>
          <w:sz w:val="16"/>
          <w:szCs w:val="16"/>
        </w:rPr>
        <w:t>a</w:t>
      </w:r>
      <w:r w:rsidRPr="003C5C5A">
        <w:rPr>
          <w:rFonts w:eastAsia="Fira Sans" w:cs="Fira Sans"/>
          <w:i/>
          <w:sz w:val="16"/>
          <w:szCs w:val="16"/>
        </w:rPr>
        <w:t xml:space="preserve"> </w:t>
      </w:r>
      <w:r w:rsidRPr="003C5C5A">
        <w:rPr>
          <w:rFonts w:eastAsia="Fira Sans" w:cs="Fira Sans"/>
          <w:sz w:val="16"/>
          <w:szCs w:val="16"/>
        </w:rPr>
        <w:t xml:space="preserve">Grupowania przedsiębiorstw dokonano na podstawie Polskiej Klasyfikacji Działalności – PKD 2007, zaliczając przedsiębiorstwo do określonej kategorii </w:t>
      </w:r>
      <w:r>
        <w:rPr>
          <w:rFonts w:eastAsia="Fira Sans" w:cs="Fira Sans"/>
          <w:sz w:val="16"/>
          <w:szCs w:val="16"/>
        </w:rPr>
        <w:t>we</w:t>
      </w:r>
      <w:r w:rsidRPr="003C5C5A">
        <w:rPr>
          <w:rFonts w:eastAsia="Fira Sans" w:cs="Fira Sans"/>
          <w:sz w:val="16"/>
          <w:szCs w:val="16"/>
        </w:rPr>
        <w:t>dług przeważającego rodzaju działalności, zgodnie z aktualnym w omawianym okresie stanem organizacyjnym. Odnotowane zmiany (wzrost/spadek) sprzedaży detalicznej w poszczególnych grupach rodzajów działalności przedsiębiorst</w:t>
      </w:r>
      <w:r>
        <w:rPr>
          <w:rFonts w:eastAsia="Fira Sans" w:cs="Fira Sans"/>
          <w:sz w:val="16"/>
          <w:szCs w:val="16"/>
        </w:rPr>
        <w:t xml:space="preserve">w mogą zatem również wynikać ze </w:t>
      </w:r>
      <w:r w:rsidRPr="003C5C5A">
        <w:rPr>
          <w:rFonts w:eastAsia="Fira Sans" w:cs="Fira Sans"/>
          <w:sz w:val="16"/>
          <w:szCs w:val="16"/>
        </w:rPr>
        <w:t>zmiany przeważającego rodzaju działalności przedsiębiorstwa oraz zmian organizacyjnych. Nie ma to wpływu na dynami</w:t>
      </w:r>
      <w:r>
        <w:rPr>
          <w:rFonts w:eastAsia="Fira Sans" w:cs="Fira Sans"/>
          <w:sz w:val="16"/>
          <w:szCs w:val="16"/>
        </w:rPr>
        <w:t>kę sprzedaży detalicznej ogółem</w:t>
      </w:r>
      <w:r w:rsidRPr="00A61E98">
        <w:rPr>
          <w:rFonts w:eastAsia="Fira Sans" w:cs="Fira Sans"/>
          <w:color w:val="000000" w:themeColor="text1"/>
          <w:sz w:val="16"/>
          <w:szCs w:val="16"/>
        </w:rPr>
        <w:t>.</w:t>
      </w:r>
    </w:p>
    <w:p w14:paraId="7DF24645" w14:textId="2C484B49" w:rsidR="00EC333A" w:rsidRPr="00DB10A3" w:rsidRDefault="00EC333A" w:rsidP="00357C02">
      <w:pPr>
        <w:pStyle w:val="Tekstpodstawowy2"/>
        <w:spacing w:before="200" w:line="240" w:lineRule="exact"/>
        <w:rPr>
          <w:rFonts w:cs="Arial"/>
          <w:bCs/>
          <w:szCs w:val="19"/>
        </w:rPr>
      </w:pPr>
      <w:r w:rsidRPr="00DB10A3">
        <w:rPr>
          <w:rFonts w:cs="Arial"/>
          <w:bCs/>
          <w:szCs w:val="19"/>
        </w:rPr>
        <w:t xml:space="preserve">Przedsiębiorstwa </w:t>
      </w:r>
      <w:r w:rsidR="004B6127" w:rsidRPr="00DB10A3">
        <w:rPr>
          <w:rFonts w:cs="Arial"/>
          <w:bCs/>
          <w:szCs w:val="19"/>
        </w:rPr>
        <w:t xml:space="preserve">handlowe </w:t>
      </w:r>
      <w:r w:rsidR="00495626" w:rsidRPr="00DB10A3">
        <w:rPr>
          <w:rFonts w:cs="Arial"/>
          <w:bCs/>
          <w:szCs w:val="19"/>
        </w:rPr>
        <w:t xml:space="preserve">w </w:t>
      </w:r>
      <w:r w:rsidR="00E96697" w:rsidRPr="00DB10A3">
        <w:rPr>
          <w:rFonts w:cs="Arial"/>
          <w:bCs/>
          <w:szCs w:val="19"/>
        </w:rPr>
        <w:t>listopadzie</w:t>
      </w:r>
      <w:r w:rsidR="004B6127" w:rsidRPr="00DB10A3">
        <w:rPr>
          <w:rFonts w:cs="Arial"/>
          <w:bCs/>
          <w:szCs w:val="19"/>
        </w:rPr>
        <w:t xml:space="preserve"> 2022 r. zrealizowały </w:t>
      </w:r>
      <w:r w:rsidR="004B6127" w:rsidRPr="00DB10A3">
        <w:rPr>
          <w:rFonts w:cs="Arial"/>
          <w:b/>
          <w:bCs/>
          <w:szCs w:val="19"/>
        </w:rPr>
        <w:t>sprzedaż hurtową</w:t>
      </w:r>
      <w:r w:rsidR="004B6127" w:rsidRPr="00DB10A3">
        <w:rPr>
          <w:rFonts w:cs="Arial"/>
          <w:bCs/>
          <w:szCs w:val="19"/>
        </w:rPr>
        <w:t xml:space="preserve"> (w cenach bieżących) o </w:t>
      </w:r>
      <w:r w:rsidR="00DB10A3" w:rsidRPr="00DB10A3">
        <w:rPr>
          <w:rFonts w:cs="Arial"/>
          <w:bCs/>
          <w:szCs w:val="19"/>
        </w:rPr>
        <w:t>7,7</w:t>
      </w:r>
      <w:r w:rsidR="004B6127" w:rsidRPr="00DB10A3">
        <w:rPr>
          <w:rFonts w:cs="Arial"/>
          <w:bCs/>
          <w:szCs w:val="19"/>
        </w:rPr>
        <w:t xml:space="preserve">% </w:t>
      </w:r>
      <w:r w:rsidR="007374AE" w:rsidRPr="00DB10A3">
        <w:rPr>
          <w:rFonts w:cs="Arial"/>
          <w:bCs/>
          <w:szCs w:val="19"/>
        </w:rPr>
        <w:t>niższą</w:t>
      </w:r>
      <w:r w:rsidR="004B6127" w:rsidRPr="00DB10A3">
        <w:rPr>
          <w:rFonts w:cs="Arial"/>
          <w:bCs/>
          <w:szCs w:val="19"/>
        </w:rPr>
        <w:t xml:space="preserve"> </w:t>
      </w:r>
      <w:r w:rsidR="00357C02" w:rsidRPr="00DB10A3">
        <w:rPr>
          <w:rFonts w:cs="Arial"/>
          <w:bCs/>
          <w:szCs w:val="19"/>
        </w:rPr>
        <w:t>niż</w:t>
      </w:r>
      <w:r w:rsidR="004B6127" w:rsidRPr="00DB10A3">
        <w:rPr>
          <w:rFonts w:cs="Arial"/>
          <w:bCs/>
          <w:szCs w:val="19"/>
        </w:rPr>
        <w:t xml:space="preserve"> w</w:t>
      </w:r>
      <w:r w:rsidR="00357C02" w:rsidRPr="00DB10A3">
        <w:rPr>
          <w:rFonts w:cs="Arial"/>
          <w:bCs/>
          <w:szCs w:val="19"/>
        </w:rPr>
        <w:t> </w:t>
      </w:r>
      <w:r w:rsidR="004B6127" w:rsidRPr="00DB10A3">
        <w:rPr>
          <w:rFonts w:cs="Arial"/>
          <w:bCs/>
          <w:szCs w:val="19"/>
        </w:rPr>
        <w:t>poprzednim miesiącu</w:t>
      </w:r>
      <w:r w:rsidR="00DB10A3" w:rsidRPr="00DB10A3">
        <w:rPr>
          <w:rFonts w:cs="Arial"/>
          <w:bCs/>
          <w:szCs w:val="19"/>
        </w:rPr>
        <w:t xml:space="preserve"> i</w:t>
      </w:r>
      <w:r w:rsidR="007374AE" w:rsidRPr="00DB10A3">
        <w:rPr>
          <w:rFonts w:cs="Arial"/>
          <w:bCs/>
          <w:szCs w:val="19"/>
        </w:rPr>
        <w:t xml:space="preserve"> </w:t>
      </w:r>
      <w:r w:rsidR="004B6127" w:rsidRPr="00DB10A3">
        <w:rPr>
          <w:rFonts w:cs="Arial"/>
          <w:bCs/>
          <w:szCs w:val="19"/>
        </w:rPr>
        <w:t xml:space="preserve">o </w:t>
      </w:r>
      <w:r w:rsidR="00DB10A3" w:rsidRPr="00DB10A3">
        <w:rPr>
          <w:rFonts w:cs="Arial"/>
          <w:bCs/>
          <w:szCs w:val="19"/>
        </w:rPr>
        <w:t>0,2</w:t>
      </w:r>
      <w:r w:rsidR="004B6127" w:rsidRPr="00DB10A3">
        <w:rPr>
          <w:rFonts w:cs="Arial"/>
          <w:bCs/>
          <w:szCs w:val="19"/>
        </w:rPr>
        <w:t xml:space="preserve">% </w:t>
      </w:r>
      <w:r w:rsidR="00DB10A3" w:rsidRPr="00DB10A3">
        <w:rPr>
          <w:rFonts w:cs="Arial"/>
          <w:bCs/>
          <w:szCs w:val="19"/>
        </w:rPr>
        <w:t>niższą</w:t>
      </w:r>
      <w:r w:rsidR="004B6127" w:rsidRPr="00DB10A3">
        <w:rPr>
          <w:rFonts w:cs="Arial"/>
          <w:bCs/>
          <w:szCs w:val="19"/>
        </w:rPr>
        <w:t xml:space="preserve"> niż </w:t>
      </w:r>
      <w:r w:rsidR="00495626" w:rsidRPr="00DB10A3">
        <w:rPr>
          <w:rFonts w:cs="Arial"/>
          <w:bCs/>
          <w:szCs w:val="19"/>
        </w:rPr>
        <w:t xml:space="preserve">w </w:t>
      </w:r>
      <w:r w:rsidR="00E96697" w:rsidRPr="00DB10A3">
        <w:rPr>
          <w:rFonts w:cs="Arial"/>
          <w:bCs/>
          <w:szCs w:val="19"/>
        </w:rPr>
        <w:t>listopadzie</w:t>
      </w:r>
      <w:r w:rsidR="004B6127" w:rsidRPr="00DB10A3">
        <w:rPr>
          <w:rFonts w:cs="Arial"/>
          <w:bCs/>
          <w:szCs w:val="19"/>
        </w:rPr>
        <w:t xml:space="preserve"> </w:t>
      </w:r>
      <w:r w:rsidR="007374AE" w:rsidRPr="00DB10A3">
        <w:rPr>
          <w:rFonts w:cs="Arial"/>
          <w:bCs/>
          <w:szCs w:val="19"/>
        </w:rPr>
        <w:t xml:space="preserve">2021 r. </w:t>
      </w:r>
      <w:r w:rsidR="004B6127" w:rsidRPr="00DB10A3">
        <w:rPr>
          <w:rFonts w:cs="Arial"/>
          <w:bCs/>
          <w:szCs w:val="19"/>
        </w:rPr>
        <w:t xml:space="preserve">(w tym w przedsiębiorstwach </w:t>
      </w:r>
      <w:r w:rsidR="004B6127" w:rsidRPr="00DB10A3">
        <w:rPr>
          <w:rFonts w:cs="Arial"/>
          <w:bCs/>
          <w:spacing w:val="-3"/>
          <w:szCs w:val="19"/>
        </w:rPr>
        <w:t xml:space="preserve">hurtowych </w:t>
      </w:r>
      <w:r w:rsidR="004B6127" w:rsidRPr="00DB10A3">
        <w:rPr>
          <w:rFonts w:cs="Arial"/>
          <w:bCs/>
          <w:spacing w:val="-2"/>
          <w:kern w:val="16"/>
          <w:szCs w:val="19"/>
        </w:rPr>
        <w:t xml:space="preserve">zaobserwowano </w:t>
      </w:r>
      <w:r w:rsidR="007374AE" w:rsidRPr="00DB10A3">
        <w:rPr>
          <w:rFonts w:cs="Arial"/>
          <w:bCs/>
          <w:spacing w:val="-2"/>
          <w:kern w:val="16"/>
          <w:szCs w:val="19"/>
        </w:rPr>
        <w:t xml:space="preserve">spadek o </w:t>
      </w:r>
      <w:r w:rsidR="00DB10A3" w:rsidRPr="00DB10A3">
        <w:rPr>
          <w:rFonts w:cs="Arial"/>
          <w:bCs/>
          <w:spacing w:val="-2"/>
          <w:kern w:val="16"/>
          <w:szCs w:val="19"/>
        </w:rPr>
        <w:t>8,4</w:t>
      </w:r>
      <w:r w:rsidR="007374AE" w:rsidRPr="00DB10A3">
        <w:rPr>
          <w:rFonts w:cs="Arial"/>
          <w:bCs/>
          <w:spacing w:val="-2"/>
          <w:kern w:val="16"/>
          <w:szCs w:val="19"/>
        </w:rPr>
        <w:t xml:space="preserve">% w stosunku do </w:t>
      </w:r>
      <w:r w:rsidR="00DB10A3" w:rsidRPr="00DB10A3">
        <w:rPr>
          <w:rFonts w:cs="Arial"/>
          <w:bCs/>
          <w:spacing w:val="-2"/>
          <w:kern w:val="16"/>
          <w:szCs w:val="19"/>
        </w:rPr>
        <w:t>października</w:t>
      </w:r>
      <w:r w:rsidR="007374AE" w:rsidRPr="00DB10A3">
        <w:rPr>
          <w:rFonts w:cs="Arial"/>
          <w:bCs/>
          <w:spacing w:val="-2"/>
          <w:kern w:val="16"/>
          <w:szCs w:val="19"/>
        </w:rPr>
        <w:t xml:space="preserve"> 2022 r., ale wzrost o </w:t>
      </w:r>
      <w:r w:rsidR="00DB10A3" w:rsidRPr="00DB10A3">
        <w:rPr>
          <w:rFonts w:cs="Arial"/>
          <w:bCs/>
          <w:spacing w:val="-2"/>
          <w:kern w:val="16"/>
          <w:szCs w:val="19"/>
        </w:rPr>
        <w:t>4,0</w:t>
      </w:r>
      <w:r w:rsidR="007374AE" w:rsidRPr="00DB10A3">
        <w:rPr>
          <w:rFonts w:cs="Arial"/>
          <w:bCs/>
          <w:spacing w:val="-2"/>
          <w:kern w:val="16"/>
          <w:szCs w:val="19"/>
        </w:rPr>
        <w:t xml:space="preserve">% w odniesieniu do </w:t>
      </w:r>
      <w:r w:rsidR="001572C8" w:rsidRPr="00DB10A3">
        <w:rPr>
          <w:rFonts w:cs="Arial"/>
          <w:bCs/>
          <w:spacing w:val="-2"/>
          <w:kern w:val="16"/>
          <w:szCs w:val="19"/>
        </w:rPr>
        <w:t>listopada</w:t>
      </w:r>
      <w:r w:rsidR="007374AE" w:rsidRPr="00DB10A3">
        <w:rPr>
          <w:rFonts w:cs="Arial"/>
          <w:bCs/>
          <w:spacing w:val="-2"/>
          <w:kern w:val="16"/>
          <w:szCs w:val="19"/>
        </w:rPr>
        <w:t xml:space="preserve"> ubiegłego roku).</w:t>
      </w:r>
    </w:p>
    <w:p w14:paraId="61159FD5" w14:textId="01B88577" w:rsidR="00EC333A" w:rsidRPr="00DB10A3" w:rsidRDefault="00EC333A" w:rsidP="00F479C5">
      <w:pPr>
        <w:pStyle w:val="Tekstpodstawowy2"/>
        <w:spacing w:line="240" w:lineRule="exact"/>
        <w:rPr>
          <w:rFonts w:cs="Arial"/>
          <w:bCs/>
          <w:szCs w:val="19"/>
        </w:rPr>
      </w:pPr>
      <w:r w:rsidRPr="00DB10A3">
        <w:rPr>
          <w:rFonts w:cs="Arial"/>
          <w:bCs/>
          <w:szCs w:val="19"/>
        </w:rPr>
        <w:t>W okresie styczeń–</w:t>
      </w:r>
      <w:r w:rsidR="008117BC" w:rsidRPr="00DB10A3">
        <w:rPr>
          <w:rFonts w:cs="Arial"/>
          <w:bCs/>
          <w:szCs w:val="19"/>
        </w:rPr>
        <w:t>listopad</w:t>
      </w:r>
      <w:r w:rsidRPr="00DB10A3">
        <w:rPr>
          <w:rFonts w:cs="Arial"/>
          <w:bCs/>
          <w:szCs w:val="19"/>
        </w:rPr>
        <w:t xml:space="preserve"> 2022 r., w porównaniu z analogicznym okresem poprzedniego roku, sprzedaż hurtowa w</w:t>
      </w:r>
      <w:r w:rsidR="00560EA0" w:rsidRPr="00DB10A3">
        <w:rPr>
          <w:rFonts w:cs="Arial"/>
          <w:bCs/>
          <w:szCs w:val="19"/>
        </w:rPr>
        <w:t> </w:t>
      </w:r>
      <w:r w:rsidRPr="00DB10A3">
        <w:rPr>
          <w:rFonts w:cs="Arial"/>
          <w:bCs/>
          <w:szCs w:val="19"/>
        </w:rPr>
        <w:t xml:space="preserve">przedsiębiorstwach handlowych zwiększyła się o </w:t>
      </w:r>
      <w:r w:rsidR="00CC1412" w:rsidRPr="00DB10A3">
        <w:rPr>
          <w:rFonts w:cs="Arial"/>
          <w:bCs/>
          <w:szCs w:val="19"/>
        </w:rPr>
        <w:t>2</w:t>
      </w:r>
      <w:r w:rsidR="00DB10A3" w:rsidRPr="00DB10A3">
        <w:rPr>
          <w:rFonts w:cs="Arial"/>
          <w:bCs/>
          <w:szCs w:val="19"/>
        </w:rPr>
        <w:t>0,9</w:t>
      </w:r>
      <w:r w:rsidRPr="00DB10A3">
        <w:rPr>
          <w:rFonts w:cs="Arial"/>
          <w:bCs/>
          <w:szCs w:val="19"/>
        </w:rPr>
        <w:t xml:space="preserve">%, a w przedsiębiorstwach hurtowych – o </w:t>
      </w:r>
      <w:r w:rsidR="00CA37A6" w:rsidRPr="00DB10A3">
        <w:rPr>
          <w:rFonts w:cs="Arial"/>
          <w:bCs/>
          <w:szCs w:val="19"/>
        </w:rPr>
        <w:t>3</w:t>
      </w:r>
      <w:r w:rsidR="00DB10A3" w:rsidRPr="00DB10A3">
        <w:rPr>
          <w:rFonts w:cs="Arial"/>
          <w:bCs/>
          <w:szCs w:val="19"/>
        </w:rPr>
        <w:t>0,9</w:t>
      </w:r>
      <w:r w:rsidRPr="00DB10A3">
        <w:rPr>
          <w:rFonts w:cs="Arial"/>
          <w:bCs/>
          <w:szCs w:val="19"/>
        </w:rPr>
        <w:t>%.</w:t>
      </w:r>
    </w:p>
    <w:p w14:paraId="390CDFE2" w14:textId="3B6713FA" w:rsidR="008F7D86" w:rsidRPr="003F3FFC" w:rsidRDefault="008F7D86" w:rsidP="008F7D86">
      <w:pPr>
        <w:pStyle w:val="Nagwek1"/>
        <w:spacing w:before="600" w:after="240"/>
        <w:rPr>
          <w:color w:val="522398"/>
        </w:rPr>
      </w:pPr>
      <w:r>
        <w:rPr>
          <w:color w:val="522398"/>
        </w:rPr>
        <w:t>Podmioty gospodarki narodowej</w:t>
      </w:r>
    </w:p>
    <w:p w14:paraId="3DF5BA1E" w14:textId="2C3CEC2E" w:rsidR="003C32AE" w:rsidRPr="00AA7B8D" w:rsidRDefault="00C649C7" w:rsidP="00D7323A">
      <w:pPr>
        <w:autoSpaceDE w:val="0"/>
        <w:autoSpaceDN w:val="0"/>
        <w:adjustRightInd w:val="0"/>
        <w:ind w:right="170"/>
        <w:rPr>
          <w:rFonts w:cs="FiraSans-Regular"/>
          <w:szCs w:val="19"/>
        </w:rPr>
      </w:pPr>
      <w:r w:rsidRPr="00AA7B8D">
        <w:rPr>
          <w:rFonts w:cs="FiraSans-Regular"/>
          <w:szCs w:val="19"/>
        </w:rPr>
        <w:t xml:space="preserve">Według </w:t>
      </w:r>
      <w:r w:rsidR="00BA2219" w:rsidRPr="00AA7B8D">
        <w:rPr>
          <w:rFonts w:cs="FiraSans-Regular"/>
          <w:szCs w:val="19"/>
        </w:rPr>
        <w:t xml:space="preserve">stanu w końcu </w:t>
      </w:r>
      <w:r w:rsidR="001572C8" w:rsidRPr="00AA7B8D">
        <w:rPr>
          <w:rFonts w:cs="FiraSans-Regular"/>
          <w:szCs w:val="19"/>
        </w:rPr>
        <w:t>listopada</w:t>
      </w:r>
      <w:r w:rsidR="00BA2219" w:rsidRPr="00AA7B8D">
        <w:rPr>
          <w:rFonts w:cs="FiraSans-Regular"/>
          <w:szCs w:val="19"/>
        </w:rPr>
        <w:t xml:space="preserve"> 2022 r., do rejestru REGON wpisan</w:t>
      </w:r>
      <w:r w:rsidR="00795397" w:rsidRPr="00AA7B8D">
        <w:rPr>
          <w:rFonts w:cs="FiraSans-Regular"/>
          <w:szCs w:val="19"/>
        </w:rPr>
        <w:t>ych</w:t>
      </w:r>
      <w:r w:rsidR="00BA2219" w:rsidRPr="00AA7B8D">
        <w:rPr>
          <w:rFonts w:cs="FiraSans-Regular"/>
          <w:szCs w:val="19"/>
        </w:rPr>
        <w:t xml:space="preserve"> był</w:t>
      </w:r>
      <w:r w:rsidR="00795397" w:rsidRPr="00AA7B8D">
        <w:rPr>
          <w:rFonts w:cs="FiraSans-Regular"/>
          <w:szCs w:val="19"/>
        </w:rPr>
        <w:t>o</w:t>
      </w:r>
      <w:r w:rsidR="00BA2219" w:rsidRPr="00AA7B8D">
        <w:rPr>
          <w:rFonts w:cs="FiraSans-Regular"/>
          <w:szCs w:val="19"/>
        </w:rPr>
        <w:t xml:space="preserve"> </w:t>
      </w:r>
      <w:r w:rsidR="00AA7B8D" w:rsidRPr="00AA7B8D">
        <w:rPr>
          <w:rFonts w:cs="FiraSans-Regular"/>
          <w:szCs w:val="19"/>
        </w:rPr>
        <w:t>116766</w:t>
      </w:r>
      <w:r w:rsidR="00BA2219" w:rsidRPr="00AA7B8D">
        <w:rPr>
          <w:rFonts w:cs="FiraSans-Regular"/>
          <w:szCs w:val="19"/>
        </w:rPr>
        <w:t xml:space="preserve"> </w:t>
      </w:r>
      <w:r w:rsidR="00BA2219" w:rsidRPr="00AA7B8D">
        <w:rPr>
          <w:rFonts w:cs="FiraSans-Regular"/>
          <w:b/>
          <w:szCs w:val="19"/>
        </w:rPr>
        <w:t>podmiot</w:t>
      </w:r>
      <w:r w:rsidR="00DB5C34" w:rsidRPr="00AA7B8D">
        <w:rPr>
          <w:rFonts w:cs="FiraSans-Regular"/>
          <w:b/>
          <w:szCs w:val="19"/>
        </w:rPr>
        <w:t>ów</w:t>
      </w:r>
      <w:r w:rsidR="00BA2219" w:rsidRPr="00AA7B8D">
        <w:rPr>
          <w:rFonts w:cs="FiraSans-Regular"/>
          <w:b/>
          <w:szCs w:val="19"/>
        </w:rPr>
        <w:t xml:space="preserve"> gospodarki narodowej</w:t>
      </w:r>
      <w:r w:rsidR="00BA2219" w:rsidRPr="00AA7B8D">
        <w:rPr>
          <w:rStyle w:val="Odwoanieprzypisudolnego"/>
          <w:rFonts w:cs="FiraSans-Regular"/>
          <w:szCs w:val="19"/>
        </w:rPr>
        <w:footnoteReference w:id="5"/>
      </w:r>
      <w:r w:rsidR="00BA2219" w:rsidRPr="00AA7B8D">
        <w:rPr>
          <w:rFonts w:cs="FiraSans-Regular"/>
          <w:szCs w:val="19"/>
        </w:rPr>
        <w:t>, tj. o 0,</w:t>
      </w:r>
      <w:r w:rsidR="00AA7B8D" w:rsidRPr="00AA7B8D">
        <w:rPr>
          <w:rFonts w:cs="FiraSans-Regular"/>
          <w:szCs w:val="19"/>
        </w:rPr>
        <w:t>2</w:t>
      </w:r>
      <w:r w:rsidR="00BA2219" w:rsidRPr="00AA7B8D">
        <w:rPr>
          <w:rFonts w:cs="FiraSans-Regular"/>
          <w:szCs w:val="19"/>
        </w:rPr>
        <w:t xml:space="preserve">% więcej niż w końcu </w:t>
      </w:r>
      <w:r w:rsidR="00AA7B8D" w:rsidRPr="00AA7B8D">
        <w:rPr>
          <w:rFonts w:cs="FiraSans-Regular"/>
          <w:szCs w:val="19"/>
        </w:rPr>
        <w:t>październik</w:t>
      </w:r>
      <w:r w:rsidR="005F66C1">
        <w:rPr>
          <w:rFonts w:cs="FiraSans-Regular"/>
          <w:szCs w:val="19"/>
        </w:rPr>
        <w:t>a</w:t>
      </w:r>
      <w:r w:rsidR="00BA2219" w:rsidRPr="00AA7B8D">
        <w:rPr>
          <w:rFonts w:cs="FiraSans-Regular"/>
          <w:szCs w:val="19"/>
        </w:rPr>
        <w:t xml:space="preserve"> 2022 r. i o 3,3% więcej niż przed rokiem.</w:t>
      </w:r>
    </w:p>
    <w:p w14:paraId="66E41F04" w14:textId="66496831" w:rsidR="00EC6C2F" w:rsidRPr="00DC2336" w:rsidRDefault="00C649C7" w:rsidP="00EC6C2F">
      <w:pPr>
        <w:autoSpaceDE w:val="0"/>
        <w:autoSpaceDN w:val="0"/>
        <w:adjustRightInd w:val="0"/>
        <w:rPr>
          <w:rFonts w:cs="FiraSans-Regular"/>
          <w:szCs w:val="19"/>
        </w:rPr>
      </w:pPr>
      <w:r w:rsidRPr="00DC2336">
        <w:rPr>
          <w:rFonts w:cs="FiraSans-Regular"/>
          <w:szCs w:val="19"/>
        </w:rPr>
        <w:t xml:space="preserve">Liczba </w:t>
      </w:r>
      <w:r w:rsidR="00EC6C2F" w:rsidRPr="00DC2336">
        <w:rPr>
          <w:rFonts w:cs="FiraSans-Regular"/>
          <w:szCs w:val="19"/>
        </w:rPr>
        <w:t xml:space="preserve">zarejestrowanych </w:t>
      </w:r>
      <w:r w:rsidR="00EC6C2F" w:rsidRPr="00DC2336">
        <w:rPr>
          <w:rFonts w:cs="FiraSans-Regular"/>
          <w:b/>
          <w:szCs w:val="19"/>
        </w:rPr>
        <w:t>osób fizycznych</w:t>
      </w:r>
      <w:r w:rsidR="00EC6C2F" w:rsidRPr="00DC2336">
        <w:rPr>
          <w:rFonts w:cs="FiraSans-Regular"/>
          <w:szCs w:val="19"/>
        </w:rPr>
        <w:t xml:space="preserve"> </w:t>
      </w:r>
      <w:r w:rsidR="00EC6C2F" w:rsidRPr="00DC2336">
        <w:rPr>
          <w:rFonts w:cs="FiraSans-Regular"/>
          <w:b/>
          <w:szCs w:val="19"/>
        </w:rPr>
        <w:t>prowadzących działalność gospodarczą</w:t>
      </w:r>
      <w:r w:rsidR="00EC6C2F" w:rsidRPr="00DC2336">
        <w:rPr>
          <w:rFonts w:cs="FiraSans-Regular"/>
          <w:szCs w:val="19"/>
        </w:rPr>
        <w:t xml:space="preserve"> wynosiła </w:t>
      </w:r>
      <w:r w:rsidR="00DC2336" w:rsidRPr="00DC2336">
        <w:rPr>
          <w:rFonts w:cs="FiraSans-Regular"/>
          <w:szCs w:val="19"/>
        </w:rPr>
        <w:t>89147</w:t>
      </w:r>
      <w:r w:rsidR="00EC6C2F" w:rsidRPr="00DC2336">
        <w:rPr>
          <w:rFonts w:cs="FiraSans-Regular"/>
          <w:szCs w:val="19"/>
        </w:rPr>
        <w:t xml:space="preserve"> i w porównaniu ze stanem w końcu </w:t>
      </w:r>
      <w:r w:rsidR="001572C8" w:rsidRPr="00DC2336">
        <w:rPr>
          <w:rFonts w:cs="FiraSans-Regular"/>
          <w:szCs w:val="19"/>
        </w:rPr>
        <w:t>listopada</w:t>
      </w:r>
      <w:r w:rsidR="00EC6C2F" w:rsidRPr="00DC2336">
        <w:rPr>
          <w:rFonts w:cs="FiraSans-Regular"/>
          <w:szCs w:val="19"/>
        </w:rPr>
        <w:t xml:space="preserve"> poprzedniego roku zwiększyła się o 2,</w:t>
      </w:r>
      <w:r w:rsidR="00D47C7F" w:rsidRPr="00DC2336">
        <w:rPr>
          <w:rFonts w:cs="FiraSans-Regular"/>
          <w:szCs w:val="19"/>
        </w:rPr>
        <w:t>8</w:t>
      </w:r>
      <w:r w:rsidR="00EC6C2F" w:rsidRPr="00DC2336">
        <w:rPr>
          <w:rFonts w:cs="FiraSans-Regular"/>
          <w:szCs w:val="19"/>
        </w:rPr>
        <w:t>%. Do rejestru REGON wpisan</w:t>
      </w:r>
      <w:r w:rsidR="00FF066D" w:rsidRPr="00DC2336">
        <w:rPr>
          <w:rFonts w:cs="FiraSans-Regular"/>
          <w:szCs w:val="19"/>
        </w:rPr>
        <w:t>ych</w:t>
      </w:r>
      <w:r w:rsidR="00EC6C2F" w:rsidRPr="00DC2336">
        <w:rPr>
          <w:rFonts w:cs="FiraSans-Regular"/>
          <w:szCs w:val="19"/>
        </w:rPr>
        <w:t xml:space="preserve"> był</w:t>
      </w:r>
      <w:r w:rsidR="00FF066D" w:rsidRPr="00DC2336">
        <w:rPr>
          <w:rFonts w:cs="FiraSans-Regular"/>
          <w:szCs w:val="19"/>
        </w:rPr>
        <w:t>o</w:t>
      </w:r>
      <w:r w:rsidR="00EC6C2F" w:rsidRPr="00DC2336">
        <w:rPr>
          <w:rFonts w:cs="FiraSans-Regular"/>
          <w:szCs w:val="19"/>
        </w:rPr>
        <w:t xml:space="preserve"> </w:t>
      </w:r>
      <w:r w:rsidR="00DC2336" w:rsidRPr="00DC2336">
        <w:rPr>
          <w:rFonts w:cs="FiraSans-Regular"/>
          <w:szCs w:val="19"/>
        </w:rPr>
        <w:t>15719</w:t>
      </w:r>
      <w:r w:rsidR="00EC6C2F" w:rsidRPr="00DC2336">
        <w:rPr>
          <w:rFonts w:cs="FiraSans-Regular"/>
          <w:szCs w:val="19"/>
        </w:rPr>
        <w:t xml:space="preserve"> </w:t>
      </w:r>
      <w:r w:rsidR="00EC6C2F" w:rsidRPr="00DC2336">
        <w:rPr>
          <w:rFonts w:cs="FiraSans-Regular"/>
          <w:b/>
          <w:szCs w:val="19"/>
        </w:rPr>
        <w:t>spół</w:t>
      </w:r>
      <w:r w:rsidR="00FF066D" w:rsidRPr="00DC2336">
        <w:rPr>
          <w:rFonts w:cs="FiraSans-Regular"/>
          <w:b/>
          <w:szCs w:val="19"/>
        </w:rPr>
        <w:t>e</w:t>
      </w:r>
      <w:r w:rsidR="00EC6C2F" w:rsidRPr="00DC2336">
        <w:rPr>
          <w:rFonts w:cs="FiraSans-Regular"/>
          <w:b/>
          <w:szCs w:val="19"/>
        </w:rPr>
        <w:t>k</w:t>
      </w:r>
      <w:r w:rsidR="00EC6C2F" w:rsidRPr="00DC2336">
        <w:rPr>
          <w:rFonts w:cs="FiraSans-Regular"/>
          <w:szCs w:val="19"/>
        </w:rPr>
        <w:t>, w</w:t>
      </w:r>
      <w:r w:rsidR="00FF066D" w:rsidRPr="00DC2336">
        <w:rPr>
          <w:rFonts w:cs="FiraSans-Regular"/>
          <w:szCs w:val="19"/>
        </w:rPr>
        <w:t> </w:t>
      </w:r>
      <w:r w:rsidR="00EC6C2F" w:rsidRPr="00DC2336">
        <w:rPr>
          <w:rFonts w:cs="FiraSans-Regular"/>
          <w:szCs w:val="19"/>
        </w:rPr>
        <w:t xml:space="preserve">tym </w:t>
      </w:r>
      <w:r w:rsidR="00DC2336" w:rsidRPr="00DC2336">
        <w:rPr>
          <w:rFonts w:cs="FiraSans-Regular"/>
          <w:szCs w:val="19"/>
        </w:rPr>
        <w:t>10268</w:t>
      </w:r>
      <w:r w:rsidR="00EC6C2F" w:rsidRPr="00DC2336">
        <w:rPr>
          <w:rFonts w:cs="FiraSans-Regular"/>
          <w:szCs w:val="19"/>
        </w:rPr>
        <w:t xml:space="preserve"> </w:t>
      </w:r>
      <w:r w:rsidR="00EC6C2F" w:rsidRPr="00DC2336">
        <w:rPr>
          <w:rFonts w:cs="FiraSans-Regular"/>
          <w:spacing w:val="-1"/>
          <w:szCs w:val="19"/>
        </w:rPr>
        <w:t xml:space="preserve">spółek handlowych i </w:t>
      </w:r>
      <w:r w:rsidR="00DC2336" w:rsidRPr="00DC2336">
        <w:rPr>
          <w:rFonts w:cs="FiraSans-Regular"/>
          <w:spacing w:val="-1"/>
          <w:szCs w:val="19"/>
        </w:rPr>
        <w:t>5303</w:t>
      </w:r>
      <w:r w:rsidR="00EC6C2F" w:rsidRPr="00DC2336">
        <w:rPr>
          <w:rFonts w:cs="FiraSans-Regular"/>
          <w:spacing w:val="-1"/>
          <w:szCs w:val="19"/>
        </w:rPr>
        <w:t xml:space="preserve"> </w:t>
      </w:r>
      <w:r w:rsidR="00BB3159" w:rsidRPr="00DC2336">
        <w:rPr>
          <w:rFonts w:cs="FiraSans-Regular"/>
          <w:spacing w:val="-1"/>
          <w:szCs w:val="19"/>
        </w:rPr>
        <w:t xml:space="preserve">spółki cywilne. </w:t>
      </w:r>
      <w:r w:rsidR="00EC6C2F" w:rsidRPr="00DC2336">
        <w:rPr>
          <w:rFonts w:cs="FiraSans-Regular"/>
          <w:spacing w:val="-1"/>
          <w:szCs w:val="19"/>
        </w:rPr>
        <w:t>W ciągu roku liczba wszystkich spółek wzrosła o 6,</w:t>
      </w:r>
      <w:r w:rsidR="00DC2336" w:rsidRPr="00DC2336">
        <w:rPr>
          <w:rFonts w:cs="FiraSans-Regular"/>
          <w:spacing w:val="-1"/>
          <w:szCs w:val="19"/>
        </w:rPr>
        <w:t>6</w:t>
      </w:r>
      <w:r w:rsidR="00EC6C2F" w:rsidRPr="00DC2336">
        <w:rPr>
          <w:rFonts w:cs="FiraSans-Regular"/>
          <w:spacing w:val="-1"/>
          <w:szCs w:val="19"/>
        </w:rPr>
        <w:t>%, spółek handlowych</w:t>
      </w:r>
      <w:r w:rsidR="002E233B" w:rsidRPr="00DC2336">
        <w:rPr>
          <w:rFonts w:cs="FiraSans-Regular"/>
          <w:spacing w:val="-1"/>
          <w:szCs w:val="19"/>
        </w:rPr>
        <w:t xml:space="preserve"> </w:t>
      </w:r>
      <w:r w:rsidR="00EC6C2F" w:rsidRPr="00DC2336">
        <w:rPr>
          <w:rFonts w:cs="FiraSans-Regular"/>
          <w:szCs w:val="19"/>
        </w:rPr>
        <w:t>–</w:t>
      </w:r>
      <w:r w:rsidR="00EC6C2F" w:rsidRPr="00DC2336">
        <w:rPr>
          <w:rFonts w:cs="FiraSans-Regular"/>
          <w:spacing w:val="-1"/>
          <w:szCs w:val="19"/>
        </w:rPr>
        <w:t> o 1</w:t>
      </w:r>
      <w:r w:rsidR="00DC2336" w:rsidRPr="00DC2336">
        <w:rPr>
          <w:rFonts w:cs="FiraSans-Regular"/>
          <w:spacing w:val="-1"/>
          <w:szCs w:val="19"/>
        </w:rPr>
        <w:t>0,8</w:t>
      </w:r>
      <w:r w:rsidR="00EC6C2F" w:rsidRPr="00DC2336">
        <w:rPr>
          <w:rFonts w:cs="FiraSans-Regular"/>
          <w:spacing w:val="-1"/>
          <w:szCs w:val="19"/>
        </w:rPr>
        <w:t xml:space="preserve">%, natomiast liczba spółek cywilnych spadła o </w:t>
      </w:r>
      <w:r w:rsidR="00D47C7F" w:rsidRPr="00DC2336">
        <w:rPr>
          <w:rFonts w:cs="FiraSans-Regular"/>
          <w:spacing w:val="-1"/>
          <w:szCs w:val="19"/>
        </w:rPr>
        <w:t>0,</w:t>
      </w:r>
      <w:r w:rsidR="00DC2336" w:rsidRPr="00DC2336">
        <w:rPr>
          <w:rFonts w:cs="FiraSans-Regular"/>
          <w:spacing w:val="-1"/>
          <w:szCs w:val="19"/>
        </w:rPr>
        <w:t>6</w:t>
      </w:r>
      <w:r w:rsidR="00EC6C2F" w:rsidRPr="00DC2336">
        <w:rPr>
          <w:rFonts w:cs="FiraSans-Regular"/>
          <w:spacing w:val="-1"/>
          <w:szCs w:val="19"/>
        </w:rPr>
        <w:t xml:space="preserve">%. </w:t>
      </w:r>
    </w:p>
    <w:p w14:paraId="5886C8E0" w14:textId="3F15227E" w:rsidR="00EC6C2F" w:rsidRPr="00B21B0C" w:rsidRDefault="00EC6C2F" w:rsidP="00EC6C2F">
      <w:pPr>
        <w:autoSpaceDE w:val="0"/>
        <w:autoSpaceDN w:val="0"/>
        <w:adjustRightInd w:val="0"/>
        <w:rPr>
          <w:rFonts w:cs="FiraSans-Regular"/>
          <w:color w:val="FF0000"/>
          <w:szCs w:val="19"/>
        </w:rPr>
      </w:pPr>
      <w:r w:rsidRPr="003C5C14">
        <w:rPr>
          <w:rFonts w:cs="FiraSans-Regular"/>
          <w:szCs w:val="19"/>
        </w:rPr>
        <w:t xml:space="preserve">Biorąc pod uwagę </w:t>
      </w:r>
      <w:r w:rsidRPr="003C5C14">
        <w:rPr>
          <w:rFonts w:cs="FiraSans-Regular"/>
          <w:b/>
          <w:szCs w:val="19"/>
        </w:rPr>
        <w:t>przewidywaną liczbę pracujących</w:t>
      </w:r>
      <w:r w:rsidRPr="003C5C14">
        <w:rPr>
          <w:rFonts w:cs="FiraSans-Regular"/>
          <w:szCs w:val="19"/>
        </w:rPr>
        <w:t xml:space="preserve"> stwierdzono, że wśród ogółu podmiotów gospodarki narodowej wpisanych do rejestru REGON przeważały jednostki o liczbie pracujących poniżej 10 osób (96</w:t>
      </w:r>
      <w:r w:rsidR="008D5751" w:rsidRPr="003C5C14">
        <w:rPr>
          <w:rFonts w:cs="FiraSans-Regular"/>
          <w:szCs w:val="19"/>
        </w:rPr>
        <w:t>,8</w:t>
      </w:r>
      <w:r w:rsidRPr="003C5C14">
        <w:rPr>
          <w:rFonts w:cs="FiraSans-Regular"/>
          <w:szCs w:val="19"/>
        </w:rPr>
        <w:t>% ogółu podmiotów). Udział podmiotów o przewidywanej liczbie pracujących 10–49 wynosił 2,</w:t>
      </w:r>
      <w:r w:rsidR="008D5751" w:rsidRPr="003C5C14">
        <w:rPr>
          <w:rFonts w:cs="FiraSans-Regular"/>
          <w:szCs w:val="19"/>
        </w:rPr>
        <w:t>5</w:t>
      </w:r>
      <w:r w:rsidRPr="003C5C14">
        <w:rPr>
          <w:rFonts w:cs="FiraSans-Regular"/>
          <w:szCs w:val="19"/>
        </w:rPr>
        <w:t>%, a podmioty powyżej 49 pracujących stanowiły 0,7% wszystkich jednostek. Wzrost liczby podmiotów</w:t>
      </w:r>
      <w:r w:rsidRPr="003C5C14">
        <w:t xml:space="preserve"> </w:t>
      </w:r>
      <w:r w:rsidRPr="003C5C14">
        <w:rPr>
          <w:rFonts w:cs="FiraSans-Regular"/>
          <w:szCs w:val="19"/>
        </w:rPr>
        <w:t>w skali roku zanotowano w przypadku jednostek o przewidywanej liczbie pracujących do 9 osób (o 3,</w:t>
      </w:r>
      <w:r w:rsidR="00D47C7F" w:rsidRPr="003C5C14">
        <w:rPr>
          <w:rFonts w:cs="FiraSans-Regular"/>
          <w:szCs w:val="19"/>
        </w:rPr>
        <w:t>4</w:t>
      </w:r>
      <w:r w:rsidRPr="003C5C14">
        <w:rPr>
          <w:rFonts w:cs="FiraSans-Regular"/>
          <w:szCs w:val="19"/>
        </w:rPr>
        <w:t>%)</w:t>
      </w:r>
      <w:r w:rsidR="0083326D" w:rsidRPr="003C5C14">
        <w:rPr>
          <w:rFonts w:cs="FiraSans-Regular"/>
          <w:szCs w:val="19"/>
        </w:rPr>
        <w:t xml:space="preserve"> oraz </w:t>
      </w:r>
      <w:r w:rsidR="0083326D" w:rsidRPr="00553064">
        <w:rPr>
          <w:rFonts w:cs="FiraSans-Regular"/>
          <w:szCs w:val="19"/>
        </w:rPr>
        <w:t xml:space="preserve">powyżej 49 </w:t>
      </w:r>
      <w:r w:rsidR="000B5444" w:rsidRPr="00553064">
        <w:rPr>
          <w:rFonts w:cs="FiraSans-Regular"/>
          <w:szCs w:val="19"/>
        </w:rPr>
        <w:t xml:space="preserve">osób </w:t>
      </w:r>
      <w:r w:rsidR="0083326D" w:rsidRPr="00553064">
        <w:rPr>
          <w:rFonts w:cs="FiraSans-Regular"/>
          <w:szCs w:val="19"/>
        </w:rPr>
        <w:t>(</w:t>
      </w:r>
      <w:r w:rsidR="00553064" w:rsidRPr="00553064">
        <w:rPr>
          <w:rFonts w:cs="FiraSans-Regular"/>
          <w:szCs w:val="19"/>
        </w:rPr>
        <w:t>o 0,9</w:t>
      </w:r>
      <w:r w:rsidR="0083326D" w:rsidRPr="00553064">
        <w:rPr>
          <w:rFonts w:cs="FiraSans-Regular"/>
          <w:szCs w:val="19"/>
        </w:rPr>
        <w:t>%).</w:t>
      </w:r>
    </w:p>
    <w:p w14:paraId="4261B814" w14:textId="795572F1" w:rsidR="006445F9" w:rsidRPr="00D03D4C" w:rsidRDefault="00A22329" w:rsidP="00EC6C2F">
      <w:pPr>
        <w:autoSpaceDE w:val="0"/>
        <w:autoSpaceDN w:val="0"/>
        <w:adjustRightInd w:val="0"/>
        <w:rPr>
          <w:rFonts w:cs="FiraSans-Regular"/>
          <w:color w:val="000000" w:themeColor="text1"/>
          <w:szCs w:val="19"/>
        </w:rPr>
      </w:pPr>
      <w:r w:rsidRPr="00D03D4C">
        <w:rPr>
          <w:rFonts w:cs="FiraSans-Regular"/>
          <w:color w:val="000000" w:themeColor="text1"/>
          <w:spacing w:val="-2"/>
          <w:szCs w:val="19"/>
        </w:rPr>
        <w:t>W ujęciu rocznym najwyższy wzrost liczby podmiotów odnotowano w sekcjach: informacja i komunikacja</w:t>
      </w:r>
      <w:r w:rsidR="00C77223" w:rsidRPr="00D03D4C">
        <w:rPr>
          <w:rFonts w:cs="FiraSans-Regular"/>
          <w:color w:val="000000" w:themeColor="text1"/>
          <w:spacing w:val="-2"/>
          <w:szCs w:val="19"/>
        </w:rPr>
        <w:t xml:space="preserve"> (o 1</w:t>
      </w:r>
      <w:r w:rsidR="00D03D4C" w:rsidRPr="00D03D4C">
        <w:rPr>
          <w:rFonts w:cs="FiraSans-Regular"/>
          <w:color w:val="000000" w:themeColor="text1"/>
          <w:spacing w:val="-2"/>
          <w:szCs w:val="19"/>
        </w:rPr>
        <w:t>9,4</w:t>
      </w:r>
      <w:r w:rsidR="006445F9" w:rsidRPr="00D03D4C">
        <w:rPr>
          <w:rFonts w:cs="FiraSans-Regular"/>
          <w:color w:val="000000" w:themeColor="text1"/>
          <w:spacing w:val="-2"/>
          <w:szCs w:val="19"/>
        </w:rPr>
        <w:t xml:space="preserve">%), </w:t>
      </w:r>
      <w:r w:rsidR="00D03D4C" w:rsidRPr="00D03D4C">
        <w:rPr>
          <w:rFonts w:cs="FiraSans-Regular"/>
          <w:color w:val="000000" w:themeColor="text1"/>
          <w:spacing w:val="-2"/>
          <w:szCs w:val="19"/>
        </w:rPr>
        <w:t>wytwarzanie i zaopatrywanie w energię elektryczną, gaz, parę wodną, gorącą wodę (o 5,9%)</w:t>
      </w:r>
      <w:r w:rsidR="009E792B">
        <w:rPr>
          <w:rFonts w:cs="FiraSans-Regular"/>
          <w:color w:val="000000" w:themeColor="text1"/>
          <w:spacing w:val="-2"/>
          <w:szCs w:val="19"/>
        </w:rPr>
        <w:t xml:space="preserve"> oraz</w:t>
      </w:r>
      <w:r w:rsidR="00D03D4C" w:rsidRPr="00D03D4C">
        <w:rPr>
          <w:rFonts w:cs="FiraSans-Regular"/>
          <w:color w:val="000000" w:themeColor="text1"/>
          <w:spacing w:val="-2"/>
          <w:szCs w:val="19"/>
        </w:rPr>
        <w:t xml:space="preserve"> </w:t>
      </w:r>
      <w:r w:rsidR="00D47C7F" w:rsidRPr="00D03D4C">
        <w:rPr>
          <w:rFonts w:cs="FiraSans-Regular"/>
          <w:color w:val="000000" w:themeColor="text1"/>
          <w:spacing w:val="-2"/>
          <w:szCs w:val="19"/>
        </w:rPr>
        <w:t xml:space="preserve">administrowanie i działalność wspierająca (o </w:t>
      </w:r>
      <w:r w:rsidR="00D03D4C" w:rsidRPr="00D03D4C">
        <w:rPr>
          <w:rFonts w:cs="FiraSans-Regular"/>
          <w:color w:val="000000" w:themeColor="text1"/>
          <w:spacing w:val="-2"/>
          <w:szCs w:val="19"/>
        </w:rPr>
        <w:t>5,5</w:t>
      </w:r>
      <w:r w:rsidR="00D47C7F" w:rsidRPr="00D03D4C">
        <w:rPr>
          <w:rFonts w:cs="FiraSans-Regular"/>
          <w:color w:val="000000" w:themeColor="text1"/>
          <w:spacing w:val="-2"/>
          <w:szCs w:val="19"/>
        </w:rPr>
        <w:t>%)</w:t>
      </w:r>
      <w:r w:rsidR="00D03D4C" w:rsidRPr="00D03D4C">
        <w:rPr>
          <w:rFonts w:cs="FiraSans-Regular"/>
          <w:color w:val="000000" w:themeColor="text1"/>
          <w:spacing w:val="-2"/>
          <w:szCs w:val="19"/>
        </w:rPr>
        <w:t>.</w:t>
      </w:r>
    </w:p>
    <w:p w14:paraId="39DFA365" w14:textId="2CBB126F" w:rsidR="00D97ECE" w:rsidRPr="009E792B" w:rsidRDefault="00495626" w:rsidP="00A22329">
      <w:pPr>
        <w:autoSpaceDE w:val="0"/>
        <w:autoSpaceDN w:val="0"/>
        <w:adjustRightInd w:val="0"/>
        <w:rPr>
          <w:rFonts w:cs="FiraSans-Regular"/>
          <w:color w:val="000000" w:themeColor="text1"/>
          <w:spacing w:val="-4"/>
          <w:szCs w:val="19"/>
        </w:rPr>
      </w:pPr>
      <w:r w:rsidRPr="009E792B">
        <w:rPr>
          <w:rFonts w:cs="FiraSans-Regular"/>
          <w:color w:val="000000" w:themeColor="text1"/>
          <w:spacing w:val="-4"/>
          <w:szCs w:val="19"/>
        </w:rPr>
        <w:t xml:space="preserve">W </w:t>
      </w:r>
      <w:r w:rsidR="00E96697" w:rsidRPr="009E792B">
        <w:rPr>
          <w:rFonts w:cs="FiraSans-Regular"/>
          <w:color w:val="000000" w:themeColor="text1"/>
          <w:spacing w:val="-4"/>
          <w:szCs w:val="19"/>
        </w:rPr>
        <w:t>listopadzie</w:t>
      </w:r>
      <w:r w:rsidR="00D97ECE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D638EB" w:rsidRPr="009E792B">
        <w:rPr>
          <w:rFonts w:cs="FiraSans-Regular"/>
          <w:color w:val="000000" w:themeColor="text1"/>
          <w:spacing w:val="-4"/>
          <w:szCs w:val="19"/>
        </w:rPr>
        <w:t>2022</w:t>
      </w:r>
      <w:r w:rsidR="00D97ECE" w:rsidRPr="009E792B">
        <w:rPr>
          <w:rFonts w:cs="FiraSans-Regular"/>
          <w:color w:val="000000" w:themeColor="text1"/>
          <w:spacing w:val="-4"/>
          <w:szCs w:val="19"/>
        </w:rPr>
        <w:t xml:space="preserve"> r. do rejestru REGON wpisano </w:t>
      </w:r>
      <w:r w:rsidR="00D03D4C" w:rsidRPr="009E792B">
        <w:rPr>
          <w:rFonts w:cs="FiraSans-Regular"/>
          <w:color w:val="000000" w:themeColor="text1"/>
          <w:spacing w:val="-4"/>
          <w:szCs w:val="19"/>
        </w:rPr>
        <w:t>707</w:t>
      </w:r>
      <w:r w:rsidR="00D97ECE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563933" w:rsidRPr="009E792B">
        <w:rPr>
          <w:rFonts w:cs="FiraSans-Regular"/>
          <w:b/>
          <w:color w:val="000000" w:themeColor="text1"/>
          <w:spacing w:val="-4"/>
          <w:szCs w:val="19"/>
        </w:rPr>
        <w:t>now</w:t>
      </w:r>
      <w:r w:rsidR="00D03D4C" w:rsidRPr="009E792B">
        <w:rPr>
          <w:rFonts w:cs="FiraSans-Regular"/>
          <w:b/>
          <w:color w:val="000000" w:themeColor="text1"/>
          <w:spacing w:val="-4"/>
          <w:szCs w:val="19"/>
        </w:rPr>
        <w:t>ych</w:t>
      </w:r>
      <w:r w:rsidR="00563933" w:rsidRPr="009E792B">
        <w:rPr>
          <w:rFonts w:cs="FiraSans-Regular"/>
          <w:b/>
          <w:color w:val="000000" w:themeColor="text1"/>
          <w:spacing w:val="-4"/>
          <w:szCs w:val="19"/>
        </w:rPr>
        <w:t xml:space="preserve"> podmiot</w:t>
      </w:r>
      <w:r w:rsidR="00D03D4C" w:rsidRPr="009E792B">
        <w:rPr>
          <w:rFonts w:cs="FiraSans-Regular"/>
          <w:b/>
          <w:color w:val="000000" w:themeColor="text1"/>
          <w:spacing w:val="-4"/>
          <w:szCs w:val="19"/>
        </w:rPr>
        <w:t>ów</w:t>
      </w:r>
      <w:r w:rsidR="00D97ECE" w:rsidRPr="009E792B">
        <w:rPr>
          <w:rFonts w:cs="FiraSans-Regular"/>
          <w:color w:val="000000" w:themeColor="text1"/>
          <w:spacing w:val="-4"/>
          <w:szCs w:val="19"/>
        </w:rPr>
        <w:t xml:space="preserve">, tj. </w:t>
      </w:r>
      <w:r w:rsidR="003D75F0" w:rsidRPr="009E792B">
        <w:rPr>
          <w:rFonts w:cs="FiraSans-Regular"/>
          <w:color w:val="000000" w:themeColor="text1"/>
          <w:spacing w:val="-4"/>
          <w:szCs w:val="19"/>
        </w:rPr>
        <w:t xml:space="preserve">o </w:t>
      </w:r>
      <w:r w:rsidR="00D03D4C" w:rsidRPr="009E792B">
        <w:rPr>
          <w:rFonts w:cs="FiraSans-Regular"/>
          <w:color w:val="000000" w:themeColor="text1"/>
          <w:spacing w:val="-4"/>
          <w:szCs w:val="19"/>
        </w:rPr>
        <w:t>19,9</w:t>
      </w:r>
      <w:r w:rsidR="003D75F0" w:rsidRPr="009E792B">
        <w:rPr>
          <w:rFonts w:cs="FiraSans-Regular"/>
          <w:color w:val="000000" w:themeColor="text1"/>
          <w:spacing w:val="-4"/>
          <w:szCs w:val="19"/>
        </w:rPr>
        <w:t xml:space="preserve">% </w:t>
      </w:r>
      <w:r w:rsidR="00D03D4C" w:rsidRPr="009E792B">
        <w:rPr>
          <w:rFonts w:cs="FiraSans-Regular"/>
          <w:color w:val="000000" w:themeColor="text1"/>
          <w:spacing w:val="-4"/>
          <w:szCs w:val="19"/>
        </w:rPr>
        <w:t>mniej</w:t>
      </w:r>
      <w:r w:rsidR="007E6AEA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3D75F0" w:rsidRPr="009E792B">
        <w:rPr>
          <w:rFonts w:cs="FiraSans-Regular"/>
          <w:color w:val="000000" w:themeColor="text1"/>
          <w:spacing w:val="-4"/>
          <w:szCs w:val="19"/>
        </w:rPr>
        <w:t>niż</w:t>
      </w:r>
      <w:r w:rsidR="00D97ECE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AB50F9" w:rsidRPr="009E792B">
        <w:rPr>
          <w:rFonts w:cs="FiraSans-Regular"/>
          <w:color w:val="000000" w:themeColor="text1"/>
          <w:spacing w:val="-4"/>
          <w:szCs w:val="19"/>
        </w:rPr>
        <w:t xml:space="preserve">w </w:t>
      </w:r>
      <w:r w:rsidR="00D97ECE" w:rsidRPr="009E792B">
        <w:rPr>
          <w:rFonts w:cs="FiraSans-Regular"/>
          <w:color w:val="000000" w:themeColor="text1"/>
          <w:spacing w:val="-4"/>
          <w:szCs w:val="19"/>
        </w:rPr>
        <w:t xml:space="preserve">poprzednim miesiącu. Wśród </w:t>
      </w:r>
      <w:r w:rsidR="00D97ECE" w:rsidRPr="009E792B">
        <w:rPr>
          <w:rFonts w:cs="FiraSans-Regular"/>
          <w:color w:val="000000" w:themeColor="text1"/>
          <w:spacing w:val="-6"/>
          <w:szCs w:val="19"/>
        </w:rPr>
        <w:t xml:space="preserve">nowo zarejestrowanych jednostek przeważały osoby fizyczne prowadzące działalność gospodarczą, których wpisano </w:t>
      </w:r>
      <w:r w:rsidR="00D03D4C" w:rsidRPr="009E792B">
        <w:rPr>
          <w:rFonts w:cs="FiraSans-Regular"/>
          <w:color w:val="000000" w:themeColor="text1"/>
          <w:spacing w:val="-6"/>
          <w:szCs w:val="19"/>
        </w:rPr>
        <w:t>575</w:t>
      </w:r>
      <w:r w:rsidR="009E792B" w:rsidRPr="009E792B">
        <w:rPr>
          <w:rFonts w:cs="FiraSans-Regular"/>
          <w:color w:val="000000" w:themeColor="text1"/>
          <w:spacing w:val="-6"/>
          <w:szCs w:val="19"/>
        </w:rPr>
        <w:t xml:space="preserve"> </w:t>
      </w:r>
      <w:r w:rsidR="00300A2B" w:rsidRPr="009E792B">
        <w:rPr>
          <w:rFonts w:cs="FiraSans-Regular"/>
          <w:color w:val="000000" w:themeColor="text1"/>
          <w:spacing w:val="-6"/>
          <w:szCs w:val="19"/>
        </w:rPr>
        <w:t>(o</w:t>
      </w:r>
      <w:r w:rsidR="00A3331F" w:rsidRPr="009E792B">
        <w:rPr>
          <w:rFonts w:cs="FiraSans-Regular"/>
          <w:color w:val="000000" w:themeColor="text1"/>
          <w:spacing w:val="-6"/>
          <w:szCs w:val="19"/>
        </w:rPr>
        <w:t> </w:t>
      </w:r>
      <w:r w:rsidR="00D03D4C" w:rsidRPr="009E792B">
        <w:rPr>
          <w:rFonts w:cs="FiraSans-Regular"/>
          <w:color w:val="000000" w:themeColor="text1"/>
          <w:spacing w:val="-6"/>
          <w:szCs w:val="19"/>
        </w:rPr>
        <w:t>23,6</w:t>
      </w:r>
      <w:r w:rsidR="00D97ECE" w:rsidRPr="009E792B">
        <w:rPr>
          <w:rFonts w:cs="FiraSans-Regular"/>
          <w:color w:val="000000" w:themeColor="text1"/>
          <w:spacing w:val="-6"/>
          <w:szCs w:val="19"/>
        </w:rPr>
        <w:t xml:space="preserve">% </w:t>
      </w:r>
      <w:r w:rsidR="00D03D4C" w:rsidRPr="009E792B">
        <w:rPr>
          <w:rFonts w:cs="FiraSans-Regular"/>
          <w:color w:val="000000" w:themeColor="text1"/>
          <w:spacing w:val="-4"/>
          <w:szCs w:val="19"/>
        </w:rPr>
        <w:lastRenderedPageBreak/>
        <w:t>mniej</w:t>
      </w:r>
      <w:r w:rsidR="00D97ECE" w:rsidRPr="009E792B">
        <w:rPr>
          <w:rFonts w:cs="FiraSans-Regular"/>
          <w:color w:val="000000" w:themeColor="text1"/>
          <w:spacing w:val="-4"/>
          <w:szCs w:val="19"/>
        </w:rPr>
        <w:t xml:space="preserve"> niż </w:t>
      </w:r>
      <w:r w:rsidR="00416CF2" w:rsidRPr="009E792B">
        <w:rPr>
          <w:rFonts w:cs="FiraSans-Regular"/>
          <w:color w:val="000000" w:themeColor="text1"/>
          <w:spacing w:val="-4"/>
          <w:szCs w:val="19"/>
        </w:rPr>
        <w:t>w październiku</w:t>
      </w:r>
      <w:r w:rsidR="00A47A09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D638EB" w:rsidRPr="009E792B">
        <w:rPr>
          <w:rFonts w:cs="FiraSans-Regular"/>
          <w:color w:val="000000" w:themeColor="text1"/>
          <w:spacing w:val="-4"/>
          <w:szCs w:val="19"/>
        </w:rPr>
        <w:t>202</w:t>
      </w:r>
      <w:r w:rsidR="00D517F2" w:rsidRPr="009E792B">
        <w:rPr>
          <w:rFonts w:cs="FiraSans-Regular"/>
          <w:color w:val="000000" w:themeColor="text1"/>
          <w:spacing w:val="-4"/>
          <w:szCs w:val="19"/>
        </w:rPr>
        <w:t>2</w:t>
      </w:r>
      <w:r w:rsidR="00D97ECE" w:rsidRPr="009E792B">
        <w:rPr>
          <w:rFonts w:cs="FiraSans-Regular"/>
          <w:color w:val="000000" w:themeColor="text1"/>
          <w:spacing w:val="-4"/>
          <w:szCs w:val="19"/>
        </w:rPr>
        <w:t xml:space="preserve"> r.). </w:t>
      </w:r>
      <w:r w:rsidR="00C16C17" w:rsidRPr="009E792B">
        <w:rPr>
          <w:rFonts w:cs="FiraSans-Regular"/>
          <w:color w:val="000000" w:themeColor="text1"/>
          <w:spacing w:val="-4"/>
          <w:szCs w:val="19"/>
        </w:rPr>
        <w:t>Liczba nowo zarejestrowanych spół</w:t>
      </w:r>
      <w:r w:rsidR="00B04000" w:rsidRPr="009E792B">
        <w:rPr>
          <w:rFonts w:cs="FiraSans-Regular"/>
          <w:color w:val="000000" w:themeColor="text1"/>
          <w:spacing w:val="-4"/>
          <w:szCs w:val="19"/>
        </w:rPr>
        <w:t xml:space="preserve">ek handlowych </w:t>
      </w:r>
      <w:r w:rsidR="00C77700" w:rsidRPr="009E792B">
        <w:rPr>
          <w:rFonts w:cs="FiraSans-Regular"/>
          <w:color w:val="000000" w:themeColor="text1"/>
          <w:spacing w:val="-4"/>
          <w:szCs w:val="19"/>
        </w:rPr>
        <w:t>wyniosła</w:t>
      </w:r>
      <w:r w:rsidR="0011628B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8D5751" w:rsidRPr="009E792B">
        <w:rPr>
          <w:rFonts w:cs="FiraSans-Regular"/>
          <w:color w:val="000000" w:themeColor="text1"/>
          <w:spacing w:val="-4"/>
          <w:szCs w:val="19"/>
        </w:rPr>
        <w:t>8</w:t>
      </w:r>
      <w:r w:rsidR="00D03D4C" w:rsidRPr="009E792B">
        <w:rPr>
          <w:rFonts w:cs="FiraSans-Regular"/>
          <w:color w:val="000000" w:themeColor="text1"/>
          <w:spacing w:val="-4"/>
          <w:szCs w:val="19"/>
        </w:rPr>
        <w:t>7</w:t>
      </w:r>
      <w:r w:rsidR="00121706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C77700" w:rsidRPr="009E792B">
        <w:rPr>
          <w:rFonts w:cs="FiraSans-Regular"/>
          <w:color w:val="000000" w:themeColor="text1"/>
          <w:spacing w:val="-4"/>
          <w:szCs w:val="19"/>
        </w:rPr>
        <w:t xml:space="preserve">i </w:t>
      </w:r>
      <w:r w:rsidR="00B04000" w:rsidRPr="009E792B">
        <w:rPr>
          <w:rFonts w:cs="FiraSans-Regular"/>
          <w:color w:val="000000" w:themeColor="text1"/>
          <w:spacing w:val="-4"/>
          <w:szCs w:val="19"/>
        </w:rPr>
        <w:t xml:space="preserve">była </w:t>
      </w:r>
      <w:r w:rsidR="00563933" w:rsidRPr="009E792B">
        <w:rPr>
          <w:rFonts w:cs="FiraSans-Regular"/>
          <w:color w:val="000000" w:themeColor="text1"/>
          <w:spacing w:val="-4"/>
          <w:szCs w:val="19"/>
        </w:rPr>
        <w:t>o</w:t>
      </w:r>
      <w:r w:rsidR="0035045D" w:rsidRPr="009E792B">
        <w:rPr>
          <w:rFonts w:cs="FiraSans-Regular"/>
          <w:color w:val="000000" w:themeColor="text1"/>
          <w:spacing w:val="-4"/>
          <w:szCs w:val="19"/>
        </w:rPr>
        <w:t> </w:t>
      </w:r>
      <w:r w:rsidR="00D03D4C" w:rsidRPr="009E792B">
        <w:rPr>
          <w:rFonts w:cs="FiraSans-Regular"/>
          <w:color w:val="000000" w:themeColor="text1"/>
          <w:spacing w:val="-4"/>
          <w:szCs w:val="19"/>
        </w:rPr>
        <w:t>2,4</w:t>
      </w:r>
      <w:r w:rsidR="00C16C17" w:rsidRPr="009E792B">
        <w:rPr>
          <w:rFonts w:cs="FiraSans-Regular"/>
          <w:color w:val="000000" w:themeColor="text1"/>
          <w:spacing w:val="-4"/>
          <w:szCs w:val="19"/>
        </w:rPr>
        <w:t>%</w:t>
      </w:r>
      <w:r w:rsidR="00A47A09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D03D4C" w:rsidRPr="009E792B">
        <w:rPr>
          <w:rFonts w:cs="FiraSans-Regular"/>
          <w:color w:val="000000" w:themeColor="text1"/>
          <w:spacing w:val="-4"/>
          <w:szCs w:val="19"/>
        </w:rPr>
        <w:t>wyższa</w:t>
      </w:r>
      <w:r w:rsidR="00C16C17" w:rsidRPr="009E792B">
        <w:rPr>
          <w:rFonts w:cs="FiraSans-Regular"/>
          <w:color w:val="000000" w:themeColor="text1"/>
          <w:spacing w:val="-4"/>
          <w:szCs w:val="19"/>
        </w:rPr>
        <w:t xml:space="preserve"> niż miesiąc wcześniej, w tym spółek z ogran</w:t>
      </w:r>
      <w:r w:rsidR="00B04000" w:rsidRPr="009E792B">
        <w:rPr>
          <w:rFonts w:cs="FiraSans-Regular"/>
          <w:color w:val="000000" w:themeColor="text1"/>
          <w:spacing w:val="-4"/>
          <w:szCs w:val="19"/>
        </w:rPr>
        <w:t>i</w:t>
      </w:r>
      <w:r w:rsidR="00563933" w:rsidRPr="009E792B">
        <w:rPr>
          <w:rFonts w:cs="FiraSans-Regular"/>
          <w:color w:val="000000" w:themeColor="text1"/>
          <w:spacing w:val="-4"/>
          <w:szCs w:val="19"/>
        </w:rPr>
        <w:t xml:space="preserve">czoną odpowiedzialnością </w:t>
      </w:r>
      <w:r w:rsidR="00C77700" w:rsidRPr="009E792B">
        <w:rPr>
          <w:rFonts w:cs="FiraSans-Regular"/>
          <w:color w:val="000000" w:themeColor="text1"/>
          <w:spacing w:val="-4"/>
          <w:szCs w:val="19"/>
        </w:rPr>
        <w:t>zarejestrowano</w:t>
      </w:r>
      <w:r w:rsidR="00121706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DB5C34" w:rsidRPr="009E792B">
        <w:rPr>
          <w:rFonts w:cs="FiraSans-Regular"/>
          <w:color w:val="000000" w:themeColor="text1"/>
          <w:spacing w:val="-4"/>
          <w:szCs w:val="19"/>
        </w:rPr>
        <w:t>8</w:t>
      </w:r>
      <w:r w:rsidR="00D03D4C" w:rsidRPr="009E792B">
        <w:rPr>
          <w:rFonts w:cs="FiraSans-Regular"/>
          <w:color w:val="000000" w:themeColor="text1"/>
          <w:spacing w:val="-4"/>
          <w:szCs w:val="19"/>
        </w:rPr>
        <w:t>1</w:t>
      </w:r>
      <w:r w:rsidR="00C77700" w:rsidRPr="009E792B">
        <w:rPr>
          <w:rFonts w:cs="FiraSans-Regular"/>
          <w:color w:val="000000" w:themeColor="text1"/>
          <w:spacing w:val="-4"/>
          <w:szCs w:val="19"/>
        </w:rPr>
        <w:t xml:space="preserve">, tj. </w:t>
      </w:r>
      <w:r w:rsidR="00563933" w:rsidRPr="009E792B">
        <w:rPr>
          <w:rFonts w:cs="FiraSans-Regular"/>
          <w:color w:val="000000" w:themeColor="text1"/>
          <w:spacing w:val="-4"/>
          <w:szCs w:val="19"/>
        </w:rPr>
        <w:t xml:space="preserve">o </w:t>
      </w:r>
      <w:r w:rsidR="00D03D4C" w:rsidRPr="009E792B">
        <w:rPr>
          <w:rFonts w:cs="FiraSans-Regular"/>
          <w:color w:val="000000" w:themeColor="text1"/>
          <w:spacing w:val="-4"/>
          <w:szCs w:val="19"/>
        </w:rPr>
        <w:t>1,3</w:t>
      </w:r>
      <w:r w:rsidR="00C16C17" w:rsidRPr="009E792B">
        <w:rPr>
          <w:rFonts w:cs="FiraSans-Regular"/>
          <w:color w:val="000000" w:themeColor="text1"/>
          <w:spacing w:val="-4"/>
          <w:szCs w:val="19"/>
        </w:rPr>
        <w:t>%</w:t>
      </w:r>
      <w:r w:rsidR="00C77700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D03D4C" w:rsidRPr="009E792B">
        <w:rPr>
          <w:rFonts w:cs="FiraSans-Regular"/>
          <w:color w:val="000000" w:themeColor="text1"/>
          <w:spacing w:val="-4"/>
          <w:szCs w:val="19"/>
        </w:rPr>
        <w:t>więcej</w:t>
      </w:r>
      <w:r w:rsidR="00C77700" w:rsidRPr="009E792B">
        <w:rPr>
          <w:rFonts w:cs="FiraSans-Regular"/>
          <w:color w:val="000000" w:themeColor="text1"/>
          <w:spacing w:val="-4"/>
          <w:szCs w:val="19"/>
        </w:rPr>
        <w:t xml:space="preserve"> niż </w:t>
      </w:r>
      <w:r w:rsidR="00416CF2" w:rsidRPr="009E792B">
        <w:rPr>
          <w:rFonts w:cs="FiraSans-Regular"/>
          <w:color w:val="000000" w:themeColor="text1"/>
          <w:spacing w:val="-4"/>
          <w:szCs w:val="19"/>
        </w:rPr>
        <w:t>w październiku</w:t>
      </w:r>
      <w:r w:rsidR="00C77700" w:rsidRPr="009E792B">
        <w:rPr>
          <w:rFonts w:cs="FiraSans-Regular"/>
          <w:color w:val="000000" w:themeColor="text1"/>
          <w:spacing w:val="-4"/>
          <w:szCs w:val="19"/>
        </w:rPr>
        <w:t xml:space="preserve"> br.</w:t>
      </w:r>
    </w:p>
    <w:p w14:paraId="538C2225" w14:textId="2326FCDC" w:rsidR="00D97ECE" w:rsidRPr="000D737A" w:rsidRDefault="00495626" w:rsidP="00D97ECE">
      <w:pPr>
        <w:autoSpaceDE w:val="0"/>
        <w:autoSpaceDN w:val="0"/>
        <w:adjustRightInd w:val="0"/>
        <w:rPr>
          <w:rFonts w:cs="FiraSans-Regular"/>
          <w:color w:val="000000" w:themeColor="text1"/>
          <w:szCs w:val="19"/>
        </w:rPr>
      </w:pPr>
      <w:r w:rsidRPr="000D737A">
        <w:rPr>
          <w:rFonts w:cs="FiraSans-Regular"/>
          <w:color w:val="000000" w:themeColor="text1"/>
          <w:szCs w:val="19"/>
        </w:rPr>
        <w:t xml:space="preserve">W </w:t>
      </w:r>
      <w:r w:rsidR="00E96697" w:rsidRPr="000D737A">
        <w:rPr>
          <w:rFonts w:cs="FiraSans-Regular"/>
          <w:color w:val="000000" w:themeColor="text1"/>
          <w:szCs w:val="19"/>
        </w:rPr>
        <w:t>listopadzie</w:t>
      </w:r>
      <w:r w:rsidR="00D97ECE" w:rsidRPr="000D737A">
        <w:rPr>
          <w:rFonts w:cs="FiraSans-Regular"/>
          <w:color w:val="000000" w:themeColor="text1"/>
          <w:szCs w:val="19"/>
        </w:rPr>
        <w:t xml:space="preserve"> </w:t>
      </w:r>
      <w:r w:rsidR="00D638EB" w:rsidRPr="000D737A">
        <w:rPr>
          <w:rFonts w:cs="FiraSans-Regular"/>
          <w:color w:val="000000" w:themeColor="text1"/>
          <w:szCs w:val="19"/>
        </w:rPr>
        <w:t>2022</w:t>
      </w:r>
      <w:r w:rsidR="00D97ECE" w:rsidRPr="000D737A">
        <w:rPr>
          <w:rFonts w:cs="FiraSans-Regular"/>
          <w:color w:val="000000" w:themeColor="text1"/>
          <w:szCs w:val="19"/>
        </w:rPr>
        <w:t xml:space="preserve"> r. </w:t>
      </w:r>
      <w:r w:rsidR="00D97ECE" w:rsidRPr="000D737A">
        <w:rPr>
          <w:rFonts w:cs="FiraSans-Regular"/>
          <w:b/>
          <w:color w:val="000000" w:themeColor="text1"/>
          <w:szCs w:val="19"/>
        </w:rPr>
        <w:t>wykreślono</w:t>
      </w:r>
      <w:r w:rsidR="00D97ECE" w:rsidRPr="000D737A">
        <w:rPr>
          <w:rFonts w:cs="FiraSans-Regular"/>
          <w:color w:val="000000" w:themeColor="text1"/>
          <w:szCs w:val="19"/>
        </w:rPr>
        <w:t xml:space="preserve"> z rejestru REGON </w:t>
      </w:r>
      <w:r w:rsidR="00D03D4C" w:rsidRPr="000D737A">
        <w:rPr>
          <w:rFonts w:cs="FiraSans-Regular"/>
          <w:color w:val="000000" w:themeColor="text1"/>
          <w:szCs w:val="19"/>
        </w:rPr>
        <w:t>420</w:t>
      </w:r>
      <w:r w:rsidR="00563933" w:rsidRPr="000D737A">
        <w:rPr>
          <w:rFonts w:cs="FiraSans-Regular"/>
          <w:color w:val="000000" w:themeColor="text1"/>
          <w:szCs w:val="19"/>
        </w:rPr>
        <w:t xml:space="preserve"> </w:t>
      </w:r>
      <w:r w:rsidR="00D03D4C" w:rsidRPr="000D737A">
        <w:rPr>
          <w:rFonts w:cs="FiraSans-Regular"/>
          <w:color w:val="000000" w:themeColor="text1"/>
          <w:szCs w:val="19"/>
        </w:rPr>
        <w:t>podmiotów</w:t>
      </w:r>
      <w:r w:rsidR="00563933" w:rsidRPr="000D737A">
        <w:rPr>
          <w:rFonts w:cs="FiraSans-Regular"/>
          <w:color w:val="000000" w:themeColor="text1"/>
          <w:szCs w:val="19"/>
        </w:rPr>
        <w:t xml:space="preserve"> (o </w:t>
      </w:r>
      <w:r w:rsidR="000D737A" w:rsidRPr="000D737A">
        <w:rPr>
          <w:rFonts w:cs="FiraSans-Regular"/>
          <w:color w:val="000000" w:themeColor="text1"/>
          <w:szCs w:val="19"/>
        </w:rPr>
        <w:t>1</w:t>
      </w:r>
      <w:r w:rsidR="00925882" w:rsidRPr="000D737A">
        <w:rPr>
          <w:rFonts w:cs="FiraSans-Regular"/>
          <w:color w:val="000000" w:themeColor="text1"/>
          <w:szCs w:val="19"/>
        </w:rPr>
        <w:t>1</w:t>
      </w:r>
      <w:r w:rsidR="000D737A" w:rsidRPr="000D737A">
        <w:rPr>
          <w:rFonts w:cs="FiraSans-Regular"/>
          <w:color w:val="000000" w:themeColor="text1"/>
          <w:szCs w:val="19"/>
        </w:rPr>
        <w:t>,4</w:t>
      </w:r>
      <w:r w:rsidR="00D97ECE" w:rsidRPr="000D737A">
        <w:rPr>
          <w:rFonts w:cs="FiraSans-Regular"/>
          <w:color w:val="000000" w:themeColor="text1"/>
          <w:szCs w:val="19"/>
        </w:rPr>
        <w:t xml:space="preserve">% </w:t>
      </w:r>
      <w:r w:rsidR="000D737A" w:rsidRPr="000D737A">
        <w:rPr>
          <w:rFonts w:cs="FiraSans-Regular"/>
          <w:color w:val="000000" w:themeColor="text1"/>
          <w:szCs w:val="19"/>
        </w:rPr>
        <w:t>mniej</w:t>
      </w:r>
      <w:r w:rsidR="00D97ECE" w:rsidRPr="000D737A">
        <w:rPr>
          <w:rFonts w:cs="FiraSans-Regular"/>
          <w:color w:val="000000" w:themeColor="text1"/>
          <w:szCs w:val="19"/>
        </w:rPr>
        <w:t xml:space="preserve"> niż przed miesiącem), w tym </w:t>
      </w:r>
      <w:r w:rsidR="000D737A" w:rsidRPr="000D737A">
        <w:rPr>
          <w:rFonts w:cs="FiraSans-Regular"/>
          <w:color w:val="000000" w:themeColor="text1"/>
          <w:szCs w:val="19"/>
        </w:rPr>
        <w:t>368</w:t>
      </w:r>
      <w:r w:rsidR="00A70E09" w:rsidRPr="000D737A">
        <w:rPr>
          <w:rFonts w:cs="FiraSans-Regular"/>
          <w:color w:val="000000" w:themeColor="text1"/>
          <w:szCs w:val="19"/>
        </w:rPr>
        <w:t xml:space="preserve"> </w:t>
      </w:r>
      <w:r w:rsidR="00A061F5" w:rsidRPr="000D737A">
        <w:rPr>
          <w:rFonts w:cs="FiraSans-Regular"/>
          <w:color w:val="000000" w:themeColor="text1"/>
          <w:szCs w:val="19"/>
        </w:rPr>
        <w:t>osób</w:t>
      </w:r>
      <w:r w:rsidR="00C0146A" w:rsidRPr="000D737A">
        <w:rPr>
          <w:rFonts w:cs="FiraSans-Regular"/>
          <w:color w:val="000000" w:themeColor="text1"/>
          <w:szCs w:val="19"/>
        </w:rPr>
        <w:t xml:space="preserve"> fizyczn</w:t>
      </w:r>
      <w:r w:rsidR="00A061F5" w:rsidRPr="000D737A">
        <w:rPr>
          <w:rFonts w:cs="FiraSans-Regular"/>
          <w:color w:val="000000" w:themeColor="text1"/>
          <w:szCs w:val="19"/>
        </w:rPr>
        <w:t>ych</w:t>
      </w:r>
      <w:r w:rsidR="00C0146A" w:rsidRPr="000D737A">
        <w:rPr>
          <w:rFonts w:cs="FiraSans-Regular"/>
          <w:color w:val="000000" w:themeColor="text1"/>
          <w:szCs w:val="19"/>
        </w:rPr>
        <w:t xml:space="preserve"> prowadząc</w:t>
      </w:r>
      <w:r w:rsidR="00A061F5" w:rsidRPr="000D737A">
        <w:rPr>
          <w:rFonts w:cs="FiraSans-Regular"/>
          <w:color w:val="000000" w:themeColor="text1"/>
          <w:szCs w:val="19"/>
        </w:rPr>
        <w:t>ych</w:t>
      </w:r>
      <w:r w:rsidR="00563933" w:rsidRPr="000D737A">
        <w:rPr>
          <w:rFonts w:cs="FiraSans-Regular"/>
          <w:color w:val="000000" w:themeColor="text1"/>
          <w:szCs w:val="19"/>
        </w:rPr>
        <w:t xml:space="preserve"> działalność gospodarczą (o</w:t>
      </w:r>
      <w:r w:rsidR="00511B5C" w:rsidRPr="000D737A">
        <w:rPr>
          <w:rFonts w:cs="FiraSans-Regular"/>
          <w:color w:val="000000" w:themeColor="text1"/>
          <w:szCs w:val="19"/>
        </w:rPr>
        <w:t xml:space="preserve"> </w:t>
      </w:r>
      <w:r w:rsidR="000D737A" w:rsidRPr="000D737A">
        <w:rPr>
          <w:rFonts w:cs="FiraSans-Regular"/>
          <w:color w:val="000000" w:themeColor="text1"/>
          <w:szCs w:val="19"/>
        </w:rPr>
        <w:t>15,8</w:t>
      </w:r>
      <w:r w:rsidR="00D97ECE" w:rsidRPr="000D737A">
        <w:rPr>
          <w:rFonts w:cs="FiraSans-Regular"/>
          <w:color w:val="000000" w:themeColor="text1"/>
          <w:szCs w:val="19"/>
        </w:rPr>
        <w:t xml:space="preserve">% </w:t>
      </w:r>
      <w:r w:rsidR="000D737A" w:rsidRPr="000D737A">
        <w:rPr>
          <w:rFonts w:cs="FiraSans-Regular"/>
          <w:color w:val="000000" w:themeColor="text1"/>
          <w:szCs w:val="19"/>
        </w:rPr>
        <w:t>mniej</w:t>
      </w:r>
      <w:r w:rsidR="00D97ECE" w:rsidRPr="000D737A">
        <w:rPr>
          <w:rFonts w:cs="FiraSans-Regular"/>
          <w:color w:val="000000" w:themeColor="text1"/>
          <w:szCs w:val="19"/>
        </w:rPr>
        <w:t xml:space="preserve">). </w:t>
      </w:r>
    </w:p>
    <w:p w14:paraId="4206D815" w14:textId="264AC71D" w:rsidR="00944404" w:rsidRPr="00FE2D26" w:rsidRDefault="006255C1" w:rsidP="00C44D0B">
      <w:pPr>
        <w:autoSpaceDE w:val="0"/>
        <w:autoSpaceDN w:val="0"/>
        <w:adjustRightInd w:val="0"/>
        <w:spacing w:before="360" w:after="0"/>
        <w:ind w:left="964" w:right="-57" w:hanging="964"/>
        <w:rPr>
          <w:b/>
          <w:color w:val="000000" w:themeColor="text1"/>
          <w:spacing w:val="-1"/>
          <w:szCs w:val="19"/>
        </w:rPr>
      </w:pPr>
      <w:r w:rsidRPr="00436463">
        <w:rPr>
          <w:b/>
          <w:color w:val="000000" w:themeColor="text1"/>
          <w:szCs w:val="19"/>
        </w:rPr>
        <w:t>W</w:t>
      </w:r>
      <w:r w:rsidR="00944404" w:rsidRPr="00436463">
        <w:rPr>
          <w:b/>
          <w:color w:val="000000" w:themeColor="text1"/>
          <w:szCs w:val="19"/>
        </w:rPr>
        <w:t xml:space="preserve">ykres </w:t>
      </w:r>
      <w:r w:rsidR="001923CF">
        <w:rPr>
          <w:b/>
          <w:color w:val="000000" w:themeColor="text1"/>
          <w:szCs w:val="19"/>
        </w:rPr>
        <w:t>1</w:t>
      </w:r>
      <w:r w:rsidR="00F636C8">
        <w:rPr>
          <w:b/>
          <w:color w:val="000000" w:themeColor="text1"/>
          <w:szCs w:val="19"/>
        </w:rPr>
        <w:t>2</w:t>
      </w:r>
      <w:r w:rsidR="008D2379" w:rsidRPr="00436463">
        <w:rPr>
          <w:b/>
          <w:color w:val="000000" w:themeColor="text1"/>
          <w:szCs w:val="19"/>
        </w:rPr>
        <w:t xml:space="preserve">. </w:t>
      </w:r>
      <w:r w:rsidR="008D2379" w:rsidRPr="00FE2D26">
        <w:rPr>
          <w:b/>
          <w:color w:val="000000" w:themeColor="text1"/>
          <w:spacing w:val="-1"/>
          <w:szCs w:val="19"/>
        </w:rPr>
        <w:t>P</w:t>
      </w:r>
      <w:r w:rsidR="00944404" w:rsidRPr="00FE2D26">
        <w:rPr>
          <w:b/>
          <w:color w:val="000000" w:themeColor="text1"/>
          <w:spacing w:val="-1"/>
          <w:szCs w:val="19"/>
        </w:rPr>
        <w:t>odmioty gospodarki narodowej nowo zarejestrowane i wyrejestrowane</w:t>
      </w:r>
      <w:r w:rsidR="00C649C7" w:rsidRPr="00FE2D26">
        <w:rPr>
          <w:b/>
          <w:color w:val="000000" w:themeColor="text1"/>
          <w:spacing w:val="-1"/>
          <w:szCs w:val="19"/>
        </w:rPr>
        <w:t xml:space="preserve"> według powiatów</w:t>
      </w:r>
      <w:r w:rsidR="00944404" w:rsidRPr="00FE2D26">
        <w:rPr>
          <w:b/>
          <w:color w:val="000000" w:themeColor="text1"/>
          <w:spacing w:val="-1"/>
          <w:szCs w:val="19"/>
        </w:rPr>
        <w:t xml:space="preserve"> </w:t>
      </w:r>
      <w:r w:rsidR="00C44D0B">
        <w:rPr>
          <w:b/>
          <w:color w:val="000000" w:themeColor="text1"/>
          <w:spacing w:val="-1"/>
          <w:szCs w:val="19"/>
        </w:rPr>
        <w:br/>
      </w:r>
      <w:r w:rsidR="00495626">
        <w:rPr>
          <w:b/>
          <w:color w:val="000000" w:themeColor="text1"/>
          <w:spacing w:val="-1"/>
          <w:szCs w:val="19"/>
        </w:rPr>
        <w:t xml:space="preserve">w </w:t>
      </w:r>
      <w:r w:rsidR="00E96697">
        <w:rPr>
          <w:b/>
          <w:color w:val="000000" w:themeColor="text1"/>
          <w:spacing w:val="-1"/>
          <w:szCs w:val="19"/>
        </w:rPr>
        <w:t>listopadzie</w:t>
      </w:r>
      <w:r w:rsidR="00944404" w:rsidRPr="00FE2D26">
        <w:rPr>
          <w:b/>
          <w:color w:val="000000" w:themeColor="text1"/>
          <w:spacing w:val="-1"/>
          <w:szCs w:val="19"/>
        </w:rPr>
        <w:t xml:space="preserve"> </w:t>
      </w:r>
      <w:r w:rsidR="00D638EB" w:rsidRPr="00FE2D26">
        <w:rPr>
          <w:b/>
          <w:color w:val="000000" w:themeColor="text1"/>
          <w:spacing w:val="-1"/>
          <w:szCs w:val="19"/>
        </w:rPr>
        <w:t>2022</w:t>
      </w:r>
      <w:r w:rsidR="00944404" w:rsidRPr="00FE2D26">
        <w:rPr>
          <w:b/>
          <w:color w:val="000000" w:themeColor="text1"/>
          <w:spacing w:val="-1"/>
          <w:szCs w:val="19"/>
        </w:rPr>
        <w:t xml:space="preserve"> r.</w:t>
      </w:r>
    </w:p>
    <w:p w14:paraId="152829CE" w14:textId="72D40C2A" w:rsidR="006F3D4F" w:rsidRPr="00436463" w:rsidRDefault="00357C02" w:rsidP="00C13A69">
      <w:pPr>
        <w:autoSpaceDE w:val="0"/>
        <w:autoSpaceDN w:val="0"/>
        <w:adjustRightInd w:val="0"/>
        <w:spacing w:before="0" w:after="0" w:line="240" w:lineRule="auto"/>
        <w:rPr>
          <w:b/>
          <w:color w:val="000000" w:themeColor="text1"/>
          <w:szCs w:val="19"/>
        </w:rPr>
      </w:pPr>
      <w:r w:rsidRPr="007C1157">
        <w:rPr>
          <w:b/>
          <w:noProof/>
          <w:color w:val="000000" w:themeColor="text1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3524992" behindDoc="0" locked="0" layoutInCell="1" allowOverlap="1" wp14:anchorId="31B42A66" wp14:editId="4BE39301">
                <wp:simplePos x="0" y="0"/>
                <wp:positionH relativeFrom="margin">
                  <wp:posOffset>2060575</wp:posOffset>
                </wp:positionH>
                <wp:positionV relativeFrom="paragraph">
                  <wp:posOffset>2750597</wp:posOffset>
                </wp:positionV>
                <wp:extent cx="3315335" cy="289560"/>
                <wp:effectExtent l="0" t="0" r="0" b="0"/>
                <wp:wrapNone/>
                <wp:docPr id="7" name="Grupa 7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3315335" cy="289560"/>
                          <a:chOff x="0" y="0"/>
                          <a:chExt cx="3315840" cy="289560"/>
                        </a:xfrm>
                      </wpg:grpSpPr>
                      <wps:wsp>
                        <wps:cNvPr id="14" name="Prostokąt 14"/>
                        <wps:cNvSpPr/>
                        <wps:spPr>
                          <a:xfrm>
                            <a:off x="0" y="102358"/>
                            <a:ext cx="215900" cy="107950"/>
                          </a:xfrm>
                          <a:prstGeom prst="rect">
                            <a:avLst/>
                          </a:prstGeom>
                          <a:solidFill>
                            <a:srgbClr val="977BC1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3" name="Pole tekstowe 23"/>
                        <wps:cNvSpPr txBox="1"/>
                        <wps:spPr>
                          <a:xfrm>
                            <a:off x="279779" y="0"/>
                            <a:ext cx="1276350" cy="289560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2B36FB7" w14:textId="77777777" w:rsidR="00374462" w:rsidRPr="0015266D" w:rsidRDefault="00374462" w:rsidP="00F01D52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Nowo zarejestrowane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" name="Prostokąt 33"/>
                        <wps:cNvSpPr/>
                        <wps:spPr>
                          <a:xfrm>
                            <a:off x="1658203" y="102358"/>
                            <a:ext cx="215900" cy="107950"/>
                          </a:xfrm>
                          <a:prstGeom prst="rect">
                            <a:avLst/>
                          </a:prstGeom>
                          <a:solidFill>
                            <a:schemeClr val="bg1">
                              <a:lumMod val="75000"/>
                            </a:schemeClr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6" name="Pole tekstowe 36"/>
                        <wps:cNvSpPr txBox="1"/>
                        <wps:spPr>
                          <a:xfrm>
                            <a:off x="1944806" y="0"/>
                            <a:ext cx="1371034" cy="289560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68D1A18F" w14:textId="77777777" w:rsidR="00374462" w:rsidRPr="0015266D" w:rsidRDefault="00374462" w:rsidP="00F01D52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Wyrejestrowane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31B42A66" id="Grupa 7" o:spid="_x0000_s1037" style="position:absolute;margin-left:162.25pt;margin-top:216.6pt;width:261.05pt;height:22.8pt;z-index:253524992;mso-position-horizontal-relative:margin" coordsize="33158,289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Ax5yFgQAANoSAAAOAAAAZHJzL2Uyb0RvYy54bWzsWMtu4zYU3RfoPxDcN3pZli1EGWQyTVAg&#10;nQmaKWZNU9QDkUiWpCNn9v2zflgvqYdjxy7SFM0sJl7IfNx7SR7ec0jp9N2mbdA9U7oWPMPBiY8R&#10;41TkNS8z/Pvny58WGGlDeE4awVmGH5jG785+/OG0kykLRSWanCkEQbhOO5nhyhiZep6mFWuJPhGS&#10;cegshGqJgaoqvVyRDqK3jRf6/tzrhMqlEpRpDa0f+k585uIXBaPmU1FoZlCTYZibcU/lniv79M5O&#10;SVoqIquaDtMgL5hFS2oOg06hPhBD0FrVT0K1NVVCi8KcUNF6oihqytwaYDWBv7eaKyXW0q2lTLtS&#10;TjABtHs4vTgs/Xh/o1CdZzjBiJMWtuhKrSVBiYWmk2UKFldK3sobNTSUfc2udlOo1v7DOtDGgfow&#10;gco2BlFojKIgjqIYIwp94WIZzwfUaQVb88SNVj8/clzMYNN2Hb1xWM/ObppMJyGB9BYj/d8wuq2I&#10;ZA56bREYMApmI0g3sItG3P31p0HQ6JBxhhNOOtUA2VGQAj+M4kWffiNSYRAv/WG9gZ8sYwfUtF6S&#10;SqXNFRMtsoUMK8hul3Tk/lobmAOYjiZ2YC2aOr+sm8ZVVLm6aBS6J8CEZZK8vwjs6OCyY9Zwa8yF&#10;deu7bQtAPa7HlcxDw6xdw39jBWQPbHPoZuJ4y6ZxCKWMm6DvqkjO+uFjH37j6Jbp1sPNxQW0kQsY&#10;f4o9BBgt+yBj7H6Wg711ZY72k7P/TxPrnScPN7LgZnJuay7UoQANrGoYubcfQeqhsSitRP4AeaNE&#10;Lzpa0ssa9u2aaHNDFKgMbDUop/kEj6IRXYbFUMKoEurroXZrD4kNvRh1oFoZ1n+siWIYNb9wSPll&#10;MLOMMa4yi5MQKupxz+pxD1+3FwLSIQCNltQVrb1pxmKhRPsFBPbcjgpdhFMYO8PUqLFyYXo1BYmm&#10;7PzcmYG0SWKu+a2kNrhF1ebl580XouSQvAay/qMYaUbSvRzuba0nF+drI4raJfgW1wFvoLyVqVfg&#10;fhhN3BcNQ4bdgQB0DEE7JIKdAuiEpT8ym/cCGOESxLYfEYIwARouMXoqmUGYzCNg/zHl29L8RUqw&#10;y6NVOWbynhAgyEg3jX4XdhVhpNkgPNtlutIBfXgGDQ+T/xmOr03+/G6ErDhGfrNZbdyx6jTegvIt&#10;5ABSqJcCS2vHfCj0EgCFF9PffHfkj7bk3x780LjL/KF2hO/BPF6EPgQCwr/+8f+U9JbWzbr9VeT9&#10;gZrYY/ngqbwnDIf04O2GkO7dfd5uCMN14bu5IUTzwzcEaN/ViefeEILlbLbwIeqBK0KUBH4EryNH&#10;Xo7ergjf9v3g31wRlmN6vF0R/p/3A/elAD6guFfM4WOP/ULzuO7eJ7afpM7+BgAA//8DAFBLAwQU&#10;AAYACAAAACEAIXL+TOIAAAALAQAADwAAAGRycy9kb3ducmV2LnhtbEyPy2rDMBBF94X+g5hCd438&#10;imscyyGEtqtQaFIo2U2siW1iScZSbOfvq66a5cwc7pxbrGfVsZEG2xotIFwEwEhXRra6FvB9eH/J&#10;gFmHWmJnNAm4kYV1+fhQYC7NpL9o3Lua+RBtcxTQONfnnNuqIYV2YXrS/nY2g0Lnx6HmcsDJh6uO&#10;R0GQcoWt9h8a7GnbUHXZX5WAjwmnTRy+jbvLeXs7HpafP7uQhHh+mjcrYI5m9w/Dn75Xh9I7ncxV&#10;S8s6AXGULD0qIInjCJgnsiRNgZ385jXLgJcFv+9Q/gIAAP//AwBQSwECLQAUAAYACAAAACEAtoM4&#10;kv4AAADhAQAAEwAAAAAAAAAAAAAAAAAAAAAAW0NvbnRlbnRfVHlwZXNdLnhtbFBLAQItABQABgAI&#10;AAAAIQA4/SH/1gAAAJQBAAALAAAAAAAAAAAAAAAAAC8BAABfcmVscy8ucmVsc1BLAQItABQABgAI&#10;AAAAIQCqAx5yFgQAANoSAAAOAAAAAAAAAAAAAAAAAC4CAABkcnMvZTJvRG9jLnhtbFBLAQItABQA&#10;BgAIAAAAIQAhcv5M4gAAAAsBAAAPAAAAAAAAAAAAAAAAAHAGAABkcnMvZG93bnJldi54bWxQSwUG&#10;AAAAAAQABADzAAAAfwcAAAAA&#10;">
                <v:rect id="Prostokąt 14" o:spid="_x0000_s1038" style="position:absolute;top:1023;width:2159;height:10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BE0m1vwAAANsAAAAPAAAAZHJzL2Rvd25yZXYueG1sRE9Ni8Iw&#10;EL0L+x/CLOxN05VFtGsUWRH1aCv0Om1m22IzKU209d8bQfA2j/c5y/VgGnGjztWWFXxPIhDEhdU1&#10;lwrO6W48B+E8ssbGMim4k4P16mO0xFjbnk90S3wpQgi7GBVU3rexlK6oyKCb2JY4cP+2M+gD7Eqp&#10;O+xDuGnkNIpm0mDNoaHClv4qKi7J1SjYp4vTbpvWeZ9k+exY6EznaabU1+ew+QXhafBv8ct90GH+&#10;Dzx/CQfI1QMAAP//AwBQSwECLQAUAAYACAAAACEA2+H2y+4AAACFAQAAEwAAAAAAAAAAAAAAAAAA&#10;AAAAW0NvbnRlbnRfVHlwZXNdLnhtbFBLAQItABQABgAIAAAAIQBa9CxbvwAAABUBAAALAAAAAAAA&#10;AAAAAAAAAB8BAABfcmVscy8ucmVsc1BLAQItABQABgAIAAAAIQBBE0m1vwAAANsAAAAPAAAAAAAA&#10;AAAAAAAAAAcCAABkcnMvZG93bnJldi54bWxQSwUGAAAAAAMAAwC3AAAA8wIAAAAA&#10;" fillcolor="#977bc1" stroked="f" strokeweight="1pt"/>
                <v:shape id="Pole tekstowe 23" o:spid="_x0000_s1039" type="#_x0000_t202" style="position:absolute;left:2797;width:12764;height:289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5bnOZwwAAANsAAAAPAAAAZHJzL2Rvd25yZXYueG1sRI9Ba8JA&#10;FITvhf6H5RW8FN1oQUN0lVYQ9eDBtD/gmX1mo9m3Ibtq+u9dQfA4zMw3zGzR2VpcqfWVYwXDQQKC&#10;uHC64lLB3++qn4LwAVlj7ZgU/JOHxfz9bYaZdjfe0zUPpYgQ9hkqMCE0mZS+MGTRD1xDHL2jay2G&#10;KNtS6hZvEW5rOUqSsbRYcVww2NDSUHHOL1ZBmvrlhPzB1ad1vvnc0s9wvzNK9T667ymIQF14hZ/t&#10;jVYw+oLHl/gD5PwOAAD//wMAUEsBAi0AFAAGAAgAAAAhANvh9svuAAAAhQEAABMAAAAAAAAAAAAA&#10;AAAAAAAAAFtDb250ZW50X1R5cGVzXS54bWxQSwECLQAUAAYACAAAACEAWvQsW78AAAAVAQAACwAA&#10;AAAAAAAAAAAAAAAfAQAAX3JlbHMvLnJlbHNQSwECLQAUAAYACAAAACEA+W5zmcMAAADbAAAADwAA&#10;AAAAAAAAAAAAAAAHAgAAZHJzL2Rvd25yZXYueG1sUEsFBgAAAAADAAMAtwAAAPcCAAAAAA==&#10;" fillcolor="white [3212]" stroked="f" strokeweight=".5pt">
                  <v:textbox inset="0,0,0,0">
                    <w:txbxContent>
                      <w:p w14:paraId="72B36FB7" w14:textId="77777777" w:rsidR="00374462" w:rsidRPr="0015266D" w:rsidRDefault="00374462" w:rsidP="00F01D52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Nowo zarejestrowane</w:t>
                        </w:r>
                      </w:p>
                    </w:txbxContent>
                  </v:textbox>
                </v:shape>
                <v:rect id="Prostokąt 33" o:spid="_x0000_s1040" style="position:absolute;left:16582;top:1023;width:2159;height:10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lD2AjxQAAANsAAAAPAAAAZHJzL2Rvd25yZXYueG1sRI9PawIx&#10;FMTvhX6H8ArearZaiq5GqYLYqhf/9vrYvO4ubl6WJOrqp2+EgsdhZn7DDMeNqcSZnC8tK3hrJyCI&#10;M6tLzhXstrPXHggfkDVWlknBlTyMR89PQ0y1vfCazpuQiwhhn6KCIoQ6ldJnBRn0bVsTR+/XOoMh&#10;SpdL7fAS4aaSnST5kAZLjgsF1jQtKDtuTkbBzEzW34v9dXvsT9+XP+52mN9WHaVaL83nAESgJjzC&#10;/+0vraDbhfuX+APk6A8AAP//AwBQSwECLQAUAAYACAAAACEA2+H2y+4AAACFAQAAEwAAAAAAAAAA&#10;AAAAAAAAAAAAW0NvbnRlbnRfVHlwZXNdLnhtbFBLAQItABQABgAIAAAAIQBa9CxbvwAAABUBAAAL&#10;AAAAAAAAAAAAAAAAAB8BAABfcmVscy8ucmVsc1BLAQItABQABgAIAAAAIQBlD2AjxQAAANsAAAAP&#10;AAAAAAAAAAAAAAAAAAcCAABkcnMvZG93bnJldi54bWxQSwUGAAAAAAMAAwC3AAAA+QIAAAAA&#10;" fillcolor="#bfbfbf [2412]" stroked="f" strokeweight="1pt"/>
                <v:shape id="Pole tekstowe 36" o:spid="_x0000_s1041" type="#_x0000_t202" style="position:absolute;left:19448;width:13710;height:289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swEbcxAAAANsAAAAPAAAAZHJzL2Rvd25yZXYueG1sRI9Ba8JA&#10;FITvBf/D8gQvxWxiwYbUVdpAUQ89GP0Bz+xrNm32bchuNf77rlDocZiZb5jVZrSduNDgW8cKsiQF&#10;QVw73XKj4HR8n+cgfEDW2DkmBTfysFlPHlZYaHflA12q0IgIYV+gAhNCX0jpa0MWfeJ64uh9usFi&#10;iHJopB7wGuG2k4s0XUqLLccFgz2Vhurv6scqyHNfPpM/u+5rW+0e9/SWHT6MUrPp+PoCItAY/sN/&#10;7Z1W8LSE+5f4A+T6FwAA//8DAFBLAQItABQABgAIAAAAIQDb4fbL7gAAAIUBAAATAAAAAAAAAAAA&#10;AAAAAAAAAABbQ29udGVudF9UeXBlc10ueG1sUEsBAi0AFAAGAAgAAAAhAFr0LFu/AAAAFQEAAAsA&#10;AAAAAAAAAAAAAAAAHwEAAF9yZWxzLy5yZWxzUEsBAi0AFAAGAAgAAAAhAGzARtzEAAAA2wAAAA8A&#10;AAAAAAAAAAAAAAAABwIAAGRycy9kb3ducmV2LnhtbFBLBQYAAAAAAwADALcAAAD4AgAAAAA=&#10;" fillcolor="white [3212]" stroked="f" strokeweight=".5pt">
                  <v:textbox inset="0,0,0,0">
                    <w:txbxContent>
                      <w:p w14:paraId="68D1A18F" w14:textId="77777777" w:rsidR="00374462" w:rsidRPr="0015266D" w:rsidRDefault="00374462" w:rsidP="00F01D52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Wyrejestrowane</w:t>
                        </w:r>
                      </w:p>
                    </w:txbxContent>
                  </v:textbox>
                </v:shape>
                <w10:wrap anchorx="margin"/>
              </v:group>
            </w:pict>
          </mc:Fallback>
        </mc:AlternateContent>
      </w:r>
      <w:r w:rsidR="006F3D4F">
        <w:rPr>
          <w:noProof/>
        </w:rPr>
        <w:drawing>
          <wp:inline distT="0" distB="0" distL="0" distR="0" wp14:anchorId="5FE2842B" wp14:editId="5FA88590">
            <wp:extent cx="6645910" cy="3111335"/>
            <wp:effectExtent l="0" t="0" r="2540" b="0"/>
            <wp:docPr id="1" name="Wykres 1" descr="Wykres 12. Podmioty gospodarki narodowej nowo zarejestrowane i wyrejestrowane według powiatów w listopadzie 2022 r.&#10;&#10;Na wykresie słupkowym zaprezentowano liczbę nowo zarejestrowanych i wyrejestrowanych podmiotów gospodarki narodowej w listopadzie 2022 r. według powiatów województwa podlaskiego. Dane do wykresu dostępne są w załączonym pliku excel.&#10;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000-000003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6"/>
              </a:graphicData>
            </a:graphic>
          </wp:inline>
        </w:drawing>
      </w:r>
    </w:p>
    <w:p w14:paraId="72E7B187" w14:textId="5E31653F" w:rsidR="00245402" w:rsidRPr="009E792B" w:rsidRDefault="008F7D86" w:rsidP="009E792B">
      <w:pPr>
        <w:pStyle w:val="Tekstpodstawowy"/>
        <w:spacing w:before="40" w:after="240"/>
        <w:ind w:right="-57"/>
        <w:rPr>
          <w:rFonts w:cs="FiraSans-Regular"/>
          <w:color w:val="000000" w:themeColor="text1"/>
          <w:spacing w:val="-4"/>
          <w:szCs w:val="19"/>
        </w:rPr>
      </w:pPr>
      <w:r w:rsidRPr="009E792B">
        <w:rPr>
          <w:rFonts w:cs="FiraSans-Regular"/>
          <w:color w:val="000000" w:themeColor="text1"/>
          <w:spacing w:val="-4"/>
          <w:szCs w:val="19"/>
        </w:rPr>
        <w:t xml:space="preserve">Według stanu </w:t>
      </w:r>
      <w:r w:rsidR="00C649C7" w:rsidRPr="009E792B">
        <w:rPr>
          <w:rFonts w:cs="FiraSans-Regular"/>
          <w:color w:val="000000" w:themeColor="text1"/>
          <w:spacing w:val="-4"/>
          <w:szCs w:val="19"/>
        </w:rPr>
        <w:t>w</w:t>
      </w:r>
      <w:r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C649C7" w:rsidRPr="009E792B">
        <w:rPr>
          <w:rFonts w:cs="FiraSans-Regular"/>
          <w:color w:val="000000" w:themeColor="text1"/>
          <w:spacing w:val="-4"/>
          <w:szCs w:val="19"/>
        </w:rPr>
        <w:t>końcu</w:t>
      </w:r>
      <w:r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1572C8" w:rsidRPr="009E792B">
        <w:rPr>
          <w:rFonts w:cs="FiraSans-Regular"/>
          <w:color w:val="000000" w:themeColor="text1"/>
          <w:spacing w:val="-4"/>
          <w:szCs w:val="19"/>
        </w:rPr>
        <w:t>listopada</w:t>
      </w:r>
      <w:r w:rsidR="000C434C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D638EB" w:rsidRPr="009E792B">
        <w:rPr>
          <w:rFonts w:cs="FiraSans-Regular"/>
          <w:color w:val="000000" w:themeColor="text1"/>
          <w:spacing w:val="-4"/>
          <w:szCs w:val="19"/>
        </w:rPr>
        <w:t>2022</w:t>
      </w:r>
      <w:r w:rsidR="00143571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Pr="009E792B">
        <w:rPr>
          <w:rFonts w:cs="FiraSans-Regular"/>
          <w:color w:val="000000" w:themeColor="text1"/>
          <w:spacing w:val="-4"/>
          <w:szCs w:val="19"/>
        </w:rPr>
        <w:t>r.</w:t>
      </w:r>
      <w:r w:rsidR="00C649C7" w:rsidRPr="009E792B">
        <w:rPr>
          <w:rFonts w:cs="FiraSans-Regular"/>
          <w:color w:val="000000" w:themeColor="text1"/>
          <w:spacing w:val="-4"/>
          <w:szCs w:val="19"/>
        </w:rPr>
        <w:t>,</w:t>
      </w:r>
      <w:r w:rsidRPr="009E792B">
        <w:rPr>
          <w:rFonts w:cs="FiraSans-Regular"/>
          <w:color w:val="000000" w:themeColor="text1"/>
          <w:spacing w:val="-4"/>
          <w:szCs w:val="19"/>
        </w:rPr>
        <w:t xml:space="preserve"> w rejestrze REGON </w:t>
      </w:r>
      <w:r w:rsidR="000D737A" w:rsidRPr="009E792B">
        <w:rPr>
          <w:rFonts w:cs="FiraSans-Regular"/>
          <w:color w:val="000000" w:themeColor="text1"/>
          <w:spacing w:val="-4"/>
          <w:szCs w:val="19"/>
        </w:rPr>
        <w:t>14544</w:t>
      </w:r>
      <w:r w:rsidR="00C0146A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674428" w:rsidRPr="009E792B">
        <w:rPr>
          <w:rFonts w:cs="FiraSans-Regular"/>
          <w:color w:val="000000" w:themeColor="text1"/>
          <w:spacing w:val="-4"/>
          <w:szCs w:val="19"/>
        </w:rPr>
        <w:t>podmiot</w:t>
      </w:r>
      <w:r w:rsidR="00925882" w:rsidRPr="009E792B">
        <w:rPr>
          <w:rFonts w:cs="FiraSans-Regular"/>
          <w:color w:val="000000" w:themeColor="text1"/>
          <w:spacing w:val="-4"/>
          <w:szCs w:val="19"/>
        </w:rPr>
        <w:t>y</w:t>
      </w:r>
      <w:r w:rsidR="00757325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674428" w:rsidRPr="009E792B">
        <w:rPr>
          <w:rFonts w:cs="FiraSans-Regular"/>
          <w:color w:val="000000" w:themeColor="text1"/>
          <w:spacing w:val="-4"/>
          <w:szCs w:val="19"/>
        </w:rPr>
        <w:t>miał</w:t>
      </w:r>
      <w:r w:rsidR="00925882" w:rsidRPr="009E792B">
        <w:rPr>
          <w:rFonts w:cs="FiraSans-Regular"/>
          <w:color w:val="000000" w:themeColor="text1"/>
          <w:spacing w:val="-4"/>
          <w:szCs w:val="19"/>
        </w:rPr>
        <w:t>y</w:t>
      </w:r>
      <w:r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Pr="009E792B">
        <w:rPr>
          <w:rFonts w:cs="FiraSans-Regular"/>
          <w:b/>
          <w:color w:val="000000" w:themeColor="text1"/>
          <w:spacing w:val="-4"/>
          <w:szCs w:val="19"/>
        </w:rPr>
        <w:t>zawieszoną działalność</w:t>
      </w:r>
      <w:r w:rsidR="00A96B7F" w:rsidRPr="009E792B">
        <w:rPr>
          <w:rFonts w:cs="FiraSans-Regular"/>
          <w:color w:val="000000" w:themeColor="text1"/>
          <w:spacing w:val="-4"/>
          <w:szCs w:val="19"/>
        </w:rPr>
        <w:t xml:space="preserve"> (</w:t>
      </w:r>
      <w:r w:rsidR="00563933" w:rsidRPr="009E792B">
        <w:rPr>
          <w:rFonts w:cs="FiraSans-Regular"/>
          <w:color w:val="000000" w:themeColor="text1"/>
          <w:spacing w:val="-4"/>
          <w:szCs w:val="19"/>
        </w:rPr>
        <w:t xml:space="preserve">o </w:t>
      </w:r>
      <w:r w:rsidR="000D737A" w:rsidRPr="009E792B">
        <w:rPr>
          <w:rFonts w:cs="FiraSans-Regular"/>
          <w:color w:val="000000" w:themeColor="text1"/>
          <w:spacing w:val="-4"/>
          <w:szCs w:val="19"/>
        </w:rPr>
        <w:t>2,3</w:t>
      </w:r>
      <w:r w:rsidR="00D03F05" w:rsidRPr="009E792B">
        <w:rPr>
          <w:rFonts w:cs="FiraSans-Regular"/>
          <w:color w:val="000000" w:themeColor="text1"/>
          <w:spacing w:val="-4"/>
          <w:szCs w:val="19"/>
        </w:rPr>
        <w:t xml:space="preserve">% </w:t>
      </w:r>
      <w:r w:rsidR="0023619E" w:rsidRPr="009E792B">
        <w:rPr>
          <w:rFonts w:cs="FiraSans-Regular"/>
          <w:color w:val="000000" w:themeColor="text1"/>
          <w:spacing w:val="-4"/>
          <w:szCs w:val="19"/>
        </w:rPr>
        <w:t>więcej</w:t>
      </w:r>
      <w:r w:rsidR="00D03F05"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Pr="009E792B">
        <w:rPr>
          <w:rFonts w:cs="FiraSans-Regular"/>
          <w:color w:val="000000" w:themeColor="text1"/>
          <w:spacing w:val="-4"/>
          <w:szCs w:val="19"/>
        </w:rPr>
        <w:t xml:space="preserve">niż przed miesiącem). Zdecydowaną większość </w:t>
      </w:r>
      <w:r w:rsidR="00C649C7" w:rsidRPr="009E792B">
        <w:rPr>
          <w:rFonts w:cs="FiraSans-Regular"/>
          <w:color w:val="000000" w:themeColor="text1"/>
          <w:spacing w:val="-4"/>
          <w:szCs w:val="19"/>
        </w:rPr>
        <w:t>wśród nich</w:t>
      </w:r>
      <w:r w:rsidRPr="009E792B">
        <w:rPr>
          <w:rFonts w:cs="FiraSans-Regular"/>
          <w:color w:val="000000" w:themeColor="text1"/>
          <w:spacing w:val="-4"/>
          <w:szCs w:val="19"/>
        </w:rPr>
        <w:t xml:space="preserve"> </w:t>
      </w:r>
      <w:r w:rsidR="006C30D8" w:rsidRPr="009E792B">
        <w:rPr>
          <w:rFonts w:cs="FiraSans-Regular"/>
          <w:color w:val="000000" w:themeColor="text1"/>
          <w:spacing w:val="-4"/>
          <w:szCs w:val="19"/>
        </w:rPr>
        <w:t xml:space="preserve">stanowiły </w:t>
      </w:r>
      <w:r w:rsidRPr="009E792B">
        <w:rPr>
          <w:rFonts w:cs="FiraSans-Regular"/>
          <w:color w:val="000000" w:themeColor="text1"/>
          <w:spacing w:val="-4"/>
          <w:szCs w:val="19"/>
        </w:rPr>
        <w:t>osoby fizyczne prowad</w:t>
      </w:r>
      <w:r w:rsidR="00096424" w:rsidRPr="009E792B">
        <w:rPr>
          <w:rFonts w:cs="FiraSans-Regular"/>
          <w:color w:val="000000" w:themeColor="text1"/>
          <w:spacing w:val="-4"/>
          <w:szCs w:val="19"/>
        </w:rPr>
        <w:t>zą</w:t>
      </w:r>
      <w:r w:rsidR="00A42C58" w:rsidRPr="009E792B">
        <w:rPr>
          <w:rFonts w:cs="FiraSans-Regular"/>
          <w:color w:val="000000" w:themeColor="text1"/>
          <w:spacing w:val="-4"/>
          <w:szCs w:val="19"/>
        </w:rPr>
        <w:t xml:space="preserve">ce działalność </w:t>
      </w:r>
      <w:r w:rsidR="00563933" w:rsidRPr="009E792B">
        <w:rPr>
          <w:rFonts w:cs="FiraSans-Regular"/>
          <w:color w:val="000000" w:themeColor="text1"/>
          <w:spacing w:val="-4"/>
          <w:szCs w:val="19"/>
        </w:rPr>
        <w:t>gospodarczą (95,</w:t>
      </w:r>
      <w:r w:rsidR="000D737A" w:rsidRPr="009E792B">
        <w:rPr>
          <w:rFonts w:cs="FiraSans-Regular"/>
          <w:color w:val="000000" w:themeColor="text1"/>
          <w:spacing w:val="-4"/>
          <w:szCs w:val="19"/>
        </w:rPr>
        <w:t>4</w:t>
      </w:r>
      <w:r w:rsidR="00E72F4D" w:rsidRPr="009E792B">
        <w:rPr>
          <w:rFonts w:cs="FiraSans-Regular"/>
          <w:color w:val="000000" w:themeColor="text1"/>
          <w:spacing w:val="-4"/>
          <w:szCs w:val="19"/>
        </w:rPr>
        <w:t>%</w:t>
      </w:r>
      <w:r w:rsidR="006F15E2" w:rsidRPr="009E792B">
        <w:rPr>
          <w:rFonts w:cs="FiraSans-Regular"/>
          <w:color w:val="000000" w:themeColor="text1"/>
          <w:spacing w:val="-4"/>
          <w:szCs w:val="19"/>
        </w:rPr>
        <w:t>)</w:t>
      </w:r>
      <w:r w:rsidR="00F04A1A" w:rsidRPr="009E792B">
        <w:rPr>
          <w:rFonts w:cs="FiraSans-Regular"/>
          <w:color w:val="000000" w:themeColor="text1"/>
          <w:spacing w:val="-4"/>
          <w:szCs w:val="19"/>
        </w:rPr>
        <w:t>.</w:t>
      </w:r>
    </w:p>
    <w:p w14:paraId="54898A35" w14:textId="0318274C" w:rsidR="005B7CEC" w:rsidRDefault="006A0AAF" w:rsidP="005B7CEC">
      <w:pPr>
        <w:pStyle w:val="Tekstpodstawowy"/>
        <w:spacing w:before="360" w:after="0"/>
        <w:jc w:val="both"/>
        <w:rPr>
          <w:b/>
          <w:color w:val="000000" w:themeColor="text1"/>
          <w:szCs w:val="19"/>
        </w:rPr>
      </w:pPr>
      <w:r w:rsidRPr="00985D5C">
        <w:rPr>
          <w:b/>
          <w:color w:val="000000" w:themeColor="text1"/>
          <w:szCs w:val="19"/>
        </w:rPr>
        <w:t>Mapa</w:t>
      </w:r>
      <w:r w:rsidR="00BB3E14" w:rsidRPr="00985D5C">
        <w:rPr>
          <w:b/>
          <w:color w:val="000000" w:themeColor="text1"/>
          <w:szCs w:val="19"/>
        </w:rPr>
        <w:t xml:space="preserve"> </w:t>
      </w:r>
      <w:r w:rsidRPr="00985D5C">
        <w:rPr>
          <w:b/>
          <w:color w:val="000000" w:themeColor="text1"/>
          <w:szCs w:val="19"/>
        </w:rPr>
        <w:t xml:space="preserve">3. Podmioty gospodarki narodowej z </w:t>
      </w:r>
      <w:r w:rsidRPr="006E1F5F">
        <w:rPr>
          <w:b/>
          <w:color w:val="000000" w:themeColor="text1"/>
          <w:szCs w:val="19"/>
        </w:rPr>
        <w:t xml:space="preserve">zawieszoną działalnością </w:t>
      </w:r>
      <w:r w:rsidR="000C434C" w:rsidRPr="006E1F5F">
        <w:rPr>
          <w:b/>
          <w:color w:val="000000" w:themeColor="text1"/>
          <w:szCs w:val="19"/>
        </w:rPr>
        <w:t xml:space="preserve">według powiatów w </w:t>
      </w:r>
      <w:r w:rsidR="00D638EB" w:rsidRPr="006E1F5F">
        <w:rPr>
          <w:b/>
          <w:color w:val="000000" w:themeColor="text1"/>
          <w:szCs w:val="19"/>
        </w:rPr>
        <w:t>2022</w:t>
      </w:r>
      <w:r w:rsidR="00C649C7" w:rsidRPr="006E1F5F">
        <w:rPr>
          <w:b/>
          <w:color w:val="000000" w:themeColor="text1"/>
          <w:szCs w:val="19"/>
        </w:rPr>
        <w:t xml:space="preserve"> r.</w:t>
      </w:r>
    </w:p>
    <w:p w14:paraId="1DC2E79E" w14:textId="748B6EFE" w:rsidR="00DC1683" w:rsidRDefault="00397D37" w:rsidP="00D80B39">
      <w:pPr>
        <w:pStyle w:val="Tekstpodstawowy"/>
        <w:spacing w:before="0" w:after="0" w:line="240" w:lineRule="auto"/>
        <w:jc w:val="both"/>
        <w:rPr>
          <w:color w:val="000000" w:themeColor="text1"/>
          <w:spacing w:val="-2"/>
        </w:rPr>
      </w:pPr>
      <w:r>
        <w:rPr>
          <w:color w:val="000000" w:themeColor="text1"/>
          <w:spacing w:val="-2"/>
        </w:rPr>
        <w:tab/>
      </w:r>
      <w:r w:rsidRPr="00E14FA1">
        <w:rPr>
          <w:color w:val="000000" w:themeColor="text1"/>
          <w:spacing w:val="-2"/>
        </w:rPr>
        <w:t xml:space="preserve">Stan w końcu </w:t>
      </w:r>
      <w:r w:rsidR="001572C8">
        <w:rPr>
          <w:color w:val="000000" w:themeColor="text1"/>
          <w:spacing w:val="-2"/>
        </w:rPr>
        <w:t>listopada</w:t>
      </w:r>
      <w:r w:rsidR="00EE4A1F">
        <w:rPr>
          <w:color w:val="000000" w:themeColor="text1"/>
          <w:spacing w:val="-2"/>
        </w:rPr>
        <w:t xml:space="preserve"> </w:t>
      </w:r>
    </w:p>
    <w:p w14:paraId="430F71FA" w14:textId="123123AC" w:rsidR="00780F1A" w:rsidRDefault="00780F1A" w:rsidP="00780F1A">
      <w:pPr>
        <w:pStyle w:val="Tekstpodstawowy"/>
        <w:spacing w:before="0" w:after="0" w:line="240" w:lineRule="auto"/>
        <w:jc w:val="center"/>
        <w:rPr>
          <w:color w:val="000000" w:themeColor="text1"/>
          <w:spacing w:val="-2"/>
        </w:rPr>
      </w:pPr>
      <w:r>
        <w:rPr>
          <w:noProof/>
          <w:color w:val="000000" w:themeColor="text1"/>
          <w:spacing w:val="-2"/>
        </w:rPr>
        <w:drawing>
          <wp:inline distT="0" distB="0" distL="0" distR="0" wp14:anchorId="61121FD4" wp14:editId="15BDB911">
            <wp:extent cx="4014000" cy="4191291"/>
            <wp:effectExtent l="0" t="0" r="5715" b="0"/>
            <wp:docPr id="19" name="Obraz 19" descr="Mapa 3. Podmioty gospodarki narodowej z zawieszoną działalnością według powiatów w końcu listopada 2022 r.&#10;&#10;Na kartodiagramie zaprezentowano zmianę liczby podmiotów ogółem z zawieszoną działalnością (kartogram) oraz zmianę liczby osób fizycznych z zawieszoną działalnością (diagram słupkowy) w listopadzie 2022 r. w stosunku do poprzedniego miesiąca w % w powiatach województwa podlaskiego. Dane do mapy dostępne w załączonym pliku excel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" name="Obraz 19" descr="Mapa 3. Podmioty gospodarki narodowej z zawieszoną działalnością według powiatów w końcu listopada 2022 r.&#10;&#10;Na kartodiagramie zaprezentowano zmianę liczby podmiotów ogółem z zawieszoną działalnością (kartogram) oraz zmianę liczby osób fizycznych z zawieszoną działalnością (diagram słupkowy) w listopadzie 2022 r. w stosunku do poprzedniego miesiąca w % w powiatach województwa podlaskiego. Dane do mapy dostępne w załączonym pliku excel."/>
                    <pic:cNvPicPr>
                      <a:picLocks noChangeAspect="1" noChangeArrowheads="1"/>
                    </pic:cNvPicPr>
                  </pic:nvPicPr>
                  <pic:blipFill>
                    <a:blip r:embed="rId2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014000" cy="419129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12BA5838" w14:textId="77777777" w:rsidR="0083326D" w:rsidRPr="00D32F46" w:rsidRDefault="0083326D" w:rsidP="0083326D">
      <w:pPr>
        <w:pStyle w:val="Nagwek1"/>
        <w:spacing w:before="480" w:after="240"/>
        <w:rPr>
          <w:color w:val="522398"/>
        </w:rPr>
      </w:pPr>
      <w:r w:rsidRPr="00D32F46">
        <w:rPr>
          <w:color w:val="522398"/>
        </w:rPr>
        <w:lastRenderedPageBreak/>
        <w:t>Koniunktura gospodarcza</w:t>
      </w:r>
      <w:r>
        <w:rPr>
          <w:color w:val="522398"/>
        </w:rPr>
        <w:t xml:space="preserve"> </w:t>
      </w:r>
    </w:p>
    <w:p w14:paraId="11D710F2" w14:textId="517B2212" w:rsidR="0083326D" w:rsidRPr="003E0387" w:rsidRDefault="0083326D" w:rsidP="0083326D">
      <w:pPr>
        <w:autoSpaceDE w:val="0"/>
        <w:autoSpaceDN w:val="0"/>
        <w:adjustRightInd w:val="0"/>
        <w:spacing w:before="240"/>
        <w:rPr>
          <w:rFonts w:cs="FiraSans-Bold"/>
          <w:bCs/>
          <w:color w:val="000000" w:themeColor="text1"/>
          <w:spacing w:val="2"/>
          <w:szCs w:val="19"/>
        </w:rPr>
      </w:pPr>
      <w:r w:rsidRPr="003E0387">
        <w:rPr>
          <w:rFonts w:cs="FiraSans-Bold"/>
          <w:bCs/>
          <w:color w:val="000000" w:themeColor="text1"/>
          <w:spacing w:val="2"/>
          <w:szCs w:val="19"/>
        </w:rPr>
        <w:t xml:space="preserve">W </w:t>
      </w:r>
      <w:r w:rsidR="00B21B0C" w:rsidRPr="003E0387">
        <w:rPr>
          <w:rFonts w:cs="FiraSans-Bold"/>
          <w:bCs/>
          <w:color w:val="000000" w:themeColor="text1"/>
          <w:spacing w:val="2"/>
          <w:szCs w:val="19"/>
        </w:rPr>
        <w:t>grudniu</w:t>
      </w:r>
      <w:r w:rsidRPr="003E0387">
        <w:rPr>
          <w:rFonts w:cs="FiraSans-Bold"/>
          <w:bCs/>
          <w:color w:val="000000" w:themeColor="text1"/>
          <w:spacing w:val="2"/>
          <w:szCs w:val="19"/>
        </w:rPr>
        <w:t xml:space="preserve"> 2022 r. </w:t>
      </w:r>
      <w:r w:rsidR="00AE2722" w:rsidRPr="003E0387">
        <w:rPr>
          <w:rFonts w:cs="FiraSans-Bold"/>
          <w:bCs/>
          <w:color w:val="000000" w:themeColor="text1"/>
          <w:spacing w:val="2"/>
          <w:szCs w:val="19"/>
        </w:rPr>
        <w:t xml:space="preserve">przedsiębiorcy z </w:t>
      </w:r>
      <w:r w:rsidR="00657586" w:rsidRPr="003E0387">
        <w:rPr>
          <w:rFonts w:cs="FiraSans-Bold"/>
          <w:bCs/>
          <w:color w:val="000000" w:themeColor="text1"/>
          <w:spacing w:val="2"/>
          <w:szCs w:val="19"/>
        </w:rPr>
        <w:t>większości</w:t>
      </w:r>
      <w:r w:rsidRPr="003E0387">
        <w:rPr>
          <w:rFonts w:cs="FiraSans-Bold"/>
          <w:bCs/>
          <w:color w:val="000000" w:themeColor="text1"/>
          <w:spacing w:val="2"/>
          <w:szCs w:val="19"/>
        </w:rPr>
        <w:t xml:space="preserve"> </w:t>
      </w:r>
      <w:r w:rsidRPr="003E0387">
        <w:rPr>
          <w:rFonts w:cs="FiraSans-Bold"/>
          <w:color w:val="000000" w:themeColor="text1"/>
          <w:spacing w:val="2"/>
          <w:szCs w:val="19"/>
        </w:rPr>
        <w:t>badanych obszar</w:t>
      </w:r>
      <w:r w:rsidR="00AE2722" w:rsidRPr="003E0387">
        <w:rPr>
          <w:rFonts w:cs="FiraSans-Bold"/>
          <w:color w:val="000000" w:themeColor="text1"/>
          <w:spacing w:val="2"/>
          <w:szCs w:val="19"/>
        </w:rPr>
        <w:t>ów</w:t>
      </w:r>
      <w:r w:rsidRPr="003E0387">
        <w:rPr>
          <w:rFonts w:cs="FiraSans-Bold"/>
          <w:color w:val="000000" w:themeColor="text1"/>
          <w:spacing w:val="2"/>
          <w:szCs w:val="19"/>
        </w:rPr>
        <w:t xml:space="preserve"> oceniali </w:t>
      </w:r>
      <w:r w:rsidRPr="003E0387">
        <w:rPr>
          <w:rFonts w:cs="FiraSans-Bold"/>
          <w:bCs/>
          <w:color w:val="000000" w:themeColor="text1"/>
          <w:spacing w:val="2"/>
          <w:szCs w:val="19"/>
        </w:rPr>
        <w:t>koniunkturę</w:t>
      </w:r>
      <w:r w:rsidRPr="003E0387">
        <w:rPr>
          <w:rStyle w:val="Odwoanieprzypisudolnego"/>
          <w:color w:val="000000" w:themeColor="text1"/>
          <w:spacing w:val="2"/>
          <w:szCs w:val="19"/>
        </w:rPr>
        <w:footnoteReference w:id="6"/>
      </w:r>
      <w:r w:rsidRPr="003E0387">
        <w:rPr>
          <w:color w:val="000000" w:themeColor="text1"/>
          <w:spacing w:val="2"/>
          <w:szCs w:val="19"/>
        </w:rPr>
        <w:t xml:space="preserve"> </w:t>
      </w:r>
      <w:r w:rsidR="003E0387" w:rsidRPr="003E0387">
        <w:rPr>
          <w:rFonts w:cs="FiraSans-Bold"/>
          <w:color w:val="000000" w:themeColor="text1"/>
          <w:spacing w:val="2"/>
          <w:szCs w:val="19"/>
        </w:rPr>
        <w:t>lepiej</w:t>
      </w:r>
      <w:r w:rsidRPr="003E0387">
        <w:rPr>
          <w:color w:val="000000" w:themeColor="text1"/>
          <w:spacing w:val="2"/>
          <w:szCs w:val="19"/>
        </w:rPr>
        <w:t xml:space="preserve"> niż</w:t>
      </w:r>
      <w:r w:rsidRPr="003E0387">
        <w:rPr>
          <w:rFonts w:cs="FiraSans-Bold"/>
          <w:color w:val="000000" w:themeColor="text1"/>
          <w:spacing w:val="2"/>
          <w:szCs w:val="19"/>
        </w:rPr>
        <w:t xml:space="preserve"> w</w:t>
      </w:r>
      <w:r w:rsidR="00C71687" w:rsidRPr="003E0387">
        <w:rPr>
          <w:rFonts w:cs="FiraSans-Bold"/>
          <w:color w:val="000000" w:themeColor="text1"/>
          <w:spacing w:val="2"/>
          <w:szCs w:val="19"/>
        </w:rPr>
        <w:t xml:space="preserve"> </w:t>
      </w:r>
      <w:r w:rsidRPr="003E0387">
        <w:rPr>
          <w:rFonts w:cs="FiraSans-Bold"/>
          <w:color w:val="000000" w:themeColor="text1"/>
          <w:spacing w:val="2"/>
          <w:szCs w:val="19"/>
        </w:rPr>
        <w:t xml:space="preserve">poprzednim miesiącu. </w:t>
      </w:r>
      <w:r w:rsidR="00657586" w:rsidRPr="003E0387">
        <w:rPr>
          <w:rFonts w:cs="FiraSans-Bold"/>
          <w:color w:val="000000" w:themeColor="text1"/>
          <w:spacing w:val="2"/>
          <w:szCs w:val="19"/>
        </w:rPr>
        <w:t xml:space="preserve">Największą </w:t>
      </w:r>
      <w:r w:rsidR="00992AB8" w:rsidRPr="003E0387">
        <w:rPr>
          <w:rFonts w:cs="FiraSans-Bold"/>
          <w:color w:val="000000" w:themeColor="text1"/>
          <w:spacing w:val="2"/>
          <w:szCs w:val="19"/>
        </w:rPr>
        <w:t>poprawę ocen zaobserwowano w zakwaterowaniu i gastronomii oraz budownictwie. Tylko w sekcji informacja i komunikacja wartość ogólnego wskaźnika koniunktury utrzymała się na poziomie zanotowanym w listopadzie br.</w:t>
      </w:r>
    </w:p>
    <w:p w14:paraId="02B1DB06" w14:textId="242DFA1D" w:rsidR="0083326D" w:rsidRDefault="0083326D" w:rsidP="0083326D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  <w:r w:rsidRPr="00CF220D">
        <w:rPr>
          <w:noProof/>
          <w:lang w:eastAsia="pl-PL"/>
        </w:rPr>
        <mc:AlternateContent>
          <mc:Choice Requires="wps">
            <w:drawing>
              <wp:anchor distT="45720" distB="45720" distL="114300" distR="114300" simplePos="0" relativeHeight="254641152" behindDoc="0" locked="0" layoutInCell="1" allowOverlap="1" wp14:anchorId="1ABC6305" wp14:editId="12E0FD7C">
                <wp:simplePos x="0" y="0"/>
                <wp:positionH relativeFrom="margin">
                  <wp:posOffset>4480560</wp:posOffset>
                </wp:positionH>
                <wp:positionV relativeFrom="paragraph">
                  <wp:posOffset>104030</wp:posOffset>
                </wp:positionV>
                <wp:extent cx="2067339" cy="4834393"/>
                <wp:effectExtent l="0" t="0" r="0" b="4445"/>
                <wp:wrapNone/>
                <wp:docPr id="217" name="Pole tekstowe 2" descr="Wykres 11. Wskaźniki ogólnego klimatu koniunktury według rodzaju działalności (sekcje i działy PKD 2007)&#10;&#10;Na dwóch wykresach słupkowych zaprezentowano wskaźniki ogólnego klimatu koniunktury (pogorszenie/poprawa) w województwie podlaskim w październiku 2021 r. oraz we wrześniu i październiku 2022 r. w przetwórstwie przemysłowym; budownictwie; handlu hurtowym; handlu detalicznym; transporcie i gospodarce magazynowej; zakwaterowaniu i gastronomii oraz informacji i komunikacji. Dane do wykresu dostępne są w załączonym pliku excel. 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2067339" cy="4834393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036F4AEA" w14:textId="77777777" w:rsidR="0083326D" w:rsidRPr="00FC45ED" w:rsidRDefault="0083326D" w:rsidP="0083326D">
                            <w:pPr>
                              <w:spacing w:before="140" w:line="240" w:lineRule="auto"/>
                              <w:rPr>
                                <w:color w:val="FFFFFF" w:themeColor="background1"/>
                              </w:rPr>
                            </w:pPr>
                            <w:r w:rsidRPr="00FC45ED">
                              <w:rPr>
                                <w:noProof/>
                                <w:lang w:eastAsia="pl-PL"/>
                              </w:rPr>
                              <w:drawing>
                                <wp:inline distT="0" distB="0" distL="0" distR="0" wp14:anchorId="5F99B697" wp14:editId="54732784">
                                  <wp:extent cx="1888490" cy="5223217"/>
                                  <wp:effectExtent l="0" t="0" r="0" b="0"/>
                                  <wp:docPr id="141" name="Wykres 141" descr="Wykres 13. Wskaźniki ogólnego klimatu koniunktury według rodzaju działalności (sekcje i działy PKD 2007)&#10;&#10;Na dwóch wykresach słupkowych zaprezentowano wskaźniki ogólnego klimatu koniunktury (saldo) w województwie podlaskim w grudniu 2022 r. oraz w listopadzie i grudniu 2022 r. w przetwórstwie przemysłowym; budownictwie; handlu hurtowym; handlu detalicznym; transporcie i gospodarce magazynowej; zakwaterowaniu i gastronomii oraz informacji i komunikacji. Dane do wykresu dostępne są w załączonym pliku excel. "/>
                                  <wp:cNvGraphicFramePr/>
                                  <a:graphic xmlns:a="http://schemas.openxmlformats.org/drawingml/2006/main">
                                    <a:graphicData uri="http://schemas.openxmlformats.org/drawingml/2006/chart">
                                      <c:chart xmlns:c="http://schemas.openxmlformats.org/drawingml/2006/chart" xmlns:r="http://schemas.openxmlformats.org/officeDocument/2006/relationships" r:id="rId28"/>
                                    </a:graphicData>
                                  </a:graphic>
                                </wp:inline>
                              </w:drawing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ABC6305" id="Pole tekstowe 2" o:spid="_x0000_s1042" type="#_x0000_t202" alt="Wykres 11. Wskaźniki ogólnego klimatu koniunktury według rodzaju działalności (sekcje i działy PKD 2007)&#10;&#10;Na dwóch wykresach słupkowych zaprezentowano wskaźniki ogólnego klimatu koniunktury (pogorszenie/poprawa) w województwie podlaskim w październiku 2021 r. oraz we wrześniu i październiku 2022 r. w przetwórstwie przemysłowym; budownictwie; handlu hurtowym; handlu detalicznym; transporcie i gospodarce magazynowej; zakwaterowaniu i gastronomii oraz informacji i komunikacji. Dane do wykresu dostępne są w załączonym pliku excel. " style="position:absolute;margin-left:352.8pt;margin-top:8.2pt;width:162.8pt;height:380.65pt;z-index:254641152;visibility:visible;mso-wrap-style:square;mso-width-percent:0;mso-height-percent:0;mso-wrap-distance-left:9pt;mso-wrap-distance-top:3.6pt;mso-wrap-distance-right:9pt;mso-wrap-distance-bottom:3.6pt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PsCOdgMAADwGAAAOAAAAZHJzL2Uyb0RvYy54bWysVE1v3DYQvRfofxioQJEcut+O7bXlwI2b&#10;omiaGkiLnGdJSuKK4rAkZe3qGCA/IsjPyC3XeP9XR9yNs2guRVEdBJJDPr73hjOXTzeNgTvlgyab&#10;Z9PRJANlBUltyzz784/nP5xlECJaiYasyrOtCtnTq2+/uezcUs2oIiOVBwaxYdm5PKtidMvxOIhK&#10;NRhG5JTlYEG+wchTX46lx47RGzOeTSZPxh156TwJFQKv3uyD2VXCLwol4u9FEVQEk2fMLaa/T//V&#10;8B9fXeKy9OgqLQ408D+waFBbvvQB6gYjQuv1V1CNFp4CFXEkqBlTUWihkgZWM538Q82rCp1KWtic&#10;4B5sCv8frHh5d+tByzybTU8zsNhwkm7JKIiqDpE6BbMMpAqCTXu9rb0KMJ2O4HWocffR6loDlZ8+&#10;GKtKgtpoTlMLNVnd2jq2fgudkrs3bQmeZI/rFmSvcfcGjaXde6HhUVC1WCvQh8AWbn+9Ac7s6ePv&#10;v9tcX6TfSwTZffogKugSA+RRYFRXU7flcY/Oq15ZpouWoPu33B45KskHPqnV2JHjx4OPoYOO1orv&#10;k33stAJH0mCodcMRx6JZgfKsvGWasyn4EZDHnoVC53u1e8/aWc5XO2fDTkbgPZHBfdiD87TZshhW&#10;0lzAqpXUWS2G2AVUXDemhar1rGwIHxakimi06O2wFj3a4MgLpqqhJB5L9EJBgyX2W8spXF+wRXWH&#10;UfnBocSvxBA9WWo0Z3Dgr22qMrHWDFNT07JE5NkIbtAqkOxrMp9TSCHev3O8GO7fsqSeE3r/VvTE&#10;fMCZwRm1EcqMYCivzoUlv7JXjt9Z3PxIG24TqVSCe0GiDmDpGesq1bVndpVCyc97OpwcHx3d44QB&#10;ZNX9RpJfKbaREtCm8M1Qe1xNwOhc5tuH0labCIIXZ5Mnp/P5eQaCY4uz+WJ+Pk934PLzcccp+VkR&#10;S+BBnnnuHQke716EONDB5ectw22WnmtjUv8wFro8Oz+ZnaQDR5FGs+fAZZFnZ5Ph2zecQeVPVqbD&#10;EbXZj/kCYw+yB6V7zXGz2qQCnabDgycrkls2wtO+nXH75UFFvs/4CSJ30fBXi15lYH6xbOb5dLEY&#10;el+aLE5OZzzxx5HVcQStYKg8ixnsh89i6pd7zddseqGTHV+YHDhzi0ouHdrp0AOP52nXl6Z/9TcA&#10;AAD//wMAUEsDBBQABgAIAAAAIQAai7rx3QAAAAsBAAAPAAAAZHJzL2Rvd25yZXYueG1sTI9NT8Mw&#10;DIbvSPyHyEjcWLKxFShNJwTiCtr4kLh5jddWNE7VZGv593gn8M16Xr1+XKwn36kjDbENbGE+M6CI&#10;q+Bari28vz1f3YKKCdlhF5gs/FCEdXl+VmDuwsgbOm5TraSEY44WmpT6XOtYNeQxzkJPLGwfBo9J&#10;1qHWbsBRyn2nF8Zk2mPLcqHBnh4bqr63B2/h42X/9bk0r/WTX/VjmIxmf6etvbyYHu5BJZrSXxhO&#10;+qIOpTjtwoFdVJ2FG7PKJCogW4I6Bcz1fAFqJ0gGdFno/z+UvwAAAP//AwBQSwECLQAUAAYACAAA&#10;ACEAtoM4kv4AAADhAQAAEwAAAAAAAAAAAAAAAAAAAAAAW0NvbnRlbnRfVHlwZXNdLnhtbFBLAQIt&#10;ABQABgAIAAAAIQA4/SH/1gAAAJQBAAALAAAAAAAAAAAAAAAAAC8BAABfcmVscy8ucmVsc1BLAQIt&#10;ABQABgAIAAAAIQBqPsCOdgMAADwGAAAOAAAAAAAAAAAAAAAAAC4CAABkcnMvZTJvRG9jLnhtbFBL&#10;AQItABQABgAIAAAAIQAai7rx3QAAAAsBAAAPAAAAAAAAAAAAAAAAANAFAABkcnMvZG93bnJldi54&#10;bWxQSwUGAAAAAAQABADzAAAA2gYAAAAA&#10;" filled="f" stroked="f">
                <v:textbox>
                  <w:txbxContent>
                    <w:p w14:paraId="036F4AEA" w14:textId="77777777" w:rsidR="0083326D" w:rsidRPr="00FC45ED" w:rsidRDefault="0083326D" w:rsidP="0083326D">
                      <w:pPr>
                        <w:spacing w:before="140" w:line="240" w:lineRule="auto"/>
                        <w:rPr>
                          <w:color w:val="FFFFFF" w:themeColor="background1"/>
                        </w:rPr>
                      </w:pPr>
                      <w:r w:rsidRPr="00FC45ED">
                        <w:rPr>
                          <w:noProof/>
                          <w:lang w:eastAsia="pl-PL"/>
                        </w:rPr>
                        <w:drawing>
                          <wp:inline distT="0" distB="0" distL="0" distR="0" wp14:anchorId="5F99B697" wp14:editId="54732784">
                            <wp:extent cx="1888490" cy="5223217"/>
                            <wp:effectExtent l="0" t="0" r="0" b="0"/>
                            <wp:docPr id="141" name="Wykres 141" descr="Wykres 13. Wskaźniki ogólnego klimatu koniunktury według rodzaju działalności (sekcje i działy PKD 2007)&#10;&#10;Na dwóch wykresach słupkowych zaprezentowano wskaźniki ogólnego klimatu koniunktury (saldo) w województwie podlaskim w grudniu 2022 r. oraz w listopadzie i grudniu 2022 r. w przetwórstwie przemysłowym; budownictwie; handlu hurtowym; handlu detalicznym; transporcie i gospodarce magazynowej; zakwaterowaniu i gastronomii oraz informacji i komunikacji. Dane do wykresu dostępne są w załączonym pliku excel. "/>
                            <wp:cNvGraphicFramePr/>
                            <a:graphic xmlns:a="http://schemas.openxmlformats.org/drawingml/2006/main">
                              <a:graphicData uri="http://schemas.openxmlformats.org/drawingml/2006/chart">
                                <c:chart xmlns:c="http://schemas.openxmlformats.org/drawingml/2006/chart" xmlns:r="http://schemas.openxmlformats.org/officeDocument/2006/relationships" r:id="rId28"/>
                              </a:graphicData>
                            </a:graphic>
                          </wp:inline>
                        </w:drawing>
                      </w:r>
                    </w:p>
                  </w:txbxContent>
                </v:textbox>
                <w10:wrap anchorx="margin"/>
              </v:shape>
            </w:pict>
          </mc:Fallback>
        </mc:AlternateContent>
      </w:r>
      <w:r w:rsidRPr="00CF220D">
        <w:rPr>
          <w:b/>
          <w:szCs w:val="19"/>
        </w:rPr>
        <w:t xml:space="preserve">Wykres </w:t>
      </w:r>
      <w:r>
        <w:rPr>
          <w:b/>
          <w:szCs w:val="19"/>
        </w:rPr>
        <w:t>1</w:t>
      </w:r>
      <w:r w:rsidR="00F636C8">
        <w:rPr>
          <w:b/>
          <w:szCs w:val="19"/>
        </w:rPr>
        <w:t>3</w:t>
      </w:r>
      <w:r w:rsidRPr="00CF220D">
        <w:rPr>
          <w:b/>
          <w:szCs w:val="19"/>
        </w:rPr>
        <w:t>. Wskaźniki ogólnego klimatu koniunktury według rodzaju działalności (sekcje i działy PKD 2007)</w:t>
      </w:r>
    </w:p>
    <w:p w14:paraId="7C2C371D" w14:textId="39D1453D" w:rsidR="0083326D" w:rsidRDefault="0083326D" w:rsidP="0083326D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  <w:r>
        <w:rPr>
          <w:noProof/>
          <w:lang w:eastAsia="pl-PL"/>
        </w:rPr>
        <w:drawing>
          <wp:anchor distT="0" distB="0" distL="114300" distR="114300" simplePos="0" relativeHeight="254638080" behindDoc="0" locked="0" layoutInCell="1" allowOverlap="1" wp14:anchorId="6282BD93" wp14:editId="5F18C1FF">
            <wp:simplePos x="0" y="0"/>
            <wp:positionH relativeFrom="column">
              <wp:posOffset>0</wp:posOffset>
            </wp:positionH>
            <wp:positionV relativeFrom="paragraph">
              <wp:posOffset>128715</wp:posOffset>
            </wp:positionV>
            <wp:extent cx="4646428" cy="4614037"/>
            <wp:effectExtent l="0" t="0" r="1905" b="0"/>
            <wp:wrapNone/>
            <wp:docPr id="112" name="Wykres 112" descr="Wykres 13. Wskaźniki ogólnego klimatu koniunktury według rodzaju działalności (sekcje i działy PKD 2007)&#10;&#10;Na dwóch wykresach słupkowych zaprezentowano wskaźniki ogólnego klimatu koniunktury (pogorszenie/poprawa) w województwie podlaskim w grudniu 2021 r. oraz w listopadzie i grudniu 2022 r. w przetwórstwie przemysłowym; budownictwie; handlu hurtowym; handlu detalicznym; transporcie i gospodarce magazynowej; zakwaterowaniu i gastronomii oraz informacji i komunikacji. Dane do wykresu dostępne są w załączonym pliku excel. 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9"/>
              </a:graphicData>
            </a:graphic>
          </wp:anchor>
        </w:drawing>
      </w:r>
    </w:p>
    <w:p w14:paraId="474B4DBF" w14:textId="77777777" w:rsidR="0083326D" w:rsidRDefault="0083326D" w:rsidP="0083326D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</w:p>
    <w:p w14:paraId="2EF26CAF" w14:textId="77777777" w:rsidR="0083326D" w:rsidRDefault="0083326D" w:rsidP="0083326D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</w:p>
    <w:p w14:paraId="25403650" w14:textId="77777777" w:rsidR="0083326D" w:rsidRDefault="0083326D" w:rsidP="0083326D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</w:p>
    <w:p w14:paraId="2B707281" w14:textId="77777777" w:rsidR="0083326D" w:rsidRDefault="0083326D" w:rsidP="0083326D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</w:p>
    <w:p w14:paraId="13E597BB" w14:textId="77777777" w:rsidR="0083326D" w:rsidRDefault="0083326D" w:rsidP="0083326D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</w:p>
    <w:p w14:paraId="69FAA4BE" w14:textId="77777777" w:rsidR="0083326D" w:rsidRDefault="0083326D" w:rsidP="0083326D">
      <w:pPr>
        <w:autoSpaceDE w:val="0"/>
        <w:autoSpaceDN w:val="0"/>
        <w:adjustRightInd w:val="0"/>
        <w:spacing w:before="360" w:after="0" w:line="240" w:lineRule="auto"/>
        <w:rPr>
          <w:noProof/>
          <w:sz w:val="6"/>
          <w:lang w:eastAsia="pl-PL"/>
        </w:rPr>
      </w:pPr>
    </w:p>
    <w:p w14:paraId="4F8EF59F" w14:textId="77777777" w:rsidR="0083326D" w:rsidRPr="00C82B22" w:rsidRDefault="0083326D" w:rsidP="0083326D">
      <w:pPr>
        <w:autoSpaceDE w:val="0"/>
        <w:autoSpaceDN w:val="0"/>
        <w:adjustRightInd w:val="0"/>
        <w:spacing w:before="200" w:after="0"/>
        <w:rPr>
          <w:rFonts w:cs="FiraSans-Bold"/>
          <w:b/>
          <w:bCs/>
          <w:color w:val="000000" w:themeColor="text1"/>
          <w:sz w:val="18"/>
          <w:szCs w:val="19"/>
        </w:rPr>
      </w:pPr>
    </w:p>
    <w:p w14:paraId="3A71C47B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398B75DB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36351DDD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2EC76FD1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</w:p>
    <w:p w14:paraId="3419782C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</w:p>
    <w:p w14:paraId="50240241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</w:p>
    <w:p w14:paraId="10776264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</w:p>
    <w:p w14:paraId="4F064396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</w:p>
    <w:p w14:paraId="3E5BA03E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</w:p>
    <w:p w14:paraId="5C1F40B1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</w:p>
    <w:p w14:paraId="36019BCB" w14:textId="77777777" w:rsidR="0083326D" w:rsidRPr="00122746" w:rsidRDefault="0083326D" w:rsidP="0083326D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  <w:r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4639104" behindDoc="0" locked="0" layoutInCell="1" allowOverlap="1" wp14:anchorId="074E4791" wp14:editId="50308406">
                <wp:simplePos x="0" y="0"/>
                <wp:positionH relativeFrom="margin">
                  <wp:posOffset>4337050</wp:posOffset>
                </wp:positionH>
                <wp:positionV relativeFrom="paragraph">
                  <wp:posOffset>15875</wp:posOffset>
                </wp:positionV>
                <wp:extent cx="111125" cy="266065"/>
                <wp:effectExtent l="0" t="0" r="3175" b="635"/>
                <wp:wrapNone/>
                <wp:docPr id="76" name="Pole tekstowe 7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11125" cy="26606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txbx>
                        <w:txbxContent>
                          <w:p w14:paraId="1508BEBB" w14:textId="77777777" w:rsidR="0083326D" w:rsidRPr="00E56B3D" w:rsidRDefault="0083326D" w:rsidP="0083326D">
                            <w:pPr>
                              <w:rPr>
                                <w:sz w:val="18"/>
                                <w:szCs w:val="18"/>
                              </w:rPr>
                            </w:pPr>
                            <w:r w:rsidRPr="00E56B3D">
                              <w:rPr>
                                <w:sz w:val="18"/>
                                <w:szCs w:val="18"/>
                              </w:rPr>
                              <w:t>%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74E4791" id="Pole tekstowe 76" o:spid="_x0000_s1043" type="#_x0000_t202" style="position:absolute;margin-left:341.5pt;margin-top:1.25pt;width:8.75pt;height:20.95pt;z-index:254639104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0UY5mMQIAAF0EAAAOAAAAZHJzL2Uyb0RvYy54bWysVMFu2zAMvQ/YPwi6L3YyxBuCOEXWIsOA&#10;oC2QFj0rshQbk0VNYmJnXz9KjtOh22lYDgpFUhT53pOXN31r2En50IAt+XSSc6ashKqxh5I/P20+&#10;fOYsoLCVMGBVyc8q8JvV+3fLzi3UDGowlfKMitiw6FzJa0S3yLIga9WKMAGnLAU1+FYgbf0hq7zo&#10;qHprslmeF1kHvnIepAqBvHdDkK9Sfa2VxAetg0JmSk69YVp9WvdxzVZLsTh44epGXtoQ/9BFKxpL&#10;l15L3QkU7OibP0q1jfQQQONEQpuB1o1UaQaaZpq/mWZXC6fSLAROcFeYwv8rK+9Pj541Vck/FZxZ&#10;0RJHj2AUQ/U9IHSKkZ9A6lxYUO7OUTb2X6Anskd/IGecvde+jf80FaM4wX2+Qqx6ZDIeot9szpmk&#10;0Kwo8mIeq2Svh50P+FVBy6JRck8MJmDFaRtwSB1T4l0WNo0xiUVjWVfy4uM8TweuESpubMxVSQ+X&#10;MnGgofFoYb/vEwrT61R7qM40rIdBM8HJTUMtbUXAR+FJJDQfCR8faNEG6Gq4WJzV4H/+zR/ziTuK&#10;ctaR6EoefhyFV5yZb5ZYjQodDT8a+9Gwx/YWSMdTelJOJpMOeDSjqT20L/Qe1vEWCgkr6a6S42je&#10;4iB9ek9SrdcpiXToBG7tzslYOgIVAX7qX4R3FxaQ6LuHUY5i8YaMIXegY31E0E1iKgI7oEgMxw1p&#10;OHF9eW/xkfy+T1mvX4XVLwAAAP//AwBQSwMEFAAGAAgAAAAhABoIll3eAAAACAEAAA8AAABkcnMv&#10;ZG93bnJldi54bWxMj0tPwzAQhO9I/AdrkbhRuyWUKsSpEI8bzwIS3Jx4SSJiO7I3afj3LCe4zWpW&#10;M98U29n1YsKYuuA1LBcKBPo62M43Gl5fbk82IBIZb00fPGr4xgTb8vCgMLkNe/+M044awSE+5UZD&#10;SzTkUqa6RWfSIgzo2fsM0RniMzbSRrPncNfLlVJr6UznuaE1A161WH/tRqehf0/xrlL0MV039/T0&#10;KMe3m+WD1sdH8+UFCMKZ/p7hF5/RoWSmKozeJtFrWG9OeQtpWJ2BYP9cKRaVhizLQJaF/D+g/AEA&#10;AP//AwBQSwECLQAUAAYACAAAACEAtoM4kv4AAADhAQAAEwAAAAAAAAAAAAAAAAAAAAAAW0NvbnRl&#10;bnRfVHlwZXNdLnhtbFBLAQItABQABgAIAAAAIQA4/SH/1gAAAJQBAAALAAAAAAAAAAAAAAAAAC8B&#10;AABfcmVscy8ucmVsc1BLAQItABQABgAIAAAAIQB0UY5mMQIAAF0EAAAOAAAAAAAAAAAAAAAAAC4C&#10;AABkcnMvZTJvRG9jLnhtbFBLAQItABQABgAIAAAAIQAaCJZd3gAAAAgBAAAPAAAAAAAAAAAAAAAA&#10;AIsEAABkcnMvZG93bnJldi54bWxQSwUGAAAAAAQABADzAAAAlgUAAAAA&#10;" filled="f" stroked="f" strokeweight=".5pt">
                <v:textbox inset="0,0,0,0">
                  <w:txbxContent>
                    <w:p w14:paraId="1508BEBB" w14:textId="77777777" w:rsidR="0083326D" w:rsidRPr="00E56B3D" w:rsidRDefault="0083326D" w:rsidP="0083326D">
                      <w:pPr>
                        <w:rPr>
                          <w:sz w:val="18"/>
                          <w:szCs w:val="18"/>
                        </w:rPr>
                      </w:pPr>
                      <w:r w:rsidRPr="00E56B3D">
                        <w:rPr>
                          <w:sz w:val="18"/>
                          <w:szCs w:val="18"/>
                        </w:rPr>
                        <w:t>%</w:t>
                      </w:r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4642176" behindDoc="0" locked="0" layoutInCell="1" allowOverlap="1" wp14:anchorId="13E0324C" wp14:editId="7045C493">
                <wp:simplePos x="0" y="0"/>
                <wp:positionH relativeFrom="margin">
                  <wp:posOffset>6351905</wp:posOffset>
                </wp:positionH>
                <wp:positionV relativeFrom="paragraph">
                  <wp:posOffset>30480</wp:posOffset>
                </wp:positionV>
                <wp:extent cx="111125" cy="266065"/>
                <wp:effectExtent l="0" t="0" r="3175" b="635"/>
                <wp:wrapNone/>
                <wp:docPr id="45" name="Pole tekstowe 4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11125" cy="26606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txbx>
                        <w:txbxContent>
                          <w:p w14:paraId="0B89B79F" w14:textId="77777777" w:rsidR="0083326D" w:rsidRPr="00E56B3D" w:rsidRDefault="0083326D" w:rsidP="0083326D">
                            <w:pPr>
                              <w:rPr>
                                <w:sz w:val="18"/>
                                <w:szCs w:val="18"/>
                              </w:rPr>
                            </w:pPr>
                            <w:r w:rsidRPr="00E56B3D">
                              <w:rPr>
                                <w:sz w:val="18"/>
                                <w:szCs w:val="18"/>
                              </w:rPr>
                              <w:t>%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3E0324C" id="Pole tekstowe 45" o:spid="_x0000_s1044" type="#_x0000_t202" style="position:absolute;margin-left:500.15pt;margin-top:2.4pt;width:8.75pt;height:20.95pt;z-index:254642176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rXwwMQIAAF0EAAAOAAAAZHJzL2Uyb0RvYy54bWysVE2P2jAQvVfqf7B8Lwm0i6qIsKK7oqqE&#10;dpHY1Z6N45Cotse1BxL66zt2CFtte6rKwYw94/l47zmL295odlI+tGBLPp3knCkroWrtoeTPT+sP&#10;nzkLKGwlNFhV8rMK/Hb5/t2ic4WaQQO6Up5REhuKzpW8QXRFlgXZKCPCBJyy5KzBG4G09Yes8qKj&#10;7EZnszyfZx34ynmQKgQ6vR+cfJny17WS+FjXQSHTJafeMK0+rfu4ZsuFKA5euKaVlzbEP3RhRGup&#10;6DXVvUDBjr79I5VppYcANU4kmAzqupUqzUDTTPM30+wa4VSahcAJ7gpT+H9p5cNp61lblfzTDWdW&#10;GOJoC1oxVN8DQqcYnRNInQsFxe4cRWP/BXoiezwPdBhn72tv4j9NxchPcJ+vEKsemYyX6DejSpJc&#10;s/k8n6fs2etl5wN+VWBYNEruicEErDhtAlIjFDqGxFoW1q3WiUVtWVfy+cebPF24euiGtjFWJT1c&#10;0sSBhsajhf2+TyhMZ+NUe6jONKyHQTPByXVLLW1EwK3wJBKaj4SPj7TUGqg0XCzOGvA//3Ye44k7&#10;8nLWkehKHn4chVec6W+WWI0KHQ0/GvvRsEdzB6TjKT0pJ5NJFzzq0aw9mBd6D6tYhVzCSqpVchzN&#10;OxykT+9JqtUqBZEOncCN3TkZU0egIsBP/Yvw7sICEn0PMMpRFG/IGGIHOlZHhLpNTEVgBxSJtrgh&#10;DScCL+8tPpLf9ynq9auw/AUAAP//AwBQSwMEFAAGAAgAAAAhAIl4b9HdAAAACgEAAA8AAABkcnMv&#10;ZG93bnJldi54bWxMj0tPwzAQhO9I/AdrkbhRO4BaFOJUiMeNZ1skuDnxkkTE68h20vDv2Z7gtrM7&#10;mv2mWM+uFxOG2HnSkC0UCKTa244aDbvtw9kViJgMWdN7Qg0/GGFdHh8VJrd+T284bVIjOIRibjS0&#10;KQ25lLFu0Zm48AMS3758cCaxDI20wew53PXyXKmldKYj/tCaAW9brL83o9PQf8TwWKn0Od01T+n1&#10;RY7v99mz1qcn8801iIRz+jPDAZ/RoWSmyo9ko+hZK6Uu2KvhkiscDCpb8VTxYrkCWRbyf4XyFwAA&#10;//8DAFBLAQItABQABgAIAAAAIQC2gziS/gAAAOEBAAATAAAAAAAAAAAAAAAAAAAAAABbQ29udGVu&#10;dF9UeXBlc10ueG1sUEsBAi0AFAAGAAgAAAAhADj9If/WAAAAlAEAAAsAAAAAAAAAAAAAAAAALwEA&#10;AF9yZWxzLy5yZWxzUEsBAi0AFAAGAAgAAAAhAOmtfDAxAgAAXQQAAA4AAAAAAAAAAAAAAAAALgIA&#10;AGRycy9lMm9Eb2MueG1sUEsBAi0AFAAGAAgAAAAhAIl4b9HdAAAACgEAAA8AAAAAAAAAAAAAAAAA&#10;iwQAAGRycy9kb3ducmV2LnhtbFBLBQYAAAAABAAEAPMAAACVBQAAAAA=&#10;" filled="f" stroked="f" strokeweight=".5pt">
                <v:textbox inset="0,0,0,0">
                  <w:txbxContent>
                    <w:p w14:paraId="0B89B79F" w14:textId="77777777" w:rsidR="0083326D" w:rsidRPr="00E56B3D" w:rsidRDefault="0083326D" w:rsidP="0083326D">
                      <w:pPr>
                        <w:rPr>
                          <w:sz w:val="18"/>
                          <w:szCs w:val="18"/>
                        </w:rPr>
                      </w:pPr>
                      <w:r w:rsidRPr="00E56B3D">
                        <w:rPr>
                          <w:sz w:val="18"/>
                          <w:szCs w:val="18"/>
                        </w:rPr>
                        <w:t>%</w:t>
                      </w:r>
                    </w:p>
                  </w:txbxContent>
                </v:textbox>
                <w10:wrap anchorx="margin"/>
              </v:shape>
            </w:pict>
          </mc:Fallback>
        </mc:AlternateContent>
      </w:r>
    </w:p>
    <w:p w14:paraId="76C29E3F" w14:textId="77777777" w:rsidR="0083326D" w:rsidRDefault="0083326D" w:rsidP="0083326D">
      <w:pPr>
        <w:pStyle w:val="Default"/>
        <w:spacing w:before="120" w:after="120" w:line="240" w:lineRule="exact"/>
        <w:rPr>
          <w:color w:val="000000" w:themeColor="text1"/>
          <w:sz w:val="19"/>
          <w:szCs w:val="19"/>
        </w:rPr>
      </w:pPr>
      <w:r>
        <w:rPr>
          <w:noProof/>
          <w:lang w:eastAsia="pl-PL"/>
        </w:rPr>
        <mc:AlternateContent>
          <mc:Choice Requires="wpg">
            <w:drawing>
              <wp:anchor distT="0" distB="0" distL="114300" distR="114300" simplePos="0" relativeHeight="254643200" behindDoc="0" locked="0" layoutInCell="1" allowOverlap="1" wp14:anchorId="77703507" wp14:editId="3F9338E8">
                <wp:simplePos x="0" y="0"/>
                <wp:positionH relativeFrom="column">
                  <wp:posOffset>2576945</wp:posOffset>
                </wp:positionH>
                <wp:positionV relativeFrom="paragraph">
                  <wp:posOffset>143604</wp:posOffset>
                </wp:positionV>
                <wp:extent cx="3558724" cy="287655"/>
                <wp:effectExtent l="0" t="0" r="3810" b="0"/>
                <wp:wrapNone/>
                <wp:docPr id="87" name="Grupa 87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3558724" cy="287655"/>
                          <a:chOff x="0" y="0"/>
                          <a:chExt cx="3558724" cy="287655"/>
                        </a:xfrm>
                      </wpg:grpSpPr>
                      <wps:wsp>
                        <wps:cNvPr id="83" name="Prostokąt 83"/>
                        <wps:cNvSpPr/>
                        <wps:spPr>
                          <a:xfrm>
                            <a:off x="831273" y="109577"/>
                            <a:ext cx="215265" cy="106680"/>
                          </a:xfrm>
                          <a:prstGeom prst="rect">
                            <a:avLst/>
                          </a:prstGeom>
                          <a:solidFill>
                            <a:srgbClr val="522398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84" name="Pole tekstowe 84"/>
                        <wps:cNvSpPr txBox="1"/>
                        <wps:spPr>
                          <a:xfrm>
                            <a:off x="0" y="0"/>
                            <a:ext cx="743585" cy="287020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3D55FE44" w14:textId="77777777" w:rsidR="0083326D" w:rsidRPr="0015266D" w:rsidRDefault="0083326D" w:rsidP="0083326D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Pogorszenie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93" name="Pole tekstowe 93"/>
                        <wps:cNvSpPr txBox="1"/>
                        <wps:spPr>
                          <a:xfrm>
                            <a:off x="1107105" y="0"/>
                            <a:ext cx="743585" cy="286385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70856B0" w14:textId="77777777" w:rsidR="0083326D" w:rsidRDefault="0083326D" w:rsidP="0083326D"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Poprawa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80" name="Prostokąt 80"/>
                        <wps:cNvSpPr/>
                        <wps:spPr>
                          <a:xfrm>
                            <a:off x="2826328" y="109577"/>
                            <a:ext cx="215265" cy="107950"/>
                          </a:xfrm>
                          <a:prstGeom prst="rect">
                            <a:avLst/>
                          </a:prstGeom>
                          <a:solidFill>
                            <a:schemeClr val="bg1">
                              <a:lumMod val="50000"/>
                            </a:schemeClr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79" name="Pole tekstowe 79"/>
                        <wps:cNvSpPr txBox="1"/>
                        <wps:spPr>
                          <a:xfrm>
                            <a:off x="3102159" y="0"/>
                            <a:ext cx="456565" cy="287655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5F26B91" w14:textId="77777777" w:rsidR="0083326D" w:rsidRPr="0015266D" w:rsidRDefault="0083326D" w:rsidP="0083326D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Saldo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77703507" id="Grupa 87" o:spid="_x0000_s1045" style="position:absolute;margin-left:202.9pt;margin-top:11.3pt;width:280.2pt;height:22.65pt;z-index:254643200" coordsize="35587,287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HEwDVQQAANoWAAAOAAAAZHJzL2Uyb0RvYy54bWzsWF1v2zYUfR+w/0DofdGXZclClCJLl2BA&#10;1hpLhz7TFGULkUiOpCNn7/tn+2G7JCXZcdw29dZuw5wAMj8vycN7Di95/mrTNuiBSlVzVnjhWeAh&#10;yggva7YsvF/eXX+XeUhpzErccEYL75Eq79XFt9+cdyKnEV/xpqQSgRGm8k4U3kprkfu+IivaYnXG&#10;BWVQWXHZYg1ZufRLiTuw3jZ+FARTv+OyFJITqhSUvnaV3oW1X1WU6LdVpahGTeHB3LT9SvtdmK9/&#10;cY7zpcRiVZN+GviIWbS4ZjDoaOo11hitZf3MVFsTyRWv9Bnhrc+rqibUrgFWEwZ7q7mRfC3sWpZ5&#10;txQjTADtHk5HmyVvHuYS1WXhZamHGG5hj27kWmAEeQCnE8sc2txIcSfmsi9YupxZ76aSrfmFlaCN&#10;hfVxhJVuNCJQGCdJlkYTDxGoi7J0miQOd7KCzXnWjax++HhHfxjWN7MbJ9MJcCG1RUn9NZTuVlhQ&#10;C74yCAwoxQNKc9hHze//+F2jLHZQ2YYjTipXANkBkLI4jFKwA2iEwSxJLdA4H+CKwiSaJg6tMJhO&#10;M+ul46JxLqTSN5S3yCQKT4KTW9/DD7dKwxZB06GJGV3xpi6v66axGblcXDUSPWAgRBJF8Swzc4cu&#10;T5o1zDRm3HRz1aYE8B4WZVP6saGmXcN+phU4Eex1ZGdi6UvHcTAhlOnQVa1wSfvhA/gbRjeENz3s&#10;XKxBY7mC8UfbvYGhpTMy2Haz7NubrtSyf+wcfGxirvPYw47MmR47tzXj8pCBBlbVj+zaDyA5aAxK&#10;C14+gvNI7rRHCXJdw77dYqXnWILYgCyBgOq38Kka3hUe71MeWnH526Fy0x68G2o91IF4FZ76dY0l&#10;9VDzIwO/n4WTiVE7m5kkaQQZuVuz2K1h6/aKgzuEINWC2KRpr5shWUnevgedvTSjQhVmBMYuPKLl&#10;kLnSTlRBqQm9vLTNQOEE1rfsThBj3KBq/PLd5j2WondeDV7/hg9cw/meD7u2pifjl2vNq9o6+BbX&#10;Hm/gvdGqryEAoGNOJue8oUjTe1CBjqJssqcBSG++58AI6yCWLofVAPB8LpnpJE6yXgNAMQPYQOdm&#10;g94OBD9KA54yaLEcfHhPAhD44jROHHP2tWAgWC852wXa1AFleAEBD9P+BR2/Nu3L+wGy6kO015vF&#10;xp6r4Xg4/BNKAN7lVMAw2pIeEo79kDia+fp/x/vZ9uB/wnsoB2Yap4cgwZz9L+V9GAZpGADHP8X+&#10;aQxKcGK/Cw/+DYf+Z7F/PBZO7P8vn/pGLO3laDfst4fyDvV7IfhA2B9l0TSO4D78org/ncHB+0VZ&#10;b6KqZt3+xMtPheN7cYELx05XA3vhOV0NTleD/m0gnY0i8SREgPLjQoQ4DOAxAKw+DxEmyRT+959U&#10;/q5HgtMFwT1YOP094l3gs0IEG92ZY+QUInyZEMG+E8IDqn1b6h97zQvtbt4+JGyfpC/+BAAA//8D&#10;AFBLAwQUAAYACAAAACEAYvgrpOEAAAAJAQAADwAAAGRycy9kb3ducmV2LnhtbEyPQUvDQBSE74L/&#10;YXmCN7tJtLGNeSmlqKci2ArS22v2NQnN7obsNkn/vetJj8MMM9/kq0m3YuDeNdYgxLMIBJvSqsZU&#10;CF/7t4cFCOfJKGqtYYQrO1gVtzc5ZcqO5pOHna9EKDEuI4Ta+y6T0pU1a3Iz27EJ3sn2mnyQfSVV&#10;T2Mo161MoiiVmhoTFmrqeFNzed5dNML7SOP6MX4dtufT5nrYzz++tzEj3t9N6xcQnif/F4Zf/IAO&#10;RWA62otRTrQIT9E8oHuEJElBhMAyTRMQR4T0eQmyyOX/B8UPAAAA//8DAFBLAQItABQABgAIAAAA&#10;IQC2gziS/gAAAOEBAAATAAAAAAAAAAAAAAAAAAAAAABbQ29udGVudF9UeXBlc10ueG1sUEsBAi0A&#10;FAAGAAgAAAAhADj9If/WAAAAlAEAAAsAAAAAAAAAAAAAAAAALwEAAF9yZWxzLy5yZWxzUEsBAi0A&#10;FAAGAAgAAAAhAEkcTANVBAAA2hYAAA4AAAAAAAAAAAAAAAAALgIAAGRycy9lMm9Eb2MueG1sUEsB&#10;Ai0AFAAGAAgAAAAhAGL4K6ThAAAACQEAAA8AAAAAAAAAAAAAAAAArwYAAGRycy9kb3ducmV2Lnht&#10;bFBLBQYAAAAABAAEAPMAAAC9BwAAAAA=&#10;">
                <v:rect id="Prostokąt 83" o:spid="_x0000_s1046" style="position:absolute;left:8312;top:1095;width:2153;height:106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4t3RIxQAAANsAAAAPAAAAZHJzL2Rvd25yZXYueG1sRI9Ba8JA&#10;FITvQv/D8gq9mU1aKJJmlRKw6MWgaaHHR/Y1SZN9G7Jbjf31riB4HGbmGyZbTaYXRxpda1lBEsUg&#10;iCurW64VfJbr+QKE88gae8uk4EwOVsuHWYaptife0/HgaxEg7FJU0Hg/pFK6qiGDLrIDcfB+7GjQ&#10;BznWUo94CnDTy+c4fpUGWw4LDQ6UN1R1hz+jYJvL72Kd/Ofl5rcopm23K78+SKmnx+n9DYSnyd/D&#10;t/ZGK1i8wPVL+AFyeQEAAP//AwBQSwECLQAUAAYACAAAACEA2+H2y+4AAACFAQAAEwAAAAAAAAAA&#10;AAAAAAAAAAAAW0NvbnRlbnRfVHlwZXNdLnhtbFBLAQItABQABgAIAAAAIQBa9CxbvwAAABUBAAAL&#10;AAAAAAAAAAAAAAAAAB8BAABfcmVscy8ucmVsc1BLAQItABQABgAIAAAAIQA4t3RIxQAAANsAAAAP&#10;AAAAAAAAAAAAAAAAAAcCAABkcnMvZG93bnJldi54bWxQSwUGAAAAAAMAAwC3AAAA+QIAAAAA&#10;" fillcolor="#522398" stroked="f" strokeweight="1pt"/>
                <v:shape id="Pole tekstowe 84" o:spid="_x0000_s1047" type="#_x0000_t202" style="position:absolute;width:7435;height:287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4bTXxAAAANsAAAAPAAAAZHJzL2Rvd25yZXYueG1sRI9Ba8JA&#10;FITvgv9heQUv0mwipYboGqwg2kMPxv6AZ/Y1mzb7NmS3mv77bqHgcZj5Zph1OdpOXGnwrWMFWZKC&#10;IK6dbrlR8H7eP+YgfEDW2DkmBT/kodxMJ2sstLvxia5VaEQsYV+gAhNCX0jpa0MWfeJ64uh9uMFi&#10;iHJopB7wFsttJxdp+iwtthwXDPa0M1R/Vd9WQZ773ZL8xXWfh+o4f6WX7PRmlJo9jNsViEBjuIf/&#10;6aOO3BP8fYk/QG5+AQAA//8DAFBLAQItABQABgAIAAAAIQDb4fbL7gAAAIUBAAATAAAAAAAAAAAA&#10;AAAAAAAAAABbQ29udGVudF9UeXBlc10ueG1sUEsBAi0AFAAGAAgAAAAhAFr0LFu/AAAAFQEAAAsA&#10;AAAAAAAAAAAAAAAAHwEAAF9yZWxzLy5yZWxzUEsBAi0AFAAGAAgAAAAhAFDhtNfEAAAA2wAAAA8A&#10;AAAAAAAAAAAAAAAABwIAAGRycy9kb3ducmV2LnhtbFBLBQYAAAAAAwADALcAAAD4AgAAAAA=&#10;" fillcolor="white [3212]" stroked="f" strokeweight=".5pt">
                  <v:textbox inset="0,0,0,0">
                    <w:txbxContent>
                      <w:p w14:paraId="3D55FE44" w14:textId="77777777" w:rsidR="0083326D" w:rsidRPr="0015266D" w:rsidRDefault="0083326D" w:rsidP="0083326D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Pogorszenie</w:t>
                        </w:r>
                      </w:p>
                    </w:txbxContent>
                  </v:textbox>
                </v:shape>
                <v:shape id="Pole tekstowe 93" o:spid="_x0000_s1048" type="#_x0000_t202" style="position:absolute;left:11071;width:7435;height:286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a0bp+xQAAANsAAAAPAAAAZHJzL2Rvd25yZXYueG1sRI9Ba8JA&#10;FITvQv/D8gq9SN2ooDHNRqpQqgcPpv6A1+xrNm32bchuNf77bkHwOMzMN0y+HmwrztT7xrGC6SQB&#10;QVw53XCt4PTx9pyC8AFZY+uYFFzJw7p4GOWYaXfhI53LUIsIYZ+hAhNCl0npK0MW/cR1xNH7cr3F&#10;EGVfS93jJcJtK2dJspAWG44LBjvaGqp+yl+rIE39dkn+07Xf7+VuvKfN9HgwSj09Dq8vIAIN4R6+&#10;tXdawWoO/1/iD5DFHwAAAP//AwBQSwECLQAUAAYACAAAACEA2+H2y+4AAACFAQAAEwAAAAAAAAAA&#10;AAAAAAAAAAAAW0NvbnRlbnRfVHlwZXNdLnhtbFBLAQItABQABgAIAAAAIQBa9CxbvwAAABUBAAAL&#10;AAAAAAAAAAAAAAAAAB8BAABfcmVscy8ucmVsc1BLAQItABQABgAIAAAAIQBa0bp+xQAAANsAAAAP&#10;AAAAAAAAAAAAAAAAAAcCAABkcnMvZG93bnJldi54bWxQSwUGAAAAAAMAAwC3AAAA+QIAAAAA&#10;" fillcolor="white [3212]" stroked="f" strokeweight=".5pt">
                  <v:textbox inset="0,0,0,0">
                    <w:txbxContent>
                      <w:p w14:paraId="270856B0" w14:textId="77777777" w:rsidR="0083326D" w:rsidRDefault="0083326D" w:rsidP="0083326D">
                        <w:r w:rsidRPr="0015266D">
                          <w:rPr>
                            <w:sz w:val="18"/>
                            <w:szCs w:val="18"/>
                          </w:rPr>
                          <w:t>Poprawa</w:t>
                        </w:r>
                      </w:p>
                    </w:txbxContent>
                  </v:textbox>
                </v:shape>
                <v:rect id="Prostokąt 80" o:spid="_x0000_s1049" style="position:absolute;left:28263;top:1095;width:2152;height:10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llz3+wAAAANsAAAAPAAAAZHJzL2Rvd25yZXYueG1sRE/NisIw&#10;EL4v+A5hBG9rqpRFqlFUEBVBqLsPMDRjW20mbRO1fXtzWPD48f0vVp2pxJNaV1pWMBlHIIgzq0vO&#10;Ffz97r5nIJxH1lhZJgU9OVgtB18LTLR9cUrPi89FCGGXoILC+zqR0mUFGXRjWxMH7mpbgz7ANpe6&#10;xVcIN5WcRtGPNFhyaCiwpm1B2f3yMAqajT66Pm5u8eaUnvv9Kd3FTarUaNit5yA8df4j/ncftIJZ&#10;WB++hB8gl28AAAD//wMAUEsBAi0AFAAGAAgAAAAhANvh9svuAAAAhQEAABMAAAAAAAAAAAAAAAAA&#10;AAAAAFtDb250ZW50X1R5cGVzXS54bWxQSwECLQAUAAYACAAAACEAWvQsW78AAAAVAQAACwAAAAAA&#10;AAAAAAAAAAAfAQAAX3JlbHMvLnJlbHNQSwECLQAUAAYACAAAACEApZc9/sAAAADbAAAADwAAAAAA&#10;AAAAAAAAAAAHAgAAZHJzL2Rvd25yZXYueG1sUEsFBgAAAAADAAMAtwAAAPQCAAAAAA==&#10;" fillcolor="#7f7f7f [1612]" stroked="f" strokeweight="1pt"/>
                <v:shape id="Pole tekstowe 79" o:spid="_x0000_s1050" type="#_x0000_t202" style="position:absolute;left:31021;width:4566;height:2876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LNWtuxAAAANsAAAAPAAAAZHJzL2Rvd25yZXYueG1sRI/BbsIw&#10;EETvlfgHa5F6qcChBwgpTgRIVeHQQ1I+YIm3cdp4HcUupH+PkSr1OJqZN5pNMdpOXGjwrWMFi3kC&#10;grh2uuVGwenjdZaC8AFZY+eYFPyShyKfPGww0+7KJV2q0IgIYZ+hAhNCn0npa0MW/dz1xNH7dIPF&#10;EOXQSD3gNcJtJ5+TZCktthwXDPa0N1R/Vz9WQZr6/Yr82XVfb9Xh6Ui7RflulHqcjtsXEIHG8B/+&#10;ax+0gtUa7l/iD5D5DQAA//8DAFBLAQItABQABgAIAAAAIQDb4fbL7gAAAIUBAAATAAAAAAAAAAAA&#10;AAAAAAAAAABbQ29udGVudF9UeXBlc10ueG1sUEsBAi0AFAAGAAgAAAAhAFr0LFu/AAAAFQEAAAsA&#10;AAAAAAAAAAAAAAAAHwEAAF9yZWxzLy5yZWxzUEsBAi0AFAAGAAgAAAAhAIs1a27EAAAA2wAAAA8A&#10;AAAAAAAAAAAAAAAABwIAAGRycy9kb3ducmV2LnhtbFBLBQYAAAAAAwADALcAAAD4AgAAAAA=&#10;" fillcolor="white [3212]" stroked="f" strokeweight=".5pt">
                  <v:textbox inset="0,0,0,0">
                    <w:txbxContent>
                      <w:p w14:paraId="05F26B91" w14:textId="77777777" w:rsidR="0083326D" w:rsidRPr="0015266D" w:rsidRDefault="0083326D" w:rsidP="0083326D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Saldo</w:t>
                        </w:r>
                      </w:p>
                    </w:txbxContent>
                  </v:textbox>
                </v:shape>
              </v:group>
            </w:pict>
          </mc:Fallback>
        </mc:AlternateContent>
      </w:r>
      <w:r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4640128" behindDoc="0" locked="0" layoutInCell="1" allowOverlap="1" wp14:anchorId="2CB6DC09" wp14:editId="0DFAFFB7">
                <wp:simplePos x="0" y="0"/>
                <wp:positionH relativeFrom="column">
                  <wp:posOffset>2312035</wp:posOffset>
                </wp:positionH>
                <wp:positionV relativeFrom="paragraph">
                  <wp:posOffset>252095</wp:posOffset>
                </wp:positionV>
                <wp:extent cx="215265" cy="107315"/>
                <wp:effectExtent l="0" t="0" r="0" b="6985"/>
                <wp:wrapNone/>
                <wp:docPr id="82" name="Prostokąt 8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15265" cy="107315"/>
                        </a:xfrm>
                        <a:prstGeom prst="rect">
                          <a:avLst/>
                        </a:prstGeom>
                        <a:solidFill>
                          <a:srgbClr val="977BC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3243391A" id="Prostokąt 82" o:spid="_x0000_s1026" style="position:absolute;margin-left:182.05pt;margin-top:19.85pt;width:16.95pt;height:8.45pt;z-index:25464012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0+Ow2nQIAAIcFAAAOAAAAZHJzL2Uyb0RvYy54bWysVM1u2zAMvg/YOwi6r7azpmmDOkWWosOA&#10;og2WDj0rspQYk0VNUuJk973ZHmyUZLtdV+wwLAdFFD9+/DHJy6tDo8heWFeDLmlxklMiNIeq1puS&#10;fnm4eXdOifNMV0yBFiU9CkevZm/fXLZmKkawBVUJS5BEu2lrSrr13kyzzPGtaJg7ASM0KiXYhnkU&#10;7SarLGuRvVHZKM/PshZsZSxw4Ry+XiclnUV+KQX391I64YkqKcbm42njuQ5nNrtk041lZlvzLgz2&#10;D1E0rNbodKC6Zp6Rna3/oGpqbsGB9CccmgykrLmIOWA2Rf4im9WWGRFzweI4M5TJ/T9afrdfWlJX&#10;JT0fUaJZg99oiRF6+Przhyf4iBVqjZsicGWWtpMcXkO6B2mb8I+JkEOs6nGoqjh4wvFxVIxHZ2NK&#10;OKqKfPK+GAfO7MnYWOc/CmhIuJTU4keLtWT7W+cTtIcEXw5UXd3USkXBbtYLZcme4Qe+mEw+LIqO&#10;/TeY0gGsIZglxvCShcRSKvHmj0oEnNKfhcSihOBjJLEdxeCHcS60L5JqyyqR3I9z/PXeQwMHi5hp&#10;JAzMEv0P3B1Bj0wkPXeKssMHUxG7eTDO/xZYMh4somfQfjBuag32NQKFWXWeE74vUipNqNIaqiO2&#10;jIU0S87wmxq/2y1zfsksDg+OGS4Ef4+HVNCWFLobJVuw3197D3jsadRS0uIwltR92zErKFGfNHb7&#10;RXF6GqY3CqfjyQgF+1yzfq7Ru2YB2A4Frh7D4zXgveqv0kLziHtjHryiimmOvkvKve2FhU9LAjcP&#10;F/N5hOHEGuZv9crwQB6qGvry4fDIrOma12PX30E/uGz6oocTNlhqmO88yDo2+FNdu3rjtMfG6TZT&#10;WCfP5Yh62p+zXwAAAP//AwBQSwMEFAAGAAgAAAAhACuSfCneAAAACQEAAA8AAABkcnMvZG93bnJl&#10;di54bWxMj8FOwzAMhu9IvENkJG4sHYOwdk0nBJoQx7VIvSZN1lY0TtVka3l7zIndbPnT7+/P94sb&#10;2MVOofcoYb1KgFlsvOmxlfBVHR62wEJUaNTg0Ur4sQH2xe1NrjLjZzzaSxlbRiEYMiWhi3HMOA9N&#10;Z50KKz9apNvJT05FWqeWm0nNFO4G/pgkgjvVI33o1GjfOtt8l2cn4aNKj4f3qtdzWWvx2Zja6KqW&#10;8v5ued0Bi3aJ/zD86ZM6FOSk/RlNYIOEjXhaE0pD+gKMgE26pXJawrMQwIucXzcofgEAAP//AwBQ&#10;SwECLQAUAAYACAAAACEAtoM4kv4AAADhAQAAEwAAAAAAAAAAAAAAAAAAAAAAW0NvbnRlbnRfVHlw&#10;ZXNdLnhtbFBLAQItABQABgAIAAAAIQA4/SH/1gAAAJQBAAALAAAAAAAAAAAAAAAAAC8BAABfcmVs&#10;cy8ucmVsc1BLAQItABQABgAIAAAAIQB0+Ow2nQIAAIcFAAAOAAAAAAAAAAAAAAAAAC4CAABkcnMv&#10;ZTJvRG9jLnhtbFBLAQItABQABgAIAAAAIQArknwp3gAAAAkBAAAPAAAAAAAAAAAAAAAAAPcEAABk&#10;cnMvZG93bnJldi54bWxQSwUGAAAAAAQABADzAAAAAgYAAAAA&#10;" fillcolor="#977bc1" stroked="f" strokeweight="1pt"/>
            </w:pict>
          </mc:Fallback>
        </mc:AlternateContent>
      </w:r>
    </w:p>
    <w:p w14:paraId="233DDF7C" w14:textId="77777777" w:rsidR="0083326D" w:rsidRDefault="0083326D" w:rsidP="0083326D">
      <w:pPr>
        <w:pStyle w:val="Default"/>
        <w:spacing w:before="120" w:after="240" w:line="240" w:lineRule="exact"/>
        <w:rPr>
          <w:color w:val="000000" w:themeColor="text1"/>
          <w:sz w:val="19"/>
          <w:szCs w:val="19"/>
        </w:rPr>
      </w:pPr>
    </w:p>
    <w:p w14:paraId="17B3509F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55289C8E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120AE7A7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4765B301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23911631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100D0DB3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5FD352D5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491DA82B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11C95DF4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7526156E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51111B37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184DE95F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7FFE938F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646FE20A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333F74AC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246BB890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53942A21" w14:textId="77777777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76210834" w14:textId="56DF79BD" w:rsidR="0083326D" w:rsidRDefault="0083326D" w:rsidP="0083326D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  <w:r>
        <w:rPr>
          <w:rFonts w:cs="FiraSans-Bold"/>
          <w:b/>
          <w:bCs/>
          <w:color w:val="000000" w:themeColor="text1"/>
          <w:szCs w:val="19"/>
        </w:rPr>
        <w:lastRenderedPageBreak/>
        <w:t xml:space="preserve">Pytania o wpływ wojny w Ukrainie na koniunkturę gospodarczą oraz dotyczące </w:t>
      </w:r>
      <w:r w:rsidR="009F6417">
        <w:rPr>
          <w:rFonts w:cs="FiraSans-Bold"/>
          <w:b/>
          <w:bCs/>
          <w:color w:val="000000" w:themeColor="text1"/>
          <w:szCs w:val="19"/>
        </w:rPr>
        <w:t>inwestycji</w:t>
      </w:r>
      <w:r w:rsidRPr="00772484">
        <w:rPr>
          <w:rFonts w:cs="FiraSans-Bold"/>
          <w:b/>
          <w:bCs/>
          <w:color w:val="000000" w:themeColor="text1"/>
          <w:sz w:val="10"/>
          <w:szCs w:val="19"/>
        </w:rPr>
        <w:t xml:space="preserve"> </w:t>
      </w:r>
      <w:r>
        <w:rPr>
          <w:rStyle w:val="Odwoanieprzypisudolnego"/>
          <w:color w:val="000000" w:themeColor="text1"/>
          <w:szCs w:val="19"/>
        </w:rPr>
        <w:footnoteReference w:id="7"/>
      </w:r>
    </w:p>
    <w:p w14:paraId="6C44B962" w14:textId="02F953E6" w:rsidR="0083326D" w:rsidRDefault="0083326D" w:rsidP="0083326D">
      <w:pPr>
        <w:autoSpaceDE w:val="0"/>
        <w:autoSpaceDN w:val="0"/>
        <w:adjustRightInd w:val="0"/>
        <w:spacing w:before="360" w:after="0" w:line="240" w:lineRule="auto"/>
        <w:jc w:val="both"/>
        <w:rPr>
          <w:rFonts w:cs="FiraSans-Bold"/>
          <w:bCs/>
          <w:szCs w:val="19"/>
        </w:rPr>
      </w:pPr>
      <w:r w:rsidRPr="00793411">
        <w:rPr>
          <w:b/>
          <w:color w:val="000000"/>
          <w:szCs w:val="19"/>
        </w:rPr>
        <w:t>Pytania o wpływ wojny w Ukrainie</w:t>
      </w:r>
      <w:r w:rsidR="00260B34">
        <w:rPr>
          <w:b/>
          <w:color w:val="000000"/>
          <w:szCs w:val="19"/>
        </w:rPr>
        <w:t xml:space="preserve"> na koniunkturę gospodarczą</w:t>
      </w:r>
    </w:p>
    <w:p w14:paraId="2388E69B" w14:textId="77777777" w:rsidR="0083326D" w:rsidRDefault="0083326D" w:rsidP="0083326D">
      <w:pPr>
        <w:pStyle w:val="Default"/>
        <w:spacing w:before="280" w:after="120" w:line="240" w:lineRule="exact"/>
        <w:ind w:left="567" w:right="510" w:hanging="567"/>
        <w:rPr>
          <w:color w:val="000000" w:themeColor="text1"/>
          <w:sz w:val="19"/>
          <w:szCs w:val="19"/>
        </w:rPr>
      </w:pPr>
      <w:r w:rsidRPr="00A43FDB">
        <w:rPr>
          <w:noProof/>
          <w:color w:val="000000" w:themeColor="text1"/>
          <w:sz w:val="19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4647296" behindDoc="0" locked="0" layoutInCell="1" allowOverlap="1" wp14:anchorId="4A546C25" wp14:editId="7130C461">
                <wp:simplePos x="0" y="0"/>
                <wp:positionH relativeFrom="margin">
                  <wp:posOffset>488950</wp:posOffset>
                </wp:positionH>
                <wp:positionV relativeFrom="paragraph">
                  <wp:posOffset>455072</wp:posOffset>
                </wp:positionV>
                <wp:extent cx="5664200" cy="457200"/>
                <wp:effectExtent l="0" t="0" r="12700" b="0"/>
                <wp:wrapNone/>
                <wp:docPr id="279" name="Grupa 279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664200" cy="457200"/>
                          <a:chOff x="195223" y="9525"/>
                          <a:chExt cx="5664582" cy="457200"/>
                        </a:xfrm>
                      </wpg:grpSpPr>
                      <wps:wsp>
                        <wps:cNvPr id="280" name="Pole tekstowe 280"/>
                        <wps:cNvSpPr txBox="1"/>
                        <wps:spPr>
                          <a:xfrm>
                            <a:off x="195223" y="9525"/>
                            <a:ext cx="1001868" cy="4572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015540C" w14:textId="77777777" w:rsidR="0083326D" w:rsidRPr="009866CB" w:rsidRDefault="0083326D" w:rsidP="0083326D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Przetwórstwo przemysłowe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1" name="Pole tekstowe 281"/>
                        <wps:cNvSpPr txBox="1"/>
                        <wps:spPr>
                          <a:xfrm>
                            <a:off x="2493797" y="109728"/>
                            <a:ext cx="1069340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D4616F2" w14:textId="77777777" w:rsidR="0083326D" w:rsidRPr="009866CB" w:rsidRDefault="0083326D" w:rsidP="0083326D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Handel hurtowy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2" name="Pole tekstowe 282"/>
                        <wps:cNvSpPr txBox="1"/>
                        <wps:spPr>
                          <a:xfrm>
                            <a:off x="1307364" y="109728"/>
                            <a:ext cx="1069340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54EAF96F" w14:textId="77777777" w:rsidR="0083326D" w:rsidRPr="009866CB" w:rsidRDefault="0083326D" w:rsidP="0083326D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Budownictwo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3" name="Pole tekstowe 283"/>
                        <wps:cNvSpPr txBox="1"/>
                        <wps:spPr>
                          <a:xfrm>
                            <a:off x="4790465" y="109728"/>
                            <a:ext cx="1069340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55700804" w14:textId="77777777" w:rsidR="0083326D" w:rsidRPr="009866CB" w:rsidRDefault="0083326D" w:rsidP="0083326D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Usługi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4" name="Pole tekstowe 284"/>
                        <wps:cNvSpPr txBox="1"/>
                        <wps:spPr>
                          <a:xfrm>
                            <a:off x="3650970" y="109728"/>
                            <a:ext cx="1069340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5F0627C" w14:textId="77777777" w:rsidR="0083326D" w:rsidRPr="009866CB" w:rsidRDefault="0083326D" w:rsidP="0083326D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Handel detaliczny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group w14:anchorId="4A546C25" id="Grupa 279" o:spid="_x0000_s1051" style="position:absolute;left:0;text-align:left;margin-left:38.5pt;margin-top:35.85pt;width:446pt;height:36pt;z-index:254647296;mso-position-horizontal-relative:margin;mso-width-relative:margin" coordorigin="1952,95" coordsize="56645,457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fU0OqAMAAB0WAAAOAAAAZHJzL2Uyb0RvYy54bWzsWG1P2zAQ/j5p/8Hy95HXpi8iIMYGmoQA&#10;DSY+G9dpIxLbs11S9ut3duIUuk4TnZhg6pf0ap/PvufuOb/sHy7rCt0zpUvBcxzthRgxTsW05LMc&#10;f7s++TDCSBvCp6QSnOX4gWl8ePD+3X4jJywWc1FNmUJghOtJI3M8N0ZOgkDTOauJ3hOScegshKqJ&#10;gb9qFkwVacB6XQVxGGZBI9RUKkGZ1tD6qe3EB85+UTBqLopCM4OqHMPajPsq97213+Bgn0xmish5&#10;SbtlkC1WUZOSw6S9qU/EELRQ5S+m6pIqoUVh9qioA1EUJWXOB/AmCte8OVViIZ0vs0kzkz1MAO0a&#10;Tlubpef3lwqV0xzHwzFGnNQQpFO1kATZBoCnkbMJaJ0qeSUvVdcwa/9Zj5eFqu0v+IKWDtiHHli2&#10;NIhC4yDLUogWRhT60sHQyg55Oofw2GHReBDHCUbQD9LA935+ZGAwitcNBH76wK6yX1QjIZn0Ci/9&#10;d3hdzYlkLgzaIuHxGoE/LV6XomLIsDttRMNQDB0OJqdtQUNm+VFYJ327hsYN2G0EwWMYhWE0yoBO&#10;TzHsISATqbQ5ZaJGVsixguR3OUnuz7SBFYGqV7GTc3FSVpULQ8VRk+MsGYRuQN8DIypudZmjUmfG&#10;wtt64CTzUDGrU/GvrIBUcklgGxyJ2XGl0D0B+hFKGTcOA2cXtK1WAYt4zsBOf7Wq5wxu/fAzC276&#10;wXXJhXLery17eueXXLT6AOQjv61olrdLx6Eo8xG+FdMHCLwSbcXRkp6UEJUzos0lUVBiIHmgbJoL&#10;+BSVAPRFJ2E0F+rHpnarD5kMvRg1ULJyrL8viGIYVV845Litb15QXrj1Al/UxwLCEEFBltSJMECZ&#10;youFEvUNVNMjOwt0EU5hrhwbLx6btnBCNabs6MgpQRWTxJzxK0mtaRsVm2PXyxuiZJeIBlL4XHgW&#10;kclaPra6diQXRwsjitIlqwW2RbEDHBhtq9E/oTaAtJnaPYWhEDyH2nE6TobjoStwUTgexqO2xK3Y&#10;nY2TFFC37E7SdBS6Grhjd0/QtjStkfNpTXlpdg937P4v2A3niM3sjn2An8nuKAmHSZbu2P2HTf9V&#10;792uIq92nd3ebQ+Rb3DvhlvEZnYnW7I7HY7DNBvs2P2W2d3dZf2ZcsfuN8pu2GQ3szvdkt1JNoDz&#10;OJy84eC9O5mz+ncX9te8d8f9i8vu3v0y9273wAZvkO4VqXsvtY+cj/+7e/rqVffgJwAAAP//AwBQ&#10;SwMEFAAGAAgAAAAhALAQMq3gAAAACQEAAA8AAABkcnMvZG93bnJldi54bWxMj0FLw0AQhe+C/2EZ&#10;wZvdxGpjYzalFPVUBFtBvE2TaRKanQ3ZbZL+e8eTnoaZ93jzvWw12VYN1PvGsYF4FoEiLlzZcGXg&#10;c/969wTKB+QSW8dk4EIeVvn1VYZp6Ub+oGEXKiUh7FM0UIfQpVr7oiaLfuY6YtGOrrcYZO0rXfY4&#10;Srht9X0ULbTFhuVDjR1taipOu7M18DbiuJ7HL8P2dNxcvveP71/bmIy5vZnWz6ACTeHPDL/4gg65&#10;MB3cmUuvWgNJIlWCzDgBJfpysZTDQYwP8wR0nun/DfIfAAAA//8DAFBLAQItABQABgAIAAAAIQC2&#10;gziS/gAAAOEBAAATAAAAAAAAAAAAAAAAAAAAAABbQ29udGVudF9UeXBlc10ueG1sUEsBAi0AFAAG&#10;AAgAAAAhADj9If/WAAAAlAEAAAsAAAAAAAAAAAAAAAAALwEAAF9yZWxzLy5yZWxzUEsBAi0AFAAG&#10;AAgAAAAhAE19TQ6oAwAAHRYAAA4AAAAAAAAAAAAAAAAALgIAAGRycy9lMm9Eb2MueG1sUEsBAi0A&#10;FAAGAAgAAAAhALAQMq3gAAAACQEAAA8AAAAAAAAAAAAAAAAAAgYAAGRycy9kb3ducmV2LnhtbFBL&#10;BQYAAAAABAAEAPMAAAAPBwAAAAA=&#10;">
                <v:shape id="Pole tekstowe 280" o:spid="_x0000_s1052" type="#_x0000_t202" style="position:absolute;left:1952;top:95;width:10018;height:457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Gl68NwwAAANwAAAAPAAAAZHJzL2Rvd25yZXYueG1sRE9NT8JA&#10;EL2b+B82Y+INtnAwpLAQo5B4EISiid7G7tg2dmeb3aHUf88eSDy+vO/FanCt6inExrOByTgDRVx6&#10;23Bl4P24Gc1ARUG22HomA38UYbW8vVlgbv2ZD9QXUqkUwjFHA7VIl2sdy5ocxrHviBP344NDSTBU&#10;2gY8p3DX6mmWPWiHDaeGGjt6qqn8LU7OQPsZw+t3Jl/9c7WV/Zs+fawnO2Pu74bHOSihQf7FV/eL&#10;NTCdpfnpTDoCenkBAAD//wMAUEsBAi0AFAAGAAgAAAAhANvh9svuAAAAhQEAABMAAAAAAAAAAAAA&#10;AAAAAAAAAFtDb250ZW50X1R5cGVzXS54bWxQSwECLQAUAAYACAAAACEAWvQsW78AAAAVAQAACwAA&#10;AAAAAAAAAAAAAAAfAQAAX3JlbHMvLnJlbHNQSwECLQAUAAYACAAAACEAxpevDcMAAADcAAAADwAA&#10;AAAAAAAAAAAAAAAHAgAAZHJzL2Rvd25yZXYueG1sUEsFBgAAAAADAAMAtwAAAPcCAAAAAA==&#10;" filled="f" stroked="f" strokeweight=".5pt">
                  <v:textbox inset="0,0,0,0">
                    <w:txbxContent>
                      <w:p w14:paraId="4015540C" w14:textId="77777777" w:rsidR="0083326D" w:rsidRPr="009866CB" w:rsidRDefault="0083326D" w:rsidP="0083326D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Przetwórstwo przemysłowe</w:t>
                        </w:r>
                      </w:p>
                    </w:txbxContent>
                  </v:textbox>
                </v:shape>
                <v:shape id="Pole tekstowe 281" o:spid="_x0000_s1053" type="#_x0000_t202" style="position:absolute;left:24937;top:1097;width:10694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p2wqWxgAAANwAAAAPAAAAZHJzL2Rvd25yZXYueG1sRI9La8Mw&#10;EITvhf4HsYXcGtk5hOBGCaEP6KHPNIHktrG2tqm1MtLGcf99FCj0OMzMN8x8ObhW9RRi49lAPs5A&#10;EZfeNlwZ2Hw93c5ARUG22HomA78UYbm4vppjYf2JP6lfS6UShGOBBmqRrtA6ljU5jGPfESfv2weH&#10;kmSotA14SnDX6kmWTbXDhtNCjR3d11T+rI/OQLuL4eWQyb5/qF7l410ft4/5mzGjm2F1B0pokP/w&#10;X/vZGpjMcricSUdAL84AAAD//wMAUEsBAi0AFAAGAAgAAAAhANvh9svuAAAAhQEAABMAAAAAAAAA&#10;AAAAAAAAAAAAAFtDb250ZW50X1R5cGVzXS54bWxQSwECLQAUAAYACAAAACEAWvQsW78AAAAVAQAA&#10;CwAAAAAAAAAAAAAAAAAfAQAAX3JlbHMvLnJlbHNQSwECLQAUAAYACAAAACEAqdsKlsYAAADcAAAA&#10;DwAAAAAAAAAAAAAAAAAHAgAAZHJzL2Rvd25yZXYueG1sUEsFBgAAAAADAAMAtwAAAPoCAAAAAA==&#10;" filled="f" stroked="f" strokeweight=".5pt">
                  <v:textbox inset="0,0,0,0">
                    <w:txbxContent>
                      <w:p w14:paraId="0D4616F2" w14:textId="77777777" w:rsidR="0083326D" w:rsidRPr="009866CB" w:rsidRDefault="0083326D" w:rsidP="0083326D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Handel hurtowy</w:t>
                        </w:r>
                      </w:p>
                    </w:txbxContent>
                  </v:textbox>
                </v:shape>
                <v:shape id="Pole tekstowe 282" o:spid="_x0000_s1054" type="#_x0000_t202" style="position:absolute;left:13073;top:1097;width:10694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ZCZThxgAAANwAAAAPAAAAZHJzL2Rvd25yZXYueG1sRI9Pa8JA&#10;FMTvhX6H5RW81Y05iKSuIraFHvrXKujtmX0modm3YfcZ02/fLRR6HGbmN8x8ObhW9RRi49nAZJyB&#10;Ii69bbgysP18vJ2BioJssfVMBr4pwnJxfTXHwvoLf1C/kUolCMcCDdQiXaF1LGtyGMe+I07eyQeH&#10;kmSotA14SXDX6jzLptphw2mhxo7WNZVfm7Mz0O5jeD5mcujvqxd5f9Pn3cPk1ZjRzbC6AyU0yH/4&#10;r/1kDeSzHH7PpCOgFz8AAAD//wMAUEsBAi0AFAAGAAgAAAAhANvh9svuAAAAhQEAABMAAAAAAAAA&#10;AAAAAAAAAAAAAFtDb250ZW50X1R5cGVzXS54bWxQSwECLQAUAAYACAAAACEAWvQsW78AAAAVAQAA&#10;CwAAAAAAAAAAAAAAAAAfAQAAX3JlbHMvLnJlbHNQSwECLQAUAAYACAAAACEAWQmU4cYAAADcAAAA&#10;DwAAAAAAAAAAAAAAAAAHAgAAZHJzL2Rvd25yZXYueG1sUEsFBgAAAAADAAMAtwAAAPoCAAAAAA==&#10;" filled="f" stroked="f" strokeweight=".5pt">
                  <v:textbox inset="0,0,0,0">
                    <w:txbxContent>
                      <w:p w14:paraId="54EAF96F" w14:textId="77777777" w:rsidR="0083326D" w:rsidRPr="009866CB" w:rsidRDefault="0083326D" w:rsidP="0083326D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Budownictwo</w:t>
                        </w:r>
                      </w:p>
                    </w:txbxContent>
                  </v:textbox>
                </v:shape>
                <v:shape id="Pole tekstowe 283" o:spid="_x0000_s1055" type="#_x0000_t202" style="position:absolute;left:47904;top:1097;width:10694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2RTF6xwAAANwAAAAPAAAAZHJzL2Rvd25yZXYueG1sRI9fa8JA&#10;EMTfC36HY4W+1YsKRVJPEavgQ/9Yq9C+bXPbJDS3F+7WmH77XqHQx2FmfsPMl71rVEch1p4NjEcZ&#10;KOLC25pLA8fX7c0MVBRki41nMvBNEZaLwdUcc+sv/ELdQUqVIBxzNFCJtLnWsajIYRz5ljh5nz44&#10;lCRDqW3AS4K7Rk+y7FY7rDktVNjSuqLi63B2Bpq3GB4+Mnnv7stH2T/r82kzfjLmetiv7kAJ9fIf&#10;/mvvrIHJbAq/Z9IR0IsfAAAA//8DAFBLAQItABQABgAIAAAAIQDb4fbL7gAAAIUBAAATAAAAAAAA&#10;AAAAAAAAAAAAAABbQ29udGVudF9UeXBlc10ueG1sUEsBAi0AFAAGAAgAAAAhAFr0LFu/AAAAFQEA&#10;AAsAAAAAAAAAAAAAAAAAHwEAAF9yZWxzLy5yZWxzUEsBAi0AFAAGAAgAAAAhADZFMXrHAAAA3AAA&#10;AA8AAAAAAAAAAAAAAAAABwIAAGRycy9kb3ducmV2LnhtbFBLBQYAAAAAAwADALcAAAD7AgAAAAA=&#10;" filled="f" stroked="f" strokeweight=".5pt">
                  <v:textbox inset="0,0,0,0">
                    <w:txbxContent>
                      <w:p w14:paraId="55700804" w14:textId="77777777" w:rsidR="0083326D" w:rsidRPr="009866CB" w:rsidRDefault="0083326D" w:rsidP="0083326D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Usługi</w:t>
                        </w:r>
                      </w:p>
                    </w:txbxContent>
                  </v:textbox>
                </v:shape>
                <v:shape id="Pole tekstowe 284" o:spid="_x0000_s1056" type="#_x0000_t202" style="position:absolute;left:36509;top:1097;width:10694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5rKkOxwAAANwAAAAPAAAAZHJzL2Rvd25yZXYueG1sRI9fa8JA&#10;EMTfC36HY4W+1YsiRVJPEavgQ/9Yq9C+bXPbJDS3F+7WmH77XqHQx2FmfsPMl71rVEch1p4NjEcZ&#10;KOLC25pLA8fX7c0MVBRki41nMvBNEZaLwdUcc+sv/ELdQUqVIBxzNFCJtLnWsajIYRz5ljh5nz44&#10;lCRDqW3AS4K7Rk+y7FY7rDktVNjSuqLi63B2Bpq3GB4+Mnnv7stH2T/r82kzfjLmetiv7kAJ9fIf&#10;/mvvrIHJbAq/Z9IR0IsfAAAA//8DAFBLAQItABQABgAIAAAAIQDb4fbL7gAAAIUBAAATAAAAAAAA&#10;AAAAAAAAAAAAAABbQ29udGVudF9UeXBlc10ueG1sUEsBAi0AFAAGAAgAAAAhAFr0LFu/AAAAFQEA&#10;AAsAAAAAAAAAAAAAAAAAHwEAAF9yZWxzLy5yZWxzUEsBAi0AFAAGAAgAAAAhALmsqQ7HAAAA3AAA&#10;AA8AAAAAAAAAAAAAAAAABwIAAGRycy9kb3ducmV2LnhtbFBLBQYAAAAAAwADALcAAAD7AgAAAAA=&#10;" filled="f" stroked="f" strokeweight=".5pt">
                  <v:textbox inset="0,0,0,0">
                    <w:txbxContent>
                      <w:p w14:paraId="45F0627C" w14:textId="77777777" w:rsidR="0083326D" w:rsidRPr="009866CB" w:rsidRDefault="0083326D" w:rsidP="0083326D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Handel detaliczny</w:t>
                        </w:r>
                      </w:p>
                    </w:txbxContent>
                  </v:textbox>
                </v:shape>
                <w10:wrap anchorx="margin"/>
              </v:group>
            </w:pict>
          </mc:Fallback>
        </mc:AlternateContent>
      </w:r>
      <w:r w:rsidRPr="00A43FDB">
        <w:rPr>
          <w:color w:val="000000" w:themeColor="text1"/>
          <w:sz w:val="19"/>
          <w:szCs w:val="19"/>
        </w:rPr>
        <w:t xml:space="preserve">Pyt. </w:t>
      </w:r>
      <w:r>
        <w:rPr>
          <w:color w:val="000000" w:themeColor="text1"/>
          <w:sz w:val="19"/>
          <w:szCs w:val="19"/>
        </w:rPr>
        <w:t>1</w:t>
      </w:r>
      <w:r w:rsidRPr="00A43FDB">
        <w:rPr>
          <w:color w:val="000000" w:themeColor="text1"/>
          <w:sz w:val="19"/>
          <w:szCs w:val="19"/>
        </w:rPr>
        <w:t xml:space="preserve">. Negatywne skutki </w:t>
      </w:r>
      <w:r>
        <w:rPr>
          <w:color w:val="000000" w:themeColor="text1"/>
          <w:sz w:val="19"/>
          <w:szCs w:val="19"/>
        </w:rPr>
        <w:t>wojny w Ukrainie</w:t>
      </w:r>
      <w:r w:rsidRPr="00A43FDB">
        <w:rPr>
          <w:color w:val="000000" w:themeColor="text1"/>
          <w:sz w:val="19"/>
          <w:szCs w:val="19"/>
        </w:rPr>
        <w:t xml:space="preserve"> i jej konsekwencje dla prowadzonej przez Państwa firmę działalności gospodarczej </w:t>
      </w:r>
      <w:r w:rsidRPr="001D45AC">
        <w:rPr>
          <w:color w:val="000000" w:themeColor="text1"/>
          <w:sz w:val="19"/>
          <w:szCs w:val="19"/>
        </w:rPr>
        <w:t>będą w bieżącym miesiącu:</w:t>
      </w:r>
    </w:p>
    <w:p w14:paraId="5603817A" w14:textId="77777777" w:rsidR="0083326D" w:rsidRDefault="0083326D" w:rsidP="0083326D">
      <w:pPr>
        <w:pStyle w:val="Default"/>
        <w:spacing w:before="480" w:after="120"/>
        <w:jc w:val="center"/>
        <w:rPr>
          <w:color w:val="000000" w:themeColor="text1"/>
          <w:sz w:val="19"/>
          <w:szCs w:val="19"/>
        </w:rPr>
      </w:pPr>
      <w:r>
        <w:rPr>
          <w:noProof/>
          <w:sz w:val="19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4653440" behindDoc="0" locked="0" layoutInCell="1" allowOverlap="1" wp14:anchorId="720DBEB4" wp14:editId="76EAA037">
                <wp:simplePos x="0" y="0"/>
                <wp:positionH relativeFrom="column">
                  <wp:posOffset>512466</wp:posOffset>
                </wp:positionH>
                <wp:positionV relativeFrom="paragraph">
                  <wp:posOffset>2189809</wp:posOffset>
                </wp:positionV>
                <wp:extent cx="3750945" cy="290787"/>
                <wp:effectExtent l="0" t="0" r="1905" b="14605"/>
                <wp:wrapNone/>
                <wp:docPr id="42" name="Grupa 42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3750945" cy="290787"/>
                          <a:chOff x="0" y="-537"/>
                          <a:chExt cx="3751179" cy="291199"/>
                        </a:xfrm>
                      </wpg:grpSpPr>
                      <wps:wsp>
                        <wps:cNvPr id="329" name="Pole tekstowe 329"/>
                        <wps:cNvSpPr txBox="1"/>
                        <wps:spPr>
                          <a:xfrm>
                            <a:off x="2219325" y="0"/>
                            <a:ext cx="1531854" cy="286168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31FF1181" w14:textId="77777777" w:rsidR="0083326D" w:rsidRPr="0015266D" w:rsidRDefault="0083326D" w:rsidP="0083326D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z</w:t>
                              </w: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agrażające stabilności firmy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0" name="Pole tekstowe 330"/>
                        <wps:cNvSpPr txBox="1"/>
                        <wps:spPr>
                          <a:xfrm>
                            <a:off x="266700" y="4494"/>
                            <a:ext cx="694661" cy="286168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14F4F44" w14:textId="77777777" w:rsidR="0083326D" w:rsidRPr="0015266D" w:rsidRDefault="0083326D" w:rsidP="0083326D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nieznaczne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1" name="Pole tekstowe 331"/>
                        <wps:cNvSpPr txBox="1"/>
                        <wps:spPr>
                          <a:xfrm>
                            <a:off x="1304925" y="-537"/>
                            <a:ext cx="534013" cy="286168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AA0AF87" w14:textId="77777777" w:rsidR="0083326D" w:rsidRPr="0015266D" w:rsidRDefault="0083326D" w:rsidP="0083326D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poważne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3" name="Prostokąt 333"/>
                        <wps:cNvSpPr/>
                        <wps:spPr>
                          <a:xfrm>
                            <a:off x="0" y="114300"/>
                            <a:ext cx="214630" cy="106680"/>
                          </a:xfrm>
                          <a:prstGeom prst="rect">
                            <a:avLst/>
                          </a:prstGeom>
                          <a:solidFill>
                            <a:srgbClr val="7651AD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5" name="Prostokąt 335"/>
                        <wps:cNvSpPr/>
                        <wps:spPr>
                          <a:xfrm>
                            <a:off x="1038225" y="114300"/>
                            <a:ext cx="214630" cy="106680"/>
                          </a:xfrm>
                          <a:prstGeom prst="rect">
                            <a:avLst/>
                          </a:prstGeom>
                          <a:solidFill>
                            <a:srgbClr val="977BC1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6" name="Prostokąt 336"/>
                        <wps:cNvSpPr/>
                        <wps:spPr>
                          <a:xfrm>
                            <a:off x="1952625" y="114300"/>
                            <a:ext cx="214630" cy="106680"/>
                          </a:xfrm>
                          <a:prstGeom prst="rect">
                            <a:avLst/>
                          </a:prstGeom>
                          <a:solidFill>
                            <a:srgbClr val="C5B6DC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720DBEB4" id="Grupa 42" o:spid="_x0000_s1057" style="position:absolute;left:0;text-align:left;margin-left:40.35pt;margin-top:172.45pt;width:295.35pt;height:22.9pt;z-index:254653440" coordorigin=",-5" coordsize="37511,291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/FYz5fwQAAFcaAAAOAAAAZHJzL2Uyb0RvYy54bWzsWVtv2zYUfh+w/0DovbGomy0jSpE4SzAg&#10;aIOlQ59pibKFSCJH0pGz9/2z/bAdXiQ7rjvU3tCmqPOgULwckh/P951D6/ztuqnRExWyYm3m4TPf&#10;Q7TNWVG1i8z7/cPNm4mHpCJtQWrW0sx7ptJ7e/HzT+cdn9KALVldUIHASCunHc+8pVJ8OhrJfEkb&#10;Is8Ypy00lkw0RMGrWIwKQTqw3tSjwPeTUcdEwQXLqZRQe20bvQtjvyxprt6XpaQK1ZkHa1PmKcxz&#10;rp+ji3MyXQjCl1XulkGOWEVDqhYmHUxdE0XQSlSfmGqqXDDJSnWWs2bEyrLKqdkD7Ab7O7u5FWzF&#10;zV4W027BB5gA2h2cjjabv3u6F6gqMi8KPNSSBs7oVqw4QfAO4HR8MYU+t4I/8HvhKhb2Te93XYpG&#10;/4edoLWB9XmAla4VyqEyHMd+GsUeyqEtSP3xZGxxz5dwOJthb+JwaPhlMxbjcdqPxThN9dhRP/NI&#10;L3BYT8fBi+QGKPnfgHpYEk4N/lKD4IAKA1iOReqe1RQp+igV6yjSDQYh01vjhdT6igECuK+XULkH&#10;tiDAaRgAQp+Ch+MQT+LIATBJcDJ5AQCZciHVLWUN0oXME+DzxhXJ051UFqu+i566ZTdVXUM9mdYt&#10;6jIvCWPfDBhaAN261R2oYZAzo8G16zcl9VxTa+Q3WoIHmdPXFYa7dFYL9ESAdSTPaasMAsYu9Na9&#10;SljEIQNd/82qDhls99HPzFo1DG6qlgmz+51lF4/9kkvbH5xua9+6qNbztaFOMJzvnBXPcOyCWaGR&#10;PL+p4FTuiFT3RICygAaBWqr38ChrBugzV/LQkok/99Xr/uDH0OqhDpQq8+QfKyKoh+pfW/BwLWt9&#10;QfSFeV9oV82MwTFg0GGemyIMEKrui6VgzUcQ0Us9CzSRNoe5Mk/1xZmyegkinNPLS9MJxIsTddc+&#10;8Fyb1qeifezD+iMR3DmiAv6/Yz2HyHTHH21fPbJllyvFyso4qwbWougABz5rGfoaxA5h+3uJDQ1H&#10;EjtJxj5YBV5HURppK8Aqp21JGiUJnIuRxROzNTJGbwZyWlnaIeZLPRlGaGAdU60Y/T/MdkGw98kT&#10;s3WI+Q6ZDTTbz+xBuiHAHxKycehHqQvZm8Slp3YcRj4OT9S2Qd6I3qujdthr+ilof9dBG2jmqA03&#10;K8Ue//5LoTAcTtfx2sXvzyTgNkRjHIUQrV8E6QBHic4LdJDGfpJMTPtw/zg4/ZasrgqdgWtSSLGY&#10;D4nyOInx5bWeHay/6GaT8d303Kaj5kKxlZjq1H0IoMG+zLYPoGYBS1JQm6fHPvz1s+vrt07hzVqM&#10;QRNft3N2m/X9a3D+2jl7PVwzPpuzfwuupziKwINskh7F4wBebKLuWmyy7lqOTthzJX7AlB0uzXvY&#10;H/fa/kXsx344CVws/7YakI7HV7P+4nnSgCOy+5MGuBv8D3RtT/ZqQHKYBqRxkLwKDZjFV8n1rI/E&#10;2+nCKQ/4shv+SQNekQaYX+jh64VJJd2XFv15ZPsdytvfgy7+AQAA//8DAFBLAwQUAAYACAAAACEA&#10;NitKTeEAAAAKAQAADwAAAGRycy9kb3ducmV2LnhtbEyPTU/DMAyG70j8h8hI3FhaVvZRmk7TBJwm&#10;JDakaTev8dpqTVI1Wdv9e8wJjvb76PXjbDWaRvTU+dpZBfEkAkG2cLq2pYLv/fvTAoQPaDU2zpKC&#10;G3lY5fd3GabaDfaL+l0oBZdYn6KCKoQ2ldIXFRn0E9eS5ezsOoOBx66UusOBy00jn6NoJg3Wli9U&#10;2NKmouKyuxoFHwMO62n81m8v583tuH/5PGxjUurxYVy/ggg0hj8YfvVZHXJ2Ormr1V40ChbRnEkF&#10;0yRZgmBgNo8TECfeLDmSeSb/v5D/AAAA//8DAFBLAQItABQABgAIAAAAIQC2gziS/gAAAOEBAAAT&#10;AAAAAAAAAAAAAAAAAAAAAABbQ29udGVudF9UeXBlc10ueG1sUEsBAi0AFAAGAAgAAAAhADj9If/W&#10;AAAAlAEAAAsAAAAAAAAAAAAAAAAALwEAAF9yZWxzLy5yZWxzUEsBAi0AFAAGAAgAAAAhAH8VjPl/&#10;BAAAVxoAAA4AAAAAAAAAAAAAAAAALgIAAGRycy9lMm9Eb2MueG1sUEsBAi0AFAAGAAgAAAAhADYr&#10;Sk3hAAAACgEAAA8AAAAAAAAAAAAAAAAA2QYAAGRycy9kb3ducmV2LnhtbFBLBQYAAAAABAAEAPMA&#10;AADnBwAAAAA=&#10;">
                <v:shape id="Pole tekstowe 329" o:spid="_x0000_s1058" type="#_x0000_t202" style="position:absolute;left:22193;width:15318;height:2861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HKlY3xwAAANwAAAAPAAAAZHJzL2Rvd25yZXYueG1sRI9BS8NA&#10;FITvhf6H5Qm9tZu2IDZ2W6QqeFBb2wp6e2afSTD7Nuy+pvHfu4LgcZiZb5jluneN6ijE2rOB6SQD&#10;RVx4W3Np4Hi4H1+BioJssfFMBr4pwno1HCwxt/7ML9TtpVQJwjFHA5VIm2sdi4ocxolviZP36YND&#10;STKU2gY8J7hr9CzLLrXDmtNChS1tKiq+9idnoHmL4fEjk/futnyS3VafXu+mz8aMLvqba1BCvfyH&#10;/9oP1sB8toDfM+kI6NUPAAAA//8DAFBLAQItABQABgAIAAAAIQDb4fbL7gAAAIUBAAATAAAAAAAA&#10;AAAAAAAAAAAAAABbQ29udGVudF9UeXBlc10ueG1sUEsBAi0AFAAGAAgAAAAhAFr0LFu/AAAAFQEA&#10;AAsAAAAAAAAAAAAAAAAAHwEAAF9yZWxzLy5yZWxzUEsBAi0AFAAGAAgAAAAhAAcqVjfHAAAA3AAA&#10;AA8AAAAAAAAAAAAAAAAABwIAAGRycy9kb3ducmV2LnhtbFBLBQYAAAAAAwADALcAAAD7AgAAAAA=&#10;" filled="f" stroked="f" strokeweight=".5pt">
                  <v:textbox inset="0,0,0,0">
                    <w:txbxContent>
                      <w:p w14:paraId="31FF1181" w14:textId="77777777" w:rsidR="0083326D" w:rsidRPr="0015266D" w:rsidRDefault="0083326D" w:rsidP="0083326D">
                        <w:pPr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z</w:t>
                        </w:r>
                        <w:r w:rsidRPr="0015266D">
                          <w:rPr>
                            <w:sz w:val="18"/>
                            <w:szCs w:val="18"/>
                          </w:rPr>
                          <w:t>agrażające stabilności firmy</w:t>
                        </w:r>
                      </w:p>
                    </w:txbxContent>
                  </v:textbox>
                </v:shape>
                <v:shape id="Pole tekstowe 330" o:spid="_x0000_s1059" type="#_x0000_t202" style="position:absolute;left:2667;top:44;width:6946;height:286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TyWl3wwAAANwAAAAPAAAAZHJzL2Rvd25yZXYueG1sRE9LS8NA&#10;EL4L/odlhN7sphZEYrdFrIUeal8q6G3MjklodjbsTtP033cPQo8f33sy612jOgqx9mxgNMxAERfe&#10;1lwa+PxY3D+BioJssfFMBs4UYTa9vZlgbv2Jd9TtpVQphGOOBiqRNtc6FhU5jEPfEifuzweHkmAo&#10;tQ14SuGu0Q9Z9qgd1pwaKmzptaLisD86A813DKvfTH66efku240+fr2N1sYM7vqXZ1BCvVzF/+6l&#10;NTAep/npTDoCenoBAAD//wMAUEsBAi0AFAAGAAgAAAAhANvh9svuAAAAhQEAABMAAAAAAAAAAAAA&#10;AAAAAAAAAFtDb250ZW50X1R5cGVzXS54bWxQSwECLQAUAAYACAAAACEAWvQsW78AAAAVAQAACwAA&#10;AAAAAAAAAAAAAAAfAQAAX3JlbHMvLnJlbHNQSwECLQAUAAYACAAAACEAE8lpd8MAAADcAAAADwAA&#10;AAAAAAAAAAAAAAAHAgAAZHJzL2Rvd25yZXYueG1sUEsFBgAAAAADAAMAtwAAAPcCAAAAAA==&#10;" filled="f" stroked="f" strokeweight=".5pt">
                  <v:textbox inset="0,0,0,0">
                    <w:txbxContent>
                      <w:p w14:paraId="214F4F44" w14:textId="77777777" w:rsidR="0083326D" w:rsidRPr="0015266D" w:rsidRDefault="0083326D" w:rsidP="0083326D">
                        <w:pPr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nieznaczne</w:t>
                        </w:r>
                      </w:p>
                    </w:txbxContent>
                  </v:textbox>
                </v:shape>
                <v:shape id="Pole tekstowe 331" o:spid="_x0000_s1060" type="#_x0000_t202" style="position:absolute;left:13049;top:-5;width:5340;height:2861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8hczsxgAAANwAAAAPAAAAZHJzL2Rvd25yZXYueG1sRI9La8Mw&#10;EITvhf4HsYXcGtkNlOBECaEPyKHPNIH0trU2tqm1MtLGcf99VQj0OMzMN8x8ObhW9RRi49lAPs5A&#10;EZfeNlwZ2H48Xk9BRUG22HomAz8UYbm4vJhjYf2J36nfSKUShGOBBmqRrtA6ljU5jGPfESfv4IND&#10;STJU2gY8Jbhr9U2W3WqHDaeFGju6q6n83hydgXYfw9NXJp/9ffUsb6/6uHvIX4wZXQ2rGSihQf7D&#10;5/baGphMcvg7k46AXvwCAAD//wMAUEsBAi0AFAAGAAgAAAAhANvh9svuAAAAhQEAABMAAAAAAAAA&#10;AAAAAAAAAAAAAFtDb250ZW50X1R5cGVzXS54bWxQSwECLQAUAAYACAAAACEAWvQsW78AAAAVAQAA&#10;CwAAAAAAAAAAAAAAAAAfAQAAX3JlbHMvLnJlbHNQSwECLQAUAAYACAAAACEAfIXM7MYAAADcAAAA&#10;DwAAAAAAAAAAAAAAAAAHAgAAZHJzL2Rvd25yZXYueG1sUEsFBgAAAAADAAMAtwAAAPoCAAAAAA==&#10;" filled="f" stroked="f" strokeweight=".5pt">
                  <v:textbox inset="0,0,0,0">
                    <w:txbxContent>
                      <w:p w14:paraId="7AA0AF87" w14:textId="77777777" w:rsidR="0083326D" w:rsidRPr="0015266D" w:rsidRDefault="0083326D" w:rsidP="0083326D">
                        <w:pPr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poważne</w:t>
                        </w:r>
                      </w:p>
                    </w:txbxContent>
                  </v:textbox>
                </v:shape>
                <v:rect id="Prostokąt 333" o:spid="_x0000_s1061" style="position:absolute;top:1143;width:2146;height:106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9P7yiwwAAANwAAAAPAAAAZHJzL2Rvd25yZXYueG1sRI9BawIx&#10;FITvBf9DeIK3bla3iGyNUkTRi4faSq+PzXMTunlZNtFd/70pFDwOM/MNs1wPrhE36oL1rGCa5SCI&#10;K68t1wq+v3avCxAhImtsPJOCOwVYr0YvSyy17/mTbqdYiwThUKICE2NbShkqQw5D5lvi5F185zAm&#10;2dVSd9gnuGvkLM/n0qHltGCwpY2h6vd0dQq2G3k9v8Vqb3b2or07/lBv90pNxsPHO4hIQ3yG/9sH&#10;raAoCvg7k46AXD0AAAD//wMAUEsBAi0AFAAGAAgAAAAhANvh9svuAAAAhQEAABMAAAAAAAAAAAAA&#10;AAAAAAAAAFtDb250ZW50X1R5cGVzXS54bWxQSwECLQAUAAYACAAAACEAWvQsW78AAAAVAQAACwAA&#10;AAAAAAAAAAAAAAAfAQAAX3JlbHMvLnJlbHNQSwECLQAUAAYACAAAACEAPT+8osMAAADcAAAADwAA&#10;AAAAAAAAAAAAAAAHAgAAZHJzL2Rvd25yZXYueG1sUEsFBgAAAAADAAMAtwAAAPcCAAAAAA==&#10;" fillcolor="#7651ad" stroked="f" strokeweight="1pt"/>
                <v:rect id="Prostokąt 335" o:spid="_x0000_s1062" style="position:absolute;left:10382;top:1143;width:2146;height:106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DFeuHxAAAANwAAAAPAAAAZHJzL2Rvd25yZXYueG1sRI9Ba4NA&#10;FITvhf6H5RV6q2sTKonJJpSU0PaoBrw+3ReVuG/F3Ub777uFQI7DzHzDbPez6cWVRtdZVvAaxSCI&#10;a6s7bhSciuPLCoTzyBp7y6Tglxzsd48PW0y1nTija+4bESDsUlTQej+kUrq6JYMusgNx8M52NOiD&#10;HBupR5wC3PRyEceJNNhxWGhxoENL9SX/MQo+i3V2/Ci6asrLKvmudamrolTq+Wl+34DwNPt7+Nb+&#10;0gqWyzf4PxOOgNz9AQAA//8DAFBLAQItABQABgAIAAAAIQDb4fbL7gAAAIUBAAATAAAAAAAAAAAA&#10;AAAAAAAAAABbQ29udGVudF9UeXBlc10ueG1sUEsBAi0AFAAGAAgAAAAhAFr0LFu/AAAAFQEAAAsA&#10;AAAAAAAAAAAAAAAAHwEAAF9yZWxzLy5yZWxzUEsBAi0AFAAGAAgAAAAhAEMV64fEAAAA3AAAAA8A&#10;AAAAAAAAAAAAAAAABwIAAGRycy9kb3ducmV2LnhtbFBLBQYAAAAAAwADALcAAAD4AgAAAAA=&#10;" fillcolor="#977bc1" stroked="f" strokeweight="1pt"/>
                <v:rect id="Prostokąt 336" o:spid="_x0000_s1063" style="position:absolute;left:19526;top:1143;width:2146;height:106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bb+7YxgAAANwAAAAPAAAAZHJzL2Rvd25yZXYueG1sRI9Pa8JA&#10;FMTvBb/D8gRvdaOB2KZZRQTBSws1heLtkX1NUrNvY3bNn2/fLRR6HGbmN0y2G00jeupcbVnBahmB&#10;IC6srrlU8JEfH59AOI+ssbFMCiZysNvOHjJMtR34nfqzL0WAsEtRQeV9m0rpiooMuqVtiYP3ZTuD&#10;PsiulLrDIcBNI9dRlEiDNYeFCls6VFRcz3ej4PK5RzSb5+J1td5M3xeb3w5vuVKL+bh/AeFp9P/h&#10;v/ZJK4jjBH7PhCMgtz8AAAD//wMAUEsBAi0AFAAGAAgAAAAhANvh9svuAAAAhQEAABMAAAAAAAAA&#10;AAAAAAAAAAAAAFtDb250ZW50X1R5cGVzXS54bWxQSwECLQAUAAYACAAAACEAWvQsW78AAAAVAQAA&#10;CwAAAAAAAAAAAAAAAAAfAQAAX3JlbHMvLnJlbHNQSwECLQAUAAYACAAAACEA22/u2MYAAADcAAAA&#10;DwAAAAAAAAAAAAAAAAAHAgAAZHJzL2Rvd25yZXYueG1sUEsFBgAAAAADAAMAtwAAAPoCAAAAAA==&#10;" fillcolor="#c5b6dc" stroked="f" strokeweight="1pt"/>
              </v:group>
            </w:pict>
          </mc:Fallback>
        </mc:AlternateContent>
      </w:r>
      <w:r>
        <w:rPr>
          <w:noProof/>
          <w:sz w:val="19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4648320" behindDoc="0" locked="0" layoutInCell="1" allowOverlap="1" wp14:anchorId="5798EB0A" wp14:editId="22115C3D">
                <wp:simplePos x="0" y="0"/>
                <wp:positionH relativeFrom="column">
                  <wp:posOffset>31750</wp:posOffset>
                </wp:positionH>
                <wp:positionV relativeFrom="paragraph">
                  <wp:posOffset>102870</wp:posOffset>
                </wp:positionV>
                <wp:extent cx="271782" cy="2139950"/>
                <wp:effectExtent l="0" t="0" r="13970" b="12700"/>
                <wp:wrapNone/>
                <wp:docPr id="285" name="Grupa 285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271782" cy="2139950"/>
                          <a:chOff x="0" y="13484"/>
                          <a:chExt cx="271949" cy="1972796"/>
                        </a:xfrm>
                      </wpg:grpSpPr>
                      <wps:wsp>
                        <wps:cNvPr id="286" name="Pole tekstowe 286"/>
                        <wps:cNvSpPr txBox="1"/>
                        <wps:spPr>
                          <a:xfrm>
                            <a:off x="0" y="182880"/>
                            <a:ext cx="270510" cy="15748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17AC75B" w14:textId="77777777" w:rsidR="0083326D" w:rsidRPr="0073556B" w:rsidRDefault="0083326D" w:rsidP="0083326D">
                              <w:pPr>
                                <w:spacing w:before="0" w:after="0"/>
                                <w:jc w:val="right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100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7" name="Pole tekstowe 287"/>
                        <wps:cNvSpPr txBox="1"/>
                        <wps:spPr>
                          <a:xfrm>
                            <a:off x="0" y="512064"/>
                            <a:ext cx="270510" cy="15748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5E3EA488" w14:textId="77777777" w:rsidR="0083326D" w:rsidRPr="0073556B" w:rsidRDefault="0083326D" w:rsidP="0083326D">
                              <w:pPr>
                                <w:spacing w:before="0" w:after="0"/>
                                <w:jc w:val="right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80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8" name="Pole tekstowe 288"/>
                        <wps:cNvSpPr txBox="1"/>
                        <wps:spPr>
                          <a:xfrm>
                            <a:off x="0" y="848563"/>
                            <a:ext cx="270510" cy="15748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43AD146" w14:textId="77777777" w:rsidR="0083326D" w:rsidRPr="0073556B" w:rsidRDefault="0083326D" w:rsidP="0083326D">
                              <w:pPr>
                                <w:spacing w:before="0" w:after="0"/>
                                <w:jc w:val="right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60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9" name="Pole tekstowe 289"/>
                        <wps:cNvSpPr txBox="1"/>
                        <wps:spPr>
                          <a:xfrm>
                            <a:off x="0" y="1177747"/>
                            <a:ext cx="270510" cy="15748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F7B1D87" w14:textId="77777777" w:rsidR="0083326D" w:rsidRPr="0073556B" w:rsidRDefault="0083326D" w:rsidP="0083326D">
                              <w:pPr>
                                <w:spacing w:before="0" w:after="0"/>
                                <w:jc w:val="right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40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90" name="Pole tekstowe 290"/>
                        <wps:cNvSpPr txBox="1"/>
                        <wps:spPr>
                          <a:xfrm>
                            <a:off x="0" y="1506931"/>
                            <a:ext cx="270510" cy="15748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3128BF9A" w14:textId="77777777" w:rsidR="0083326D" w:rsidRPr="0073556B" w:rsidRDefault="0083326D" w:rsidP="0083326D">
                              <w:pPr>
                                <w:spacing w:before="0" w:after="0"/>
                                <w:jc w:val="right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20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91" name="Pole tekstowe 291"/>
                        <wps:cNvSpPr txBox="1"/>
                        <wps:spPr>
                          <a:xfrm>
                            <a:off x="0" y="1828800"/>
                            <a:ext cx="270510" cy="15748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34B3EA8" w14:textId="77777777" w:rsidR="0083326D" w:rsidRPr="0073556B" w:rsidRDefault="0083326D" w:rsidP="0083326D">
                              <w:pPr>
                                <w:spacing w:before="0" w:after="0"/>
                                <w:jc w:val="right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0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92" name="Pole tekstowe 292"/>
                        <wps:cNvSpPr txBox="1"/>
                        <wps:spPr>
                          <a:xfrm>
                            <a:off x="59859" y="13484"/>
                            <a:ext cx="212090" cy="15303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8AF5FFC" w14:textId="77777777" w:rsidR="0083326D" w:rsidRPr="0073556B" w:rsidRDefault="0083326D" w:rsidP="0083326D">
                              <w:pPr>
                                <w:spacing w:before="0" w:after="0"/>
                                <w:jc w:val="center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%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798EB0A" id="Grupa 285" o:spid="_x0000_s1064" style="position:absolute;left:0;text-align:left;margin-left:2.5pt;margin-top:8.1pt;width:21.4pt;height:168.5pt;z-index:254648320;mso-width-relative:margin;mso-height-relative:margin" coordorigin=",134" coordsize="2719,19727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2zpW7AMAAK0dAAAOAAAAZHJzL2Uyb0RvYy54bWzsWd1v0zAQf0fif7D8ztKkTfOhZWgMNiFN&#10;MDEQz57rtBGJbWx36fjrOdtJykp5oBNolfKSuv643P18v/PlfPp609TonildCV7g8GSCEeNULCq+&#10;LPCXz5evUoy0IXxBasFZgR+Yxq/PXr44bWXOIrES9YIpBEK4zltZ4JUxMg8CTVesIfpESMZhsBSq&#10;IQb+qmWwUKQF6U0dRJPJPGiFWkglKNMaet/6QXzm5Jclo+ZjWWpmUF1g0M24p3LPO/sMzk5JvlRE&#10;riraqUEO0KIhFYeXDqLeEkPQWlW/iWoqqoQWpTmhoglEWVaUORvAmnCyY82VEmvpbFnm7VIOMAG0&#10;OzgdLJZ+uL9RqFoUOEpjjDhpYJOu1FoSZDsAnlYuc5h1peStvFFdx9L/sxZvStXYX7AFbRywDwOw&#10;bGMQhc4oCZM0wojCUBROsyzukKcr2J7tsnA6S2d+T+jq3XZxNsv84jBLoiSb2ylB/+rAajgo1Epw&#10;JL3FSj8Nq9sVkcxtgbYoDFjNe6xuRM2QYd+0ES0DzJxuVgmYbQFDZvNGAAShx1LnGjr/iFuYRmna&#10;YbMFbxKH4LsWvDBOZn58MJ/kUmlzxUSDbKPACpze+SK5v9bGI9VPsS/m4rKqa+gnec1RW+D5FLbj&#10;0QgIr7ntYY5CnRhrldfetcxDzbyQT6wEF3KbbzscedlFrdA9AdoRShk3zn4nF2bbWSUo8TcLu/lb&#10;rf5msbejf7PgZljcVFwoZ/2O2otvvcqlnw8u94vdtmk2dxvPHee0tutOLB5g05XwkUZLelnBrlwT&#10;bW6IgtACGwnh0nyER1kLQF90LYxWQv3Y12/ngxfDKEYthKoC6+9rohhG9XsO/m3jWt9QfeOub/B1&#10;cyFgG0IIxJK6JixQpu6bpRLNV4ii5/YtMEQ4hXcV2PTNC+MDJkRhys7P3SSIXpKYa34rqRVtd8X6&#10;2OfNV6Jk54gGPPiD6BlE8h1/9HPtSi7O10aUlXPWLYod4MBmG4X+C62TP9E66el7EK3jMJrMu8A2&#10;0vpRPHjWtO4OwJHWR05rSEJ9ZrN7WqdPonU6S+P51IqAk3LIVsbTGo75Z03rIUcbT+ujPq3ho2A/&#10;rbMn0ToMkySZuRN/5PVO+v6seT0kaSOvj5nXGXyE7OU1DMBZaz8FDsrCw3gyz6buq27k9THxesjS&#10;Rl4fNa+hBLGf10Nx7DBeu6LZWDXbV2571uf1kKaNvD5qXkNlfz+vowPP6zhLY0jubcF7eyMwfGFD&#10;Mc2mCL4ePp1MXZVmrIcPJW1fzN8pZz+uwv/jevh0SNRGZv8bZrtLL7gTdPdg3f2lvXT89b+rn29v&#10;Wc9+AgAA//8DAFBLAwQUAAYACAAAACEA+i6IuN4AAAAHAQAADwAAAGRycy9kb3ducmV2LnhtbEyP&#10;zU7DMBCE70i8g7VI3KjzQwoKcaqqAk4VEi0S4ubG2yRqvI5iN0nfnuVEj7OzmvmmWM22EyMOvnWk&#10;IF5EIJAqZ1qqFXzt3x6eQfigyejOESq4oIdVeXtT6Ny4iT5x3IVacAj5XCtoQuhzKX3VoNV+4Xok&#10;9o5usDqwHGppBj1xuO1kEkVLaXVL3NDoHjcNVqfd2Sp4n/S0TuPXcXs6bi4/++zjexujUvd38/oF&#10;RMA5/D/DHz6jQ8lMB3cm40WnIOMlgc/LBATbj0885KAgzdIEZFnIa/7yFwAA//8DAFBLAQItABQA&#10;BgAIAAAAIQC2gziS/gAAAOEBAAATAAAAAAAAAAAAAAAAAAAAAABbQ29udGVudF9UeXBlc10ueG1s&#10;UEsBAi0AFAAGAAgAAAAhADj9If/WAAAAlAEAAAsAAAAAAAAAAAAAAAAALwEAAF9yZWxzLy5yZWxz&#10;UEsBAi0AFAAGAAgAAAAhAFjbOlbsAwAArR0AAA4AAAAAAAAAAAAAAAAALgIAAGRycy9lMm9Eb2Mu&#10;eG1sUEsBAi0AFAAGAAgAAAAhAPouiLjeAAAABwEAAA8AAAAAAAAAAAAAAAAARgYAAGRycy9kb3du&#10;cmV2LnhtbFBLBQYAAAAABAAEAPMAAABRBwAAAAA=&#10;">
                <v:shape id="Pole tekstowe 286" o:spid="_x0000_s1065" type="#_x0000_t202" style="position:absolute;top:1828;width:2705;height:157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mMpLixgAAANwAAAAPAAAAZHJzL2Rvd25yZXYueG1sRI9La8Mw&#10;EITvhfwHsYHeGjk5hOBGCaVNoYe+8oLktrG2tom1MtLGcf99VSj0OMzMN8x82btGdRRi7dnAeJSB&#10;Ii68rbk0sNs+381ARUG22HgmA98UYbkY3Mwxt/7Ka+o2UqoE4ZijgUqkzbWORUUO48i3xMn78sGh&#10;JBlKbQNeE9w1epJlU+2w5rRQYUuPFRXnzcUZaA4xvJ4yOXZP5Zt8fujLfjV+N+Z22D/cgxLq5T/8&#10;136xBiazKfyeSUdAL34AAAD//wMAUEsBAi0AFAAGAAgAAAAhANvh9svuAAAAhQEAABMAAAAAAAAA&#10;AAAAAAAAAAAAAFtDb250ZW50X1R5cGVzXS54bWxQSwECLQAUAAYACAAAACEAWvQsW78AAAAVAQAA&#10;CwAAAAAAAAAAAAAAAAAfAQAAX3JlbHMvLnJlbHNQSwECLQAUAAYACAAAACEAJjKS4sYAAADcAAAA&#10;DwAAAAAAAAAAAAAAAAAHAgAAZHJzL2Rvd25yZXYueG1sUEsFBgAAAAADAAMAtwAAAPoCAAAAAA==&#10;" filled="f" stroked="f" strokeweight=".5pt">
                  <v:textbox inset="0,0,0,0">
                    <w:txbxContent>
                      <w:p w14:paraId="017AC75B" w14:textId="77777777" w:rsidR="0083326D" w:rsidRPr="0073556B" w:rsidRDefault="0083326D" w:rsidP="0083326D">
                        <w:pPr>
                          <w:spacing w:before="0" w:after="0"/>
                          <w:jc w:val="right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100</w:t>
                        </w:r>
                      </w:p>
                    </w:txbxContent>
                  </v:textbox>
                </v:shape>
                <v:shape id="Pole tekstowe 287" o:spid="_x0000_s1066" type="#_x0000_t202" style="position:absolute;top:5120;width:2705;height:157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Jfjd5xwAAANwAAAAPAAAAZHJzL2Rvd25yZXYueG1sRI9Pa8JA&#10;FMTvBb/D8oTe6kYPVlJXEavgoX+sVWhvr9nXJDT7Nuw+Y/rtu4VCj8PM/IaZL3vXqI5CrD0bGI8y&#10;UMSFtzWXBo6v25sZqCjIFhvPZOCbIiwXg6s55tZf+IW6g5QqQTjmaKASaXOtY1GRwzjyLXHyPn1w&#10;KEmGUtuAlwR3jZ5k2VQ7rDktVNjSuqLi63B2Bpq3GB4+Mnnv7stH2T/r82kzfjLmetiv7kAJ9fIf&#10;/mvvrIHJ7BZ+z6QjoBc/AAAA//8DAFBLAQItABQABgAIAAAAIQDb4fbL7gAAAIUBAAATAAAAAAAA&#10;AAAAAAAAAAAAAABbQ29udGVudF9UeXBlc10ueG1sUEsBAi0AFAAGAAgAAAAhAFr0LFu/AAAAFQEA&#10;AAsAAAAAAAAAAAAAAAAAHwEAAF9yZWxzLy5yZWxzUEsBAi0AFAAGAAgAAAAhAEl+N3nHAAAA3AAA&#10;AA8AAAAAAAAAAAAAAAAABwIAAGRycy9kb3ducmV2LnhtbFBLBQYAAAAAAwADALcAAAD7AgAAAAA=&#10;" filled="f" stroked="f" strokeweight=".5pt">
                  <v:textbox inset="0,0,0,0">
                    <w:txbxContent>
                      <w:p w14:paraId="5E3EA488" w14:textId="77777777" w:rsidR="0083326D" w:rsidRPr="0073556B" w:rsidRDefault="0083326D" w:rsidP="0083326D">
                        <w:pPr>
                          <w:spacing w:before="0" w:after="0"/>
                          <w:jc w:val="right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80</w:t>
                        </w:r>
                      </w:p>
                    </w:txbxContent>
                  </v:textbox>
                </v:shape>
                <v:shape id="Pole tekstowe 288" o:spid="_x0000_s1067" type="#_x0000_t202" style="position:absolute;top:8485;width:2705;height:157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44aMLwwAAANwAAAAPAAAAZHJzL2Rvd25yZXYueG1sRE9NT8JA&#10;EL2b+B82Y+INtnAwpLAQo5B4EISiid7G7tg2dmeb3aHUf88eSDy+vO/FanCt6inExrOByTgDRVx6&#10;23Bl4P24Gc1ARUG22HomA38UYbW8vVlgbv2ZD9QXUqkUwjFHA7VIl2sdy5ocxrHviBP344NDSTBU&#10;2gY8p3DX6mmWPWiHDaeGGjt6qqn8LU7OQPsZw+t3Jl/9c7WV/Zs+fawnO2Pu74bHOSihQf7FV/eL&#10;NTCdpbXpTDoCenkBAAD//wMAUEsBAi0AFAAGAAgAAAAhANvh9svuAAAAhQEAABMAAAAAAAAAAAAA&#10;AAAAAAAAAFtDb250ZW50X1R5cGVzXS54bWxQSwECLQAUAAYACAAAACEAWvQsW78AAAAVAQAACwAA&#10;AAAAAAAAAAAAAAAfAQAAX3JlbHMvLnJlbHNQSwECLQAUAAYACAAAACEAOOGjC8MAAADcAAAADwAA&#10;AAAAAAAAAAAAAAAHAgAAZHJzL2Rvd25yZXYueG1sUEsFBgAAAAADAAMAtwAAAPcCAAAAAA==&#10;" filled="f" stroked="f" strokeweight=".5pt">
                  <v:textbox inset="0,0,0,0">
                    <w:txbxContent>
                      <w:p w14:paraId="243AD146" w14:textId="77777777" w:rsidR="0083326D" w:rsidRPr="0073556B" w:rsidRDefault="0083326D" w:rsidP="0083326D">
                        <w:pPr>
                          <w:spacing w:before="0" w:after="0"/>
                          <w:jc w:val="right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60</w:t>
                        </w:r>
                      </w:p>
                    </w:txbxContent>
                  </v:textbox>
                </v:shape>
                <v:shape id="Pole tekstowe 289" o:spid="_x0000_s1068" type="#_x0000_t202" style="position:absolute;top:11777;width:2705;height:157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XrQaQxwAAANwAAAAPAAAAZHJzL2Rvd25yZXYueG1sRI9PS8NA&#10;FMTvBb/D8oTe2k17kBq7LeIf8NDWGlvQ2zP7TILZt2H3NY3f3hUEj8PM/IZZrgfXqp5CbDwbmE0z&#10;UMSltw1XBg6vj5MFqCjIFlvPZOCbIqxXF6Ml5taf+YX6QiqVIBxzNFCLdLnWsazJYZz6jjh5nz44&#10;lCRDpW3Ac4K7Vs+z7Eo7bDgt1NjRXU3lV3FyBtq3GDYfmbz399VW9s/6dHyY7YwZXw63N6CEBvkP&#10;/7WfrIH54hp+z6QjoFc/AAAA//8DAFBLAQItABQABgAIAAAAIQDb4fbL7gAAAIUBAAATAAAAAAAA&#10;AAAAAAAAAAAAAABbQ29udGVudF9UeXBlc10ueG1sUEsBAi0AFAAGAAgAAAAhAFr0LFu/AAAAFQEA&#10;AAsAAAAAAAAAAAAAAAAAHwEAAF9yZWxzLy5yZWxzUEsBAi0AFAAGAAgAAAAhAFetBpDHAAAA3AAA&#10;AA8AAAAAAAAAAAAAAAAABwIAAGRycy9kb3ducmV2LnhtbFBLBQYAAAAAAwADALcAAAD7AgAAAAA=&#10;" filled="f" stroked="f" strokeweight=".5pt">
                  <v:textbox inset="0,0,0,0">
                    <w:txbxContent>
                      <w:p w14:paraId="7F7B1D87" w14:textId="77777777" w:rsidR="0083326D" w:rsidRPr="0073556B" w:rsidRDefault="0083326D" w:rsidP="0083326D">
                        <w:pPr>
                          <w:spacing w:before="0" w:after="0"/>
                          <w:jc w:val="right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40</w:t>
                        </w:r>
                      </w:p>
                    </w:txbxContent>
                  </v:textbox>
                </v:shape>
                <v:shape id="Pole tekstowe 290" o:spid="_x0000_s1069" type="#_x0000_t202" style="position:absolute;top:15069;width:2705;height:157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DTjnQwwAAANwAAAAPAAAAZHJzL2Rvd25yZXYueG1sRE9LT8JA&#10;EL6b+B82Y+JNtnAgWlmIEUg4KC810dvYHduG7myzO5Ty79mDCccv33sy612jOgqx9mxgOMhAERfe&#10;1lwa+PxYPjyCioJssfFMBs4UYTa9vZlgbv2Jd9TtpVQphGOOBiqRNtc6FhU5jAPfEifuzweHkmAo&#10;tQ14SuGu0aMsG2uHNaeGClt6rag47I/OQPMdw9tvJj/dvHyX7UYfvxbDtTH3d/3LMyihXq7if/fK&#10;Ghg9pfnpTDoCenoBAAD//wMAUEsBAi0AFAAGAAgAAAAhANvh9svuAAAAhQEAABMAAAAAAAAAAAAA&#10;AAAAAAAAAFtDb250ZW50X1R5cGVzXS54bWxQSwECLQAUAAYACAAAACEAWvQsW78AAAAVAQAACwAA&#10;AAAAAAAAAAAAAAAfAQAAX3JlbHMvLnJlbHNQSwECLQAUAAYACAAAACEAQ0450MMAAADcAAAADwAA&#10;AAAAAAAAAAAAAAAHAgAAZHJzL2Rvd25yZXYueG1sUEsFBgAAAAADAAMAtwAAAPcCAAAAAA==&#10;" filled="f" stroked="f" strokeweight=".5pt">
                  <v:textbox inset="0,0,0,0">
                    <w:txbxContent>
                      <w:p w14:paraId="3128BF9A" w14:textId="77777777" w:rsidR="0083326D" w:rsidRPr="0073556B" w:rsidRDefault="0083326D" w:rsidP="0083326D">
                        <w:pPr>
                          <w:spacing w:before="0" w:after="0"/>
                          <w:jc w:val="right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20</w:t>
                        </w:r>
                      </w:p>
                    </w:txbxContent>
                  </v:textbox>
                </v:shape>
                <v:shape id="Pole tekstowe 291" o:spid="_x0000_s1070" type="#_x0000_t202" style="position:absolute;top:18288;width:2705;height:157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sApxLxgAAANwAAAAPAAAAZHJzL2Rvd25yZXYueG1sRI9La8Mw&#10;EITvhf4HsYXcGtk5hMaJEkIf0EOfaQLpbWttbFNrZaSN4/77qhDocZiZb5jFanCt6inExrOBfJyB&#10;Ii69bbgysP14uL4BFQXZYuuZDPxQhNXy8mKBhfUnfqd+I5VKEI4FGqhFukLrWNbkMI59R5y8gw8O&#10;JclQaRvwlOCu1ZMsm2qHDaeFGju6ran83hydgXYfw9NXJp/9XfUsb6/6uLvPX4wZXQ3rOSihQf7D&#10;5/ajNTCZ5fB3Jh0BvfwFAAD//wMAUEsBAi0AFAAGAAgAAAAhANvh9svuAAAAhQEAABMAAAAAAAAA&#10;AAAAAAAAAAAAAFtDb250ZW50X1R5cGVzXS54bWxQSwECLQAUAAYACAAAACEAWvQsW78AAAAVAQAA&#10;CwAAAAAAAAAAAAAAAAAfAQAAX3JlbHMvLnJlbHNQSwECLQAUAAYACAAAACEALAKcS8YAAADcAAAA&#10;DwAAAAAAAAAAAAAAAAAHAgAAZHJzL2Rvd25yZXYueG1sUEsFBgAAAAADAAMAtwAAAPoCAAAAAA==&#10;" filled="f" stroked="f" strokeweight=".5pt">
                  <v:textbox inset="0,0,0,0">
                    <w:txbxContent>
                      <w:p w14:paraId="034B3EA8" w14:textId="77777777" w:rsidR="0083326D" w:rsidRPr="0073556B" w:rsidRDefault="0083326D" w:rsidP="0083326D">
                        <w:pPr>
                          <w:spacing w:before="0" w:after="0"/>
                          <w:jc w:val="right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0</w:t>
                        </w:r>
                      </w:p>
                    </w:txbxContent>
                  </v:textbox>
                </v:shape>
                <v:shape id="Pole tekstowe 292" o:spid="_x0000_s1071" type="#_x0000_t202" style="position:absolute;left:598;top:134;width:2121;height:1531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c0AI8xgAAANwAAAAPAAAAZHJzL2Rvd25yZXYueG1sRI9La8Mw&#10;EITvhf4HsYXcGjk+hMaJEkIf0EOfaQLpbWttbFNrZaSN4/77qhDocZiZb5jFanCt6inExrOByTgD&#10;RVx623BlYPvxcH0DKgqyxdYzGfihCKvl5cUCC+tP/E79RiqVIBwLNFCLdIXWsazJYRz7jjh5Bx8c&#10;SpKh0jbgKcFdq/Msm2qHDaeFGju6ran83hydgXYfw9NXJp/9XfUsb6/6uLufvBgzuhrWc1BCg/yH&#10;z+1HayCf5fB3Jh0BvfwFAAD//wMAUEsBAi0AFAAGAAgAAAAhANvh9svuAAAAhQEAABMAAAAAAAAA&#10;AAAAAAAAAAAAAFtDb250ZW50X1R5cGVzXS54bWxQSwECLQAUAAYACAAAACEAWvQsW78AAAAVAQAA&#10;CwAAAAAAAAAAAAAAAAAfAQAAX3JlbHMvLnJlbHNQSwECLQAUAAYACAAAACEA3NACPMYAAADcAAAA&#10;DwAAAAAAAAAAAAAAAAAHAgAAZHJzL2Rvd25yZXYueG1sUEsFBgAAAAADAAMAtwAAAPoCAAAAAA==&#10;" filled="f" stroked="f" strokeweight=".5pt">
                  <v:textbox inset="0,0,0,0">
                    <w:txbxContent>
                      <w:p w14:paraId="78AF5FFC" w14:textId="77777777" w:rsidR="0083326D" w:rsidRPr="0073556B" w:rsidRDefault="0083326D" w:rsidP="0083326D">
                        <w:pPr>
                          <w:spacing w:before="0" w:after="0"/>
                          <w:jc w:val="center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%</w:t>
                        </w:r>
                      </w:p>
                    </w:txbxContent>
                  </v:textbox>
                </v:shape>
              </v:group>
            </w:pict>
          </mc:Fallback>
        </mc:AlternateContent>
      </w:r>
      <w:r>
        <w:rPr>
          <w:noProof/>
          <w:sz w:val="19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4652416" behindDoc="0" locked="0" layoutInCell="1" allowOverlap="1" wp14:anchorId="13AA59A8" wp14:editId="0F0C4630">
                <wp:simplePos x="0" y="0"/>
                <wp:positionH relativeFrom="column">
                  <wp:posOffset>4378960</wp:posOffset>
                </wp:positionH>
                <wp:positionV relativeFrom="paragraph">
                  <wp:posOffset>2192020</wp:posOffset>
                </wp:positionV>
                <wp:extent cx="1715135" cy="285750"/>
                <wp:effectExtent l="0" t="0" r="0" b="0"/>
                <wp:wrapNone/>
                <wp:docPr id="39" name="Grupa 39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1715135" cy="285750"/>
                          <a:chOff x="0" y="0"/>
                          <a:chExt cx="1715429" cy="286168"/>
                        </a:xfrm>
                      </wpg:grpSpPr>
                      <wps:wsp>
                        <wps:cNvPr id="332" name="Pole tekstowe 332"/>
                        <wps:cNvSpPr txBox="1"/>
                        <wps:spPr>
                          <a:xfrm>
                            <a:off x="266700" y="0"/>
                            <a:ext cx="1448729" cy="286168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B024626" w14:textId="77777777" w:rsidR="0083326D" w:rsidRPr="0015266D" w:rsidRDefault="0083326D" w:rsidP="0083326D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 xml:space="preserve">brak negatywnych skutków 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4" name="Prostokąt 334"/>
                        <wps:cNvSpPr/>
                        <wps:spPr>
                          <a:xfrm>
                            <a:off x="0" y="114300"/>
                            <a:ext cx="215265" cy="107315"/>
                          </a:xfrm>
                          <a:prstGeom prst="rect">
                            <a:avLst/>
                          </a:prstGeom>
                          <a:solidFill>
                            <a:srgbClr val="BFBFBF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13AA59A8" id="Grupa 39" o:spid="_x0000_s1072" style="position:absolute;left:0;text-align:left;margin-left:344.8pt;margin-top:172.6pt;width:135.05pt;height:22.5pt;z-index:254652416" coordsize="17154,286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5ZWrmQMAAJYKAAAOAAAAZHJzL2Uyb0RvYy54bWzMVlFP3DgQfq90/8Hy+5FNNrtLI0JFaUGV&#10;UIuOVn32Os4mIrFd20uWvt8/ux92M3acLltaCSr1DqQwscfjmW/m+8jJq13fkTthbKtkSdOjGSVC&#10;clW1clPSTx8v/jymxDomK9YpKUp6Lyx9dfrHi5NBFyJTjeoqYQgEkbYYdEkb53SRJJY3omf2SGkh&#10;YbNWpmcOXs0mqQwbIHrfJdlstkwGZSptFBfWwuqbsElPffy6Ftx9qGsrHOlKCrk5/zT+ucZncnrC&#10;io1humn5mAZ7RhY9ayVcOoV6wxwjW9N+F6pvuVFW1e6Iqz5Rdd1y4WuAatLZQTWXRm21r2VTDBs9&#10;wQTQHuD07LD8/d21IW1V0vlLSiTroUeXZqsZgXcAZ9CbAnwujb7R12Zc2IQ3rHdXmx7/QiVk52G9&#10;n2AVO0c4LKardJHOF5Rw2MuOF6vFiDtvoDnfHePN272DeQZ5hYPLdHmMOSXx2gSzm5IZNIyQ/YaS&#10;/TWUbhqmhQffIgIRpXkWYbpWnSBO3FqnBkHmsOHh8d4IFnG71wrLj+sWFh/BLFsuVzOYzUeAy/Pj&#10;1U/qZ4U21l0K1RM0Smpg3v0Ysrsr6wJU0QVvluqi7TpYZ0UnyVDS5Rx68WAHwO0krgjPnjEMYhvS&#10;95a770QI8peoYXp853HB81acd4bcMWAc41xI5wHwccEbvWpI4ikHR/9vWT3lcKgj3qykmw73rVTG&#10;V3+QdnUbU66DP8zcXt1out16F2gztXetqnvoulFBZKzmFy105YpZd80MqAr0GJTSfYBH3SlAX40W&#10;JY0yXx9bR38YY9ilZACVKqn9smVGUNK9kzDgKGnRMNFYR0Nu+3MFbUhBgzX3JhwwrotmbVT/GQT0&#10;DG+BLSY53FVSF81zF7QSBJiLszPvBMKlmbuSN5pjaOwKztjH3Wdm9DiIDrj/XkUKseJgHoMvnpTq&#10;bOtU3fphRWADiiPgQGeUoN/C63ziNQi0U7f//O2A1HkkL0jApICRC1GHDuQvTfM5ENrTLGpgli6y&#10;5SiB6Ww1Txe4PynZk5lsVddWSGYE0ZrNeuLc6wv8HaM/cAu8njRgZHqYbC9NezOOKjARJXuMJJHb&#10;PoGGVSJQfjGDn3g7/hdHNfCV+oDo/YD+YYAOCBhjB4h+N/27SbF+SP//gusv0zyf+J4vVhly2VN9&#10;3Am8H3eezX3uzP+J/f5/PHz8+BEaP9Tw62r/Hez9z8nTfwEAAP//AwBQSwMEFAAGAAgAAAAhAGGL&#10;J97iAAAACwEAAA8AAABkcnMvZG93bnJldi54bWxMj8FOg0AQhu8mvsNmTLzZBSpYkKVpGvXUmNia&#10;GG9TmAIpO0vYLdC3dz3pcWa+/PP9+XrWnRhpsK1hBeEiAEFcmqrlWsHn4fVhBcI65Ao7w6TgShbW&#10;xe1NjlllJv6gce9q4UPYZqigca7PpLRlQxrtwvTE/nYyg0bnx6GW1YCTD9edjIIgkRpb9h8a7Gnb&#10;UHneX7SCtwmnzTJ8GXfn0/b6fYjfv3YhKXV/N2+eQTia3R8Mv/peHQrvdDQXrqzoFCSrNPGoguVj&#10;HIHwRBqnTyCOfpMGEcgil/87FD8AAAD//wMAUEsBAi0AFAAGAAgAAAAhALaDOJL+AAAA4QEAABMA&#10;AAAAAAAAAAAAAAAAAAAAAFtDb250ZW50X1R5cGVzXS54bWxQSwECLQAUAAYACAAAACEAOP0h/9YA&#10;AACUAQAACwAAAAAAAAAAAAAAAAAvAQAAX3JlbHMvLnJlbHNQSwECLQAUAAYACAAAACEAzuWVq5kD&#10;AACWCgAADgAAAAAAAAAAAAAAAAAuAgAAZHJzL2Uyb0RvYy54bWxQSwECLQAUAAYACAAAACEAYYsn&#10;3uIAAAALAQAADwAAAAAAAAAAAAAAAADzBQAAZHJzL2Rvd25yZXYueG1sUEsFBgAAAAAEAAQA8wAA&#10;AAIHAAAAAA==&#10;">
                <v:shape id="Pole tekstowe 332" o:spid="_x0000_s1073" type="#_x0000_t202" style="position:absolute;left:2667;width:14487;height:2861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MV1KbxwAAANwAAAAPAAAAZHJzL2Rvd25yZXYueG1sRI9fa8JA&#10;EMTfC/0OxxZ8qxcVSkk9RayCD/1jrUL7ts1tk9DcXrhbY/z2XqHQx2FmfsNM571rVEch1p4NjIYZ&#10;KOLC25pLA/v39e09qCjIFhvPZOBMEeaz66sp5taf+I26nZQqQTjmaKASaXOtY1GRwzj0LXHyvn1w&#10;KEmGUtuApwR3jR5n2Z12WHNaqLClZUXFz+7oDDQfMTx9ZfLZPZbPsn3Vx8Nq9GLM4KZfPIAS6uU/&#10;/NfeWAOTyRh+z6QjoGcXAAAA//8DAFBLAQItABQABgAIAAAAIQDb4fbL7gAAAIUBAAATAAAAAAAA&#10;AAAAAAAAAAAAAABbQ29udGVudF9UeXBlc10ueG1sUEsBAi0AFAAGAAgAAAAhAFr0LFu/AAAAFQEA&#10;AAsAAAAAAAAAAAAAAAAAHwEAAF9yZWxzLy5yZWxzUEsBAi0AFAAGAAgAAAAhAIxXUpvHAAAA3AAA&#10;AA8AAAAAAAAAAAAAAAAABwIAAGRycy9kb3ducmV2LnhtbFBLBQYAAAAAAwADALcAAAD7AgAAAAA=&#10;" filled="f" stroked="f" strokeweight=".5pt">
                  <v:textbox inset="0,0,0,0">
                    <w:txbxContent>
                      <w:p w14:paraId="7B024626" w14:textId="77777777" w:rsidR="0083326D" w:rsidRPr="0015266D" w:rsidRDefault="0083326D" w:rsidP="0083326D">
                        <w:pPr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 xml:space="preserve">brak negatywnych skutków </w:t>
                        </w:r>
                      </w:p>
                    </w:txbxContent>
                  </v:textbox>
                </v:shape>
                <v:rect id="Prostokąt 334" o:spid="_x0000_s1074" style="position:absolute;top:1143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rfTKQxwAAANwAAAAPAAAAZHJzL2Rvd25yZXYueG1sRI9Ra8JA&#10;EITfBf/DsUJfpF5aWy2pp5RCRVChVVvwbcmtSWx2L+Sumv77XkHwcZiZb5jJrOVKnajxpRMDd4ME&#10;FEnmbCm5gd327fYJlA8oFisnZOCXPMym3c4EU+vO8kGnTchVhIhP0UARQp1q7bOCGP3A1STRO7iG&#10;MUTZ5No2eI5wrvR9kow0YylxocCaXgvKvjc/bGA9H63e93wct499u8T955y/xmzMTa99eQYVqA3X&#10;8KW9sAaGwwf4PxOPgJ7+AQAA//8DAFBLAQItABQABgAIAAAAIQDb4fbL7gAAAIUBAAATAAAAAAAA&#10;AAAAAAAAAAAAAABbQ29udGVudF9UeXBlc10ueG1sUEsBAi0AFAAGAAgAAAAhAFr0LFu/AAAAFQEA&#10;AAsAAAAAAAAAAAAAAAAAHwEAAF9yZWxzLy5yZWxzUEsBAi0AFAAGAAgAAAAhAKt9MpDHAAAA3AAA&#10;AA8AAAAAAAAAAAAAAAAABwIAAGRycy9kb3ducmV2LnhtbFBLBQYAAAAAAwADALcAAAD7AgAAAAA=&#10;" fillcolor="#bfbfbf" stroked="f" strokeweight="1pt"/>
              </v:group>
            </w:pict>
          </mc:Fallback>
        </mc:AlternateContent>
      </w:r>
      <w:r>
        <w:rPr>
          <w:noProof/>
        </w:rPr>
        <w:drawing>
          <wp:inline distT="0" distB="0" distL="0" distR="0" wp14:anchorId="32EAEA26" wp14:editId="07563332">
            <wp:extent cx="6066745" cy="2071688"/>
            <wp:effectExtent l="0" t="0" r="0" b="5080"/>
            <wp:docPr id="69" name="Wykres 69" descr="Pyt. 1. Negatywne skutki wojny w Ukrainie i jej konsekwencje dla prowadzonej przez Państwa firmę działalności gospodarczej będą w bieżącym miesiącu: nieznaczne, poważne, zagrażające stabilności firmy, brak negatywnych skutków?&#10;&#10;Na wykresie kolumnowym zaprezentowano negatywne skutki wojny na Ukrainie według poziomu nasilenia w odsetkach według wybranych sekcji i działów PKD. Dane do wykresu dostępne są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73AD24A-3517-4216-BDC6-4177EBC79C6C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30"/>
              </a:graphicData>
            </a:graphic>
          </wp:inline>
        </w:drawing>
      </w:r>
    </w:p>
    <w:p w14:paraId="5F8B15DC" w14:textId="77777777" w:rsidR="0083326D" w:rsidRPr="00AF5C63" w:rsidRDefault="0083326D" w:rsidP="0083326D">
      <w:pPr>
        <w:autoSpaceDE w:val="0"/>
        <w:autoSpaceDN w:val="0"/>
        <w:adjustRightInd w:val="0"/>
        <w:spacing w:before="0" w:after="0" w:line="240" w:lineRule="auto"/>
        <w:jc w:val="both"/>
        <w:rPr>
          <w:color w:val="000000" w:themeColor="text1"/>
          <w:szCs w:val="19"/>
        </w:rPr>
      </w:pPr>
    </w:p>
    <w:p w14:paraId="75D29261" w14:textId="529AD383" w:rsidR="0083326D" w:rsidRPr="00B21B0C" w:rsidRDefault="0083326D" w:rsidP="0083326D">
      <w:pPr>
        <w:autoSpaceDE w:val="0"/>
        <w:autoSpaceDN w:val="0"/>
        <w:adjustRightInd w:val="0"/>
        <w:spacing w:before="100" w:after="0"/>
        <w:rPr>
          <w:rFonts w:cs="Fira Sans"/>
          <w:color w:val="FF0000"/>
          <w:szCs w:val="19"/>
        </w:rPr>
      </w:pPr>
      <w:r w:rsidRPr="00B00424">
        <w:rPr>
          <w:rFonts w:cs="Fira Sans"/>
          <w:color w:val="000000" w:themeColor="text1"/>
          <w:szCs w:val="19"/>
        </w:rPr>
        <w:t xml:space="preserve">Wśród przedsiębiorców, którzy udzielili odpowiedzi w badaniu zdecydowana większość uważała, że w </w:t>
      </w:r>
      <w:r w:rsidR="00D8256D" w:rsidRPr="00B00424">
        <w:rPr>
          <w:rFonts w:cs="Fira Sans"/>
          <w:color w:val="000000" w:themeColor="text1"/>
          <w:szCs w:val="19"/>
        </w:rPr>
        <w:t>grudniu</w:t>
      </w:r>
      <w:r w:rsidRPr="00B00424">
        <w:rPr>
          <w:rFonts w:cs="Fira Sans"/>
          <w:color w:val="000000" w:themeColor="text1"/>
          <w:szCs w:val="19"/>
        </w:rPr>
        <w:t xml:space="preserve"> br. trwająca wojna będzie stanowiła nieznaczne zagrożenie dla ich firm. Taką opinię wyrażało </w:t>
      </w:r>
      <w:r w:rsidR="00B00424" w:rsidRPr="00B00424">
        <w:rPr>
          <w:rFonts w:cs="Fira Sans"/>
          <w:color w:val="000000" w:themeColor="text1"/>
          <w:szCs w:val="19"/>
        </w:rPr>
        <w:t>82,1</w:t>
      </w:r>
      <w:r w:rsidRPr="00B00424">
        <w:rPr>
          <w:rFonts w:cs="Fira Sans"/>
          <w:color w:val="000000" w:themeColor="text1"/>
          <w:szCs w:val="19"/>
        </w:rPr>
        <w:t>% podmiotów prowadzących działalność w </w:t>
      </w:r>
      <w:r w:rsidR="00B00424" w:rsidRPr="00B00424">
        <w:rPr>
          <w:rFonts w:cs="Fira Sans"/>
          <w:color w:val="000000" w:themeColor="text1"/>
          <w:szCs w:val="19"/>
        </w:rPr>
        <w:t>budownictwie</w:t>
      </w:r>
      <w:r w:rsidRPr="00B00424">
        <w:rPr>
          <w:rFonts w:cs="Fira Sans"/>
          <w:color w:val="000000" w:themeColor="text1"/>
          <w:szCs w:val="19"/>
        </w:rPr>
        <w:t xml:space="preserve">, </w:t>
      </w:r>
      <w:r w:rsidR="00B00424" w:rsidRPr="00B00424">
        <w:rPr>
          <w:rFonts w:cs="Fira Sans"/>
          <w:color w:val="000000" w:themeColor="text1"/>
          <w:szCs w:val="19"/>
        </w:rPr>
        <w:t>79,4</w:t>
      </w:r>
      <w:r w:rsidRPr="00B00424">
        <w:rPr>
          <w:rFonts w:cs="Fira Sans"/>
          <w:color w:val="000000" w:themeColor="text1"/>
          <w:szCs w:val="19"/>
        </w:rPr>
        <w:t xml:space="preserve">% </w:t>
      </w:r>
      <w:r w:rsidRPr="00B00424">
        <w:rPr>
          <w:color w:val="000000" w:themeColor="text1"/>
        </w:rPr>
        <w:t>–</w:t>
      </w:r>
      <w:r w:rsidRPr="00B00424">
        <w:rPr>
          <w:rFonts w:cs="Fira Sans"/>
          <w:color w:val="000000" w:themeColor="text1"/>
          <w:szCs w:val="19"/>
        </w:rPr>
        <w:t xml:space="preserve"> </w:t>
      </w:r>
      <w:r w:rsidR="00737268" w:rsidRPr="00B00424">
        <w:rPr>
          <w:rFonts w:cs="Fira Sans"/>
          <w:color w:val="000000" w:themeColor="text1"/>
          <w:szCs w:val="19"/>
        </w:rPr>
        <w:t xml:space="preserve">w </w:t>
      </w:r>
      <w:r w:rsidR="0005195B">
        <w:rPr>
          <w:rFonts w:cs="Fira Sans"/>
          <w:color w:val="000000" w:themeColor="text1"/>
          <w:szCs w:val="19"/>
        </w:rPr>
        <w:t>przetwórstwie przemysłowym</w:t>
      </w:r>
      <w:r w:rsidRPr="00B00424">
        <w:rPr>
          <w:rFonts w:cs="Fira Sans"/>
          <w:color w:val="000000" w:themeColor="text1"/>
          <w:szCs w:val="19"/>
        </w:rPr>
        <w:t xml:space="preserve">, </w:t>
      </w:r>
      <w:r w:rsidR="00B00424" w:rsidRPr="00B00424">
        <w:rPr>
          <w:rFonts w:cs="Fira Sans"/>
          <w:color w:val="000000" w:themeColor="text1"/>
          <w:szCs w:val="19"/>
        </w:rPr>
        <w:t>69,5</w:t>
      </w:r>
      <w:r w:rsidRPr="00B00424">
        <w:rPr>
          <w:rFonts w:cs="Fira Sans"/>
          <w:color w:val="000000" w:themeColor="text1"/>
          <w:szCs w:val="19"/>
        </w:rPr>
        <w:t xml:space="preserve">% </w:t>
      </w:r>
      <w:r w:rsidRPr="00B00424">
        <w:rPr>
          <w:color w:val="000000" w:themeColor="text1"/>
        </w:rPr>
        <w:t>–</w:t>
      </w:r>
      <w:r w:rsidRPr="00B00424">
        <w:rPr>
          <w:rFonts w:cs="Fira Sans"/>
          <w:color w:val="000000" w:themeColor="text1"/>
          <w:szCs w:val="19"/>
        </w:rPr>
        <w:t xml:space="preserve"> </w:t>
      </w:r>
      <w:r w:rsidR="00737268" w:rsidRPr="00B00424">
        <w:rPr>
          <w:rFonts w:cs="Fira Sans"/>
          <w:color w:val="000000" w:themeColor="text1"/>
          <w:szCs w:val="19"/>
        </w:rPr>
        <w:t xml:space="preserve">w </w:t>
      </w:r>
      <w:r w:rsidR="003D43FC" w:rsidRPr="00B00424">
        <w:rPr>
          <w:rFonts w:cs="Fira Sans"/>
          <w:color w:val="000000" w:themeColor="text1"/>
          <w:szCs w:val="19"/>
        </w:rPr>
        <w:t xml:space="preserve">handlu </w:t>
      </w:r>
      <w:r w:rsidR="00B00424" w:rsidRPr="00B00424">
        <w:rPr>
          <w:rFonts w:cs="Fira Sans"/>
          <w:color w:val="000000" w:themeColor="text1"/>
          <w:szCs w:val="19"/>
        </w:rPr>
        <w:t>hurtowym</w:t>
      </w:r>
      <w:r w:rsidRPr="00B00424">
        <w:rPr>
          <w:rFonts w:cs="Fira Sans"/>
          <w:color w:val="000000" w:themeColor="text1"/>
          <w:szCs w:val="19"/>
        </w:rPr>
        <w:t xml:space="preserve">, </w:t>
      </w:r>
      <w:r w:rsidR="00B00424" w:rsidRPr="00B00424">
        <w:rPr>
          <w:rFonts w:cs="Fira Sans"/>
          <w:color w:val="000000" w:themeColor="text1"/>
          <w:szCs w:val="19"/>
        </w:rPr>
        <w:t>61,4</w:t>
      </w:r>
      <w:r w:rsidRPr="00B00424">
        <w:rPr>
          <w:rFonts w:cs="Fira Sans"/>
          <w:color w:val="000000" w:themeColor="text1"/>
          <w:szCs w:val="19"/>
        </w:rPr>
        <w:t xml:space="preserve">% – </w:t>
      </w:r>
      <w:r w:rsidR="00737268" w:rsidRPr="00B00424">
        <w:rPr>
          <w:rFonts w:cs="Fira Sans"/>
          <w:color w:val="000000" w:themeColor="text1"/>
          <w:szCs w:val="19"/>
        </w:rPr>
        <w:t xml:space="preserve">w </w:t>
      </w:r>
      <w:r w:rsidR="00B35C1B">
        <w:rPr>
          <w:rFonts w:cs="Fira Sans"/>
          <w:color w:val="000000" w:themeColor="text1"/>
          <w:szCs w:val="19"/>
        </w:rPr>
        <w:t xml:space="preserve">usługach </w:t>
      </w:r>
      <w:r w:rsidR="00B00424" w:rsidRPr="00B00424">
        <w:rPr>
          <w:rFonts w:cs="Fira Sans"/>
          <w:color w:val="000000" w:themeColor="text1"/>
          <w:szCs w:val="19"/>
        </w:rPr>
        <w:t xml:space="preserve">oraz 60,7% </w:t>
      </w:r>
      <w:r w:rsidR="00B00424" w:rsidRPr="00B00424">
        <w:rPr>
          <w:color w:val="000000" w:themeColor="text1"/>
        </w:rPr>
        <w:t>–</w:t>
      </w:r>
      <w:r w:rsidR="00B00424" w:rsidRPr="00B00424">
        <w:rPr>
          <w:rFonts w:cs="Fira Sans"/>
          <w:color w:val="000000" w:themeColor="text1"/>
          <w:szCs w:val="19"/>
        </w:rPr>
        <w:t xml:space="preserve"> w </w:t>
      </w:r>
      <w:r w:rsidR="00B00424" w:rsidRPr="00B35C1B">
        <w:rPr>
          <w:rFonts w:cs="Fira Sans"/>
          <w:color w:val="000000" w:themeColor="text1"/>
          <w:szCs w:val="19"/>
        </w:rPr>
        <w:t>handlu detalicznym</w:t>
      </w:r>
      <w:r w:rsidRPr="00B35C1B">
        <w:rPr>
          <w:rFonts w:cs="Fira Sans"/>
          <w:color w:val="000000" w:themeColor="text1"/>
          <w:szCs w:val="19"/>
        </w:rPr>
        <w:t xml:space="preserve">. Największy odsetek odpowiedzi wskazujących na poważny wpływ wojny na działalność gospodarczą dotyczył firm działających w </w:t>
      </w:r>
      <w:r w:rsidR="00531AD7" w:rsidRPr="00B35C1B">
        <w:rPr>
          <w:rFonts w:cs="Fira Sans"/>
          <w:color w:val="000000" w:themeColor="text1"/>
          <w:szCs w:val="19"/>
        </w:rPr>
        <w:t xml:space="preserve">handlu </w:t>
      </w:r>
      <w:r w:rsidR="00B35C1B" w:rsidRPr="00B35C1B">
        <w:rPr>
          <w:rFonts w:cs="Fira Sans"/>
          <w:color w:val="000000" w:themeColor="text1"/>
          <w:szCs w:val="19"/>
        </w:rPr>
        <w:t>detalicznym</w:t>
      </w:r>
      <w:r w:rsidRPr="00B35C1B">
        <w:rPr>
          <w:rFonts w:cs="Fira Sans"/>
          <w:color w:val="000000" w:themeColor="text1"/>
          <w:szCs w:val="19"/>
        </w:rPr>
        <w:t xml:space="preserve"> (</w:t>
      </w:r>
      <w:r w:rsidR="00531AD7" w:rsidRPr="00B35C1B">
        <w:rPr>
          <w:rFonts w:cs="Fira Sans"/>
          <w:color w:val="000000" w:themeColor="text1"/>
          <w:szCs w:val="19"/>
        </w:rPr>
        <w:t>2</w:t>
      </w:r>
      <w:r w:rsidR="00B35C1B" w:rsidRPr="00B35C1B">
        <w:rPr>
          <w:rFonts w:cs="Fira Sans"/>
          <w:color w:val="000000" w:themeColor="text1"/>
          <w:szCs w:val="19"/>
        </w:rPr>
        <w:t>0,1</w:t>
      </w:r>
      <w:r w:rsidRPr="00B35C1B">
        <w:rPr>
          <w:rFonts w:cs="Fira Sans"/>
          <w:color w:val="000000" w:themeColor="text1"/>
          <w:szCs w:val="19"/>
        </w:rPr>
        <w:t xml:space="preserve">%), </w:t>
      </w:r>
      <w:r w:rsidR="00B35C1B" w:rsidRPr="00B35C1B">
        <w:rPr>
          <w:rFonts w:cs="Fira Sans"/>
          <w:color w:val="000000" w:themeColor="text1"/>
          <w:szCs w:val="19"/>
        </w:rPr>
        <w:t>budownictwie</w:t>
      </w:r>
      <w:r w:rsidRPr="00B35C1B">
        <w:rPr>
          <w:rFonts w:cs="Fira Sans"/>
          <w:color w:val="000000" w:themeColor="text1"/>
          <w:szCs w:val="19"/>
        </w:rPr>
        <w:t xml:space="preserve"> (</w:t>
      </w:r>
      <w:r w:rsidR="00B35C1B" w:rsidRPr="00B35C1B">
        <w:rPr>
          <w:rFonts w:cs="Fira Sans"/>
          <w:color w:val="000000" w:themeColor="text1"/>
          <w:szCs w:val="19"/>
        </w:rPr>
        <w:t>10,9</w:t>
      </w:r>
      <w:r w:rsidRPr="00B35C1B">
        <w:rPr>
          <w:rFonts w:cs="Fira Sans"/>
          <w:color w:val="000000" w:themeColor="text1"/>
          <w:szCs w:val="19"/>
        </w:rPr>
        <w:t xml:space="preserve">%) oraz </w:t>
      </w:r>
      <w:r w:rsidR="00B35C1B" w:rsidRPr="00B35C1B">
        <w:rPr>
          <w:rFonts w:cs="Fira Sans"/>
          <w:color w:val="000000" w:themeColor="text1"/>
          <w:szCs w:val="19"/>
        </w:rPr>
        <w:t>przetwórstwie przemysłowym</w:t>
      </w:r>
      <w:r w:rsidRPr="00B35C1B">
        <w:rPr>
          <w:rFonts w:cs="Fira Sans"/>
          <w:color w:val="000000" w:themeColor="text1"/>
          <w:szCs w:val="19"/>
        </w:rPr>
        <w:t xml:space="preserve"> </w:t>
      </w:r>
      <w:r w:rsidR="00B35C1B" w:rsidRPr="00B35C1B">
        <w:rPr>
          <w:rFonts w:cs="Fira Sans"/>
          <w:color w:val="000000" w:themeColor="text1"/>
          <w:szCs w:val="19"/>
        </w:rPr>
        <w:t>(8</w:t>
      </w:r>
      <w:r w:rsidR="00531AD7" w:rsidRPr="00B35C1B">
        <w:rPr>
          <w:rFonts w:cs="Fira Sans"/>
          <w:color w:val="000000" w:themeColor="text1"/>
          <w:szCs w:val="19"/>
        </w:rPr>
        <w:t>,7</w:t>
      </w:r>
      <w:r w:rsidRPr="00BB757B">
        <w:rPr>
          <w:rFonts w:cs="Fira Sans"/>
          <w:color w:val="000000" w:themeColor="text1"/>
          <w:szCs w:val="19"/>
        </w:rPr>
        <w:t xml:space="preserve">%). Skutki wojny zagrażające stabilności firmy przewidywało </w:t>
      </w:r>
      <w:r w:rsidR="00BB757B" w:rsidRPr="00BB757B">
        <w:rPr>
          <w:rFonts w:cs="Fira Sans"/>
          <w:color w:val="000000" w:themeColor="text1"/>
          <w:szCs w:val="19"/>
        </w:rPr>
        <w:t>13,5</w:t>
      </w:r>
      <w:r w:rsidRPr="00BB757B">
        <w:rPr>
          <w:rFonts w:cs="Fira Sans"/>
          <w:color w:val="000000" w:themeColor="text1"/>
          <w:szCs w:val="19"/>
        </w:rPr>
        <w:t>% podmiotów związanych z </w:t>
      </w:r>
      <w:r w:rsidR="00B36AB8" w:rsidRPr="00BB757B">
        <w:rPr>
          <w:rFonts w:cs="Fira Sans"/>
          <w:color w:val="000000" w:themeColor="text1"/>
          <w:szCs w:val="19"/>
        </w:rPr>
        <w:t xml:space="preserve">handlem </w:t>
      </w:r>
      <w:r w:rsidR="00BB757B" w:rsidRPr="00BB757B">
        <w:rPr>
          <w:rFonts w:cs="Fira Sans"/>
          <w:color w:val="000000" w:themeColor="text1"/>
          <w:szCs w:val="19"/>
        </w:rPr>
        <w:t>hurtowym</w:t>
      </w:r>
      <w:r w:rsidRPr="00BB757B">
        <w:rPr>
          <w:rFonts w:cs="Fira Sans"/>
          <w:color w:val="000000" w:themeColor="text1"/>
          <w:szCs w:val="19"/>
        </w:rPr>
        <w:t xml:space="preserve">, </w:t>
      </w:r>
      <w:r w:rsidR="00BB757B" w:rsidRPr="00BB757B">
        <w:rPr>
          <w:rFonts w:cs="Fira Sans"/>
          <w:color w:val="000000" w:themeColor="text1"/>
          <w:szCs w:val="19"/>
        </w:rPr>
        <w:t>10,8</w:t>
      </w:r>
      <w:r w:rsidRPr="00BB757B">
        <w:rPr>
          <w:rFonts w:cs="Fira Sans"/>
          <w:color w:val="000000" w:themeColor="text1"/>
          <w:szCs w:val="19"/>
        </w:rPr>
        <w:t xml:space="preserve">% – </w:t>
      </w:r>
      <w:r w:rsidR="00737268" w:rsidRPr="00BB757B">
        <w:rPr>
          <w:rFonts w:cs="Fira Sans"/>
          <w:color w:val="000000" w:themeColor="text1"/>
          <w:szCs w:val="19"/>
        </w:rPr>
        <w:t xml:space="preserve">z </w:t>
      </w:r>
      <w:r w:rsidR="00B36AB8" w:rsidRPr="00BB757B">
        <w:rPr>
          <w:rFonts w:cs="Fira Sans"/>
          <w:color w:val="000000" w:themeColor="text1"/>
          <w:szCs w:val="19"/>
        </w:rPr>
        <w:t xml:space="preserve">handlem </w:t>
      </w:r>
      <w:r w:rsidR="00BB757B" w:rsidRPr="00BB757B">
        <w:rPr>
          <w:rFonts w:cs="Fira Sans"/>
          <w:color w:val="000000" w:themeColor="text1"/>
          <w:szCs w:val="19"/>
        </w:rPr>
        <w:t>detalicznym, 7,0</w:t>
      </w:r>
      <w:r w:rsidRPr="00BB757B">
        <w:rPr>
          <w:rFonts w:cs="Fira Sans"/>
          <w:color w:val="000000" w:themeColor="text1"/>
          <w:szCs w:val="19"/>
        </w:rPr>
        <w:t xml:space="preserve">% – </w:t>
      </w:r>
      <w:r w:rsidR="00737268" w:rsidRPr="00BB757B">
        <w:rPr>
          <w:rFonts w:cs="Fira Sans"/>
          <w:color w:val="000000" w:themeColor="text1"/>
          <w:szCs w:val="19"/>
        </w:rPr>
        <w:t xml:space="preserve">z </w:t>
      </w:r>
      <w:r w:rsidR="00B36AB8" w:rsidRPr="00BB757B">
        <w:rPr>
          <w:rFonts w:cs="Fira Sans"/>
          <w:color w:val="000000" w:themeColor="text1"/>
          <w:szCs w:val="19"/>
        </w:rPr>
        <w:t>budownictwem</w:t>
      </w:r>
      <w:r w:rsidR="00BB757B" w:rsidRPr="00BB757B">
        <w:rPr>
          <w:rFonts w:cs="Fira Sans"/>
          <w:color w:val="000000" w:themeColor="text1"/>
          <w:szCs w:val="19"/>
        </w:rPr>
        <w:t xml:space="preserve"> i 4,1% </w:t>
      </w:r>
      <w:r w:rsidR="00BB757B" w:rsidRPr="00BB757B">
        <w:rPr>
          <w:color w:val="000000" w:themeColor="text1"/>
        </w:rPr>
        <w:t>– z usługami</w:t>
      </w:r>
      <w:r w:rsidRPr="00BB757B">
        <w:rPr>
          <w:rFonts w:cs="Fira Sans"/>
          <w:color w:val="000000" w:themeColor="text1"/>
          <w:szCs w:val="19"/>
        </w:rPr>
        <w:t xml:space="preserve">. Brak negatywnych skutków wojny deklarowało </w:t>
      </w:r>
      <w:r w:rsidR="00BB757B" w:rsidRPr="00BB757B">
        <w:rPr>
          <w:rFonts w:cs="Fira Sans"/>
          <w:color w:val="000000" w:themeColor="text1"/>
          <w:szCs w:val="19"/>
        </w:rPr>
        <w:t>26,3</w:t>
      </w:r>
      <w:r w:rsidRPr="00BB757B">
        <w:rPr>
          <w:rFonts w:cs="Fira Sans"/>
          <w:color w:val="000000" w:themeColor="text1"/>
          <w:szCs w:val="19"/>
        </w:rPr>
        <w:t xml:space="preserve">% firm prowadzących działalność w zakresie </w:t>
      </w:r>
      <w:r w:rsidR="00BB757B" w:rsidRPr="00BB757B">
        <w:rPr>
          <w:rFonts w:cs="Fira Sans"/>
          <w:color w:val="000000" w:themeColor="text1"/>
          <w:szCs w:val="19"/>
        </w:rPr>
        <w:t xml:space="preserve">usług, 11,9% </w:t>
      </w:r>
      <w:r w:rsidR="00BB757B" w:rsidRPr="00BB757B">
        <w:rPr>
          <w:color w:val="000000" w:themeColor="text1"/>
        </w:rPr>
        <w:t xml:space="preserve">– w zakresie przetwórstwa przemysłowego, </w:t>
      </w:r>
      <w:r w:rsidR="00BB757B" w:rsidRPr="00BB757B">
        <w:rPr>
          <w:rFonts w:cs="Fira Sans"/>
          <w:color w:val="000000" w:themeColor="text1"/>
          <w:szCs w:val="19"/>
        </w:rPr>
        <w:t>8,5</w:t>
      </w:r>
      <w:r w:rsidRPr="00BB757B">
        <w:rPr>
          <w:rFonts w:cs="Fira Sans"/>
          <w:color w:val="000000" w:themeColor="text1"/>
          <w:szCs w:val="19"/>
        </w:rPr>
        <w:t>% – w zakresie handlu hurtowego</w:t>
      </w:r>
      <w:r w:rsidR="00BB757B" w:rsidRPr="00BB757B">
        <w:rPr>
          <w:rFonts w:cs="Fira Sans"/>
          <w:color w:val="000000" w:themeColor="text1"/>
          <w:szCs w:val="19"/>
        </w:rPr>
        <w:t xml:space="preserve"> i 8,4</w:t>
      </w:r>
      <w:r w:rsidR="0062040F" w:rsidRPr="00BB757B">
        <w:rPr>
          <w:rFonts w:cs="Fira Sans"/>
          <w:color w:val="000000" w:themeColor="text1"/>
          <w:szCs w:val="19"/>
        </w:rPr>
        <w:t>% – handlu detalicznego</w:t>
      </w:r>
      <w:r w:rsidR="00BB757B" w:rsidRPr="00BB757B">
        <w:rPr>
          <w:rFonts w:cs="Fira Sans"/>
          <w:color w:val="000000" w:themeColor="text1"/>
          <w:szCs w:val="19"/>
        </w:rPr>
        <w:t>.</w:t>
      </w:r>
    </w:p>
    <w:p w14:paraId="2A467DF0" w14:textId="77777777" w:rsidR="0083326D" w:rsidRPr="000168D5" w:rsidRDefault="0083326D" w:rsidP="0083326D">
      <w:pPr>
        <w:autoSpaceDE w:val="0"/>
        <w:autoSpaceDN w:val="0"/>
        <w:adjustRightInd w:val="0"/>
        <w:spacing w:before="100" w:after="0"/>
        <w:rPr>
          <w:rFonts w:cs="Fira Sans"/>
          <w:color w:val="000000" w:themeColor="text1"/>
          <w:szCs w:val="19"/>
        </w:rPr>
      </w:pPr>
    </w:p>
    <w:p w14:paraId="6D5A2CD6" w14:textId="77777777" w:rsidR="0083326D" w:rsidRDefault="0083326D" w:rsidP="0083326D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377706FA" w14:textId="77777777" w:rsidR="0083326D" w:rsidRDefault="0083326D" w:rsidP="0083326D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6C537AC3" w14:textId="77777777" w:rsidR="0083326D" w:rsidRDefault="0083326D" w:rsidP="0083326D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599971CA" w14:textId="77777777" w:rsidR="0083326D" w:rsidRDefault="0083326D" w:rsidP="0083326D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6EAF4266" w14:textId="77777777" w:rsidR="0083326D" w:rsidRDefault="0083326D" w:rsidP="0083326D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54933219" w14:textId="77777777" w:rsidR="0083326D" w:rsidRDefault="0083326D" w:rsidP="0083326D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2DF5CA6A" w14:textId="77777777" w:rsidR="0083326D" w:rsidRDefault="0083326D" w:rsidP="0083326D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49631C79" w14:textId="77777777" w:rsidR="0083326D" w:rsidRDefault="0083326D" w:rsidP="0083326D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7A48313C" w14:textId="77777777" w:rsidR="0083326D" w:rsidRDefault="0083326D" w:rsidP="0083326D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3E95BE7D" w14:textId="77777777" w:rsidR="0083326D" w:rsidRDefault="0083326D" w:rsidP="0083326D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1560DC23" w14:textId="77777777" w:rsidR="0083326D" w:rsidRDefault="0083326D" w:rsidP="0083326D">
      <w:pPr>
        <w:autoSpaceDE w:val="0"/>
        <w:autoSpaceDN w:val="0"/>
        <w:adjustRightInd w:val="0"/>
        <w:spacing w:before="240" w:after="0" w:line="240" w:lineRule="auto"/>
        <w:ind w:left="567" w:right="454" w:hanging="567"/>
        <w:rPr>
          <w:rFonts w:cs="FiraSans-Bold"/>
          <w:bCs/>
          <w:color w:val="000000" w:themeColor="text1"/>
          <w:szCs w:val="19"/>
        </w:rPr>
      </w:pPr>
      <w:r w:rsidRPr="00D74348">
        <w:rPr>
          <w:rFonts w:cs="FiraSans-Bold"/>
          <w:bCs/>
          <w:szCs w:val="19"/>
        </w:rPr>
        <w:lastRenderedPageBreak/>
        <w:t xml:space="preserve">Pyt. </w:t>
      </w:r>
      <w:r>
        <w:rPr>
          <w:rFonts w:cs="FiraSans-Bold"/>
          <w:bCs/>
          <w:szCs w:val="19"/>
        </w:rPr>
        <w:t>2</w:t>
      </w:r>
      <w:r w:rsidRPr="00D74348">
        <w:rPr>
          <w:rFonts w:cs="FiraSans-Bold"/>
          <w:bCs/>
          <w:szCs w:val="19"/>
        </w:rPr>
        <w:t xml:space="preserve">. </w:t>
      </w:r>
      <w:r w:rsidRPr="00D74348">
        <w:rPr>
          <w:rFonts w:cs="FiraSans-Bold"/>
          <w:bCs/>
          <w:color w:val="000000" w:themeColor="text1"/>
          <w:szCs w:val="19"/>
        </w:rPr>
        <w:t>Z zaobserwowanych w ostatni</w:t>
      </w:r>
      <w:r>
        <w:rPr>
          <w:rFonts w:cs="FiraSans-Bold"/>
          <w:bCs/>
          <w:color w:val="000000" w:themeColor="text1"/>
          <w:szCs w:val="19"/>
        </w:rPr>
        <w:t>m miesiącu negatywnych skutków wojny w Ukrainie</w:t>
      </w:r>
      <w:r w:rsidRPr="00D74348">
        <w:rPr>
          <w:rFonts w:cs="FiraSans-Bold"/>
          <w:bCs/>
          <w:color w:val="000000" w:themeColor="text1"/>
          <w:szCs w:val="19"/>
        </w:rPr>
        <w:t xml:space="preserve"> najbardziej do Państwa firmy odnoszą się:</w:t>
      </w:r>
    </w:p>
    <w:p w14:paraId="3FE9E0BD" w14:textId="77777777" w:rsidR="0083326D" w:rsidRDefault="0083326D" w:rsidP="0083326D">
      <w:pPr>
        <w:autoSpaceDE w:val="0"/>
        <w:autoSpaceDN w:val="0"/>
        <w:adjustRightInd w:val="0"/>
        <w:spacing w:before="240" w:after="0" w:line="240" w:lineRule="auto"/>
        <w:ind w:left="454"/>
        <w:rPr>
          <w:rFonts w:cs="FiraSans-Bold"/>
          <w:bCs/>
          <w:color w:val="000000" w:themeColor="text1"/>
          <w:szCs w:val="19"/>
        </w:rPr>
      </w:pPr>
      <w:r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4646272" behindDoc="0" locked="0" layoutInCell="1" allowOverlap="1" wp14:anchorId="2FFCED05" wp14:editId="7F5C0F22">
                <wp:simplePos x="0" y="0"/>
                <wp:positionH relativeFrom="column">
                  <wp:posOffset>313360</wp:posOffset>
                </wp:positionH>
                <wp:positionV relativeFrom="paragraph">
                  <wp:posOffset>55880</wp:posOffset>
                </wp:positionV>
                <wp:extent cx="211455" cy="153035"/>
                <wp:effectExtent l="0" t="0" r="0" b="0"/>
                <wp:wrapNone/>
                <wp:docPr id="13" name="Pole tekstowe 1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11455" cy="15303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214A1D76" w14:textId="77777777" w:rsidR="0083326D" w:rsidRPr="0073556B" w:rsidRDefault="0083326D" w:rsidP="0083326D">
                            <w:pPr>
                              <w:spacing w:before="0" w:after="0"/>
                              <w:jc w:val="center"/>
                              <w:rPr>
                                <w:sz w:val="18"/>
                              </w:rPr>
                            </w:pPr>
                            <w:r>
                              <w:rPr>
                                <w:sz w:val="18"/>
                              </w:rPr>
                              <w:t>%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2FFCED05" id="Pole tekstowe 13" o:spid="_x0000_s1075" type="#_x0000_t202" style="position:absolute;left:0;text-align:left;margin-left:24.65pt;margin-top:4.4pt;width:16.65pt;height:12.05pt;z-index:25464627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BYQvfAIAAGAFAAAOAAAAZHJzL2Uyb0RvYy54bWysVEtv2zAMvg/YfxB0X53HUgxBnSJr0WFA&#10;0RZNh54VWUqMSqImMbGzXz9KttMi26XDLjJNfqT4+KiLy9Yatlch1uBKPj4bcaachKp2m5L/eLr5&#10;9IWziMJVwoBTJT+oyC8XHz9cNH6uJrAFU6nAKIiL88aXfIvo50UR5VZZEc/AK0dGDcEKpN+wKaog&#10;GopuTTEZjc6LBkLlA0gVI2mvOyNf5PhaK4n3WkeFzJSccsN8hnyu01ksLsR8E4Tf1rJPQ/xDFlbU&#10;ji49hroWKNgu1H+EsrUMEEHjmQRbgNa1VLkGqmY8OqlmtRVe5VqoOdEf2xT/X1h5t38IrK5odlPO&#10;nLA0owcwiqF6iQiNYqSnJjU+zgm78oTG9iu05DDoIylT7a0ONn2pKkZ2avfh2GLVIpOknIzHn2cz&#10;ziSZxrPpaDpLUYpXZx8iflNgWRJKHmiCubFifxuxgw6QdJeDm9qYPEXjWFPy8+lslB2OFgpuXMKq&#10;zIc+TCqoSzxLeDAqYYx7VJr6kfNPisxEdWUC2wvikJBSOcyl57iETihNSbzHsce/ZvUe566O4WZw&#10;eHS2tYOQqz9Ju3oZUtYdnnr+pu4kYrtuMxGmk2Gwa6gONO8A3dpEL29qmsqtiPggAu0JjZh2H+/p&#10;0Aao+9BLnG0h/PqbPuGJvmTlrKG9K3n8uRNBcWa+OyJ2WtJBCIOwHgS3s1dAYxjTq+JlFskhoBlE&#10;HcA+05OwTLeQSThJd5UcB/EKu+2nJ0Wq5TKDaBW9wFu38jKFTlNJHHtqn0XwPRGRGHwHw0aK+Qkf&#10;O2zydLDcIeg6kzU1tuti33Ba40z3/slJ78Tb/4x6fRgXvwEAAP//AwBQSwMEFAAGAAgAAAAhALJa&#10;OrDdAAAABgEAAA8AAABkcnMvZG93bnJldi54bWxMj0tPwzAQhO9I/AdrkbhRpymq0pBNhXjceJZW&#10;gpsTmyTCXkexk4Z/z3KC42hGM98U29lZMZkhdJ4QlosEhKHa644ahP3b/UUGIkRFWllPBuHbBNiW&#10;pyeFyrU/0quZdrERXEIhVwhtjH0uZahb41RY+N4Qe59+cCqyHBqpB3XkcmdlmiRr6VRHvNCq3ty0&#10;pv7ajQ7BvofhoUrix3TbPMaXZzke7pZPiOdn8/UViGjm+BeGX3xGh5KZKj+SDsIiXG5WnETI+ADb&#10;WboGUSGs0g3IspD/8csfAAAA//8DAFBLAQItABQABgAIAAAAIQC2gziS/gAAAOEBAAATAAAAAAAA&#10;AAAAAAAAAAAAAABbQ29udGVudF9UeXBlc10ueG1sUEsBAi0AFAAGAAgAAAAhADj9If/WAAAAlAEA&#10;AAsAAAAAAAAAAAAAAAAALwEAAF9yZWxzLy5yZWxzUEsBAi0AFAAGAAgAAAAhAM4FhC98AgAAYAUA&#10;AA4AAAAAAAAAAAAAAAAALgIAAGRycy9lMm9Eb2MueG1sUEsBAi0AFAAGAAgAAAAhALJaOrDdAAAA&#10;BgEAAA8AAAAAAAAAAAAAAAAA1gQAAGRycy9kb3ducmV2LnhtbFBLBQYAAAAABAAEAPMAAADgBQAA&#10;AAA=&#10;" filled="f" stroked="f" strokeweight=".5pt">
                <v:textbox inset="0,0,0,0">
                  <w:txbxContent>
                    <w:p w14:paraId="214A1D76" w14:textId="77777777" w:rsidR="0083326D" w:rsidRPr="0073556B" w:rsidRDefault="0083326D" w:rsidP="0083326D">
                      <w:pPr>
                        <w:spacing w:before="0" w:after="0"/>
                        <w:jc w:val="center"/>
                        <w:rPr>
                          <w:sz w:val="18"/>
                        </w:rPr>
                      </w:pPr>
                      <w:r>
                        <w:rPr>
                          <w:sz w:val="18"/>
                        </w:rPr>
                        <w:t>%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rFonts w:cs="FiraSans-Bold"/>
          <w:bCs/>
          <w:noProof/>
          <w:color w:val="000000" w:themeColor="text1"/>
          <w:szCs w:val="19"/>
        </w:rPr>
        <mc:AlternateContent>
          <mc:Choice Requires="wpg">
            <w:drawing>
              <wp:anchor distT="0" distB="0" distL="114300" distR="114300" simplePos="0" relativeHeight="254645248" behindDoc="0" locked="0" layoutInCell="1" allowOverlap="1" wp14:anchorId="2F336A84" wp14:editId="09BD8CAE">
                <wp:simplePos x="0" y="0"/>
                <wp:positionH relativeFrom="column">
                  <wp:posOffset>595223</wp:posOffset>
                </wp:positionH>
                <wp:positionV relativeFrom="paragraph">
                  <wp:posOffset>2117210</wp:posOffset>
                </wp:positionV>
                <wp:extent cx="5405755" cy="457200"/>
                <wp:effectExtent l="0" t="0" r="4445" b="0"/>
                <wp:wrapNone/>
                <wp:docPr id="357" name="Grupa 357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405755" cy="457200"/>
                          <a:chOff x="-15818" y="0"/>
                          <a:chExt cx="5406357" cy="457200"/>
                        </a:xfrm>
                      </wpg:grpSpPr>
                      <wps:wsp>
                        <wps:cNvPr id="199" name="Pole tekstowe 199"/>
                        <wps:cNvSpPr txBox="1"/>
                        <wps:spPr>
                          <a:xfrm>
                            <a:off x="-15818" y="0"/>
                            <a:ext cx="1068705" cy="4572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335902DF" w14:textId="77777777" w:rsidR="0083326D" w:rsidRPr="009866CB" w:rsidRDefault="0083326D" w:rsidP="0083326D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 xml:space="preserve">Przetwórstwo </w:t>
                              </w: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br/>
                                <w:t>przemysłowe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6" name="Pole tekstowe 26"/>
                        <wps:cNvSpPr txBox="1"/>
                        <wps:spPr>
                          <a:xfrm>
                            <a:off x="2139351" y="51758"/>
                            <a:ext cx="1068705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8CFF807" w14:textId="77777777" w:rsidR="0083326D" w:rsidRPr="009866CB" w:rsidRDefault="0083326D" w:rsidP="0083326D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Handel hurtowy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43" name="Pole tekstowe 43"/>
                        <wps:cNvSpPr txBox="1"/>
                        <wps:spPr>
                          <a:xfrm>
                            <a:off x="1035170" y="51758"/>
                            <a:ext cx="1068705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5D6B2EA2" w14:textId="77777777" w:rsidR="0083326D" w:rsidRPr="009866CB" w:rsidRDefault="0083326D" w:rsidP="0083326D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Budownictwo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7" name="Pole tekstowe 17"/>
                        <wps:cNvSpPr txBox="1"/>
                        <wps:spPr>
                          <a:xfrm>
                            <a:off x="4321834" y="51758"/>
                            <a:ext cx="1068705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3E8F40F" w14:textId="77777777" w:rsidR="0083326D" w:rsidRPr="009866CB" w:rsidRDefault="0083326D" w:rsidP="0083326D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Usługi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58" name="Pole tekstowe 258"/>
                        <wps:cNvSpPr txBox="1"/>
                        <wps:spPr>
                          <a:xfrm>
                            <a:off x="3209027" y="51758"/>
                            <a:ext cx="1068705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AE7E347" w14:textId="77777777" w:rsidR="0083326D" w:rsidRPr="009866CB" w:rsidRDefault="0083326D" w:rsidP="0083326D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Handel detaliczny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group w14:anchorId="2F336A84" id="Grupa 357" o:spid="_x0000_s1076" style="position:absolute;left:0;text-align:left;margin-left:46.85pt;margin-top:166.7pt;width:425.65pt;height:36pt;z-index:254645248;mso-width-relative:margin" coordorigin="-158" coordsize="54063,457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ZIk6oAMAAA0WAAAOAAAAZHJzL2Uyb0RvYy54bWzsWFFP2zAQfp+0/2D5HZI0DW0jAmJsoEkI&#10;0GDi2XWdNiKxPdslZb9+ZydOoZRJdGKiUl9S53x3uft839n14fGiKtEDU7oQPMPRfogR41RMCj7N&#10;8M/bs70hRtoQPiGl4CzDj0zj46PPnw5rmbKemIlywhQCJ1yntczwzBiZBoGmM1YRvS8k4zCZC1UR&#10;A69qGkwUqcF7VQa9MDwIaqEmUgnKtAbp12YSHzn/ec6oucpzzQwqMwyxGfdU7jm2z+DokKRTReSs&#10;oG0YZIMoKlJw+Gjn6isxBM1V8cJVVVAltMjNPhVVIPK8oMzlANlE4Uo250rMpctlmtZT2cEE0K7g&#10;tLFbevlwrVAxyXCcDDDipIJFOldzSZAVADy1nKagda7kjbxWrWDavNmMF7mq7C/kghYO2McOWLYw&#10;iIIw6YfJIEkwojDXTwawcg3ydAbLY832omQYQa0sbens29L6wEX33Drw3w5siF1EtYRK0kuw9L+B&#10;dTMjkrk10BaGFqxoNPJgXYuSIcPutRE1Q3bCYeS0LWLILL4IyDDycg3CNcC9RMCjF4UHw0H4Ar0u&#10;f5JKpc05ExWygwwrKHtXjeThQhsIB1S9iv0yF2dFWYKcpCVHdYYB3tAZdDNgUXKrwByJWjcW2yZ8&#10;NzKPJWuc/GA5FJFbfitw9GWnpUIPBIhHKGXcOACcX9C2WjkE8RbDVn8Z1VuMmzz8lwU3nXFVcKFc&#10;9ithT+59yHmjD0A+ydsOzWK8aNgT++Udi8kjrLoSTa/Rkp4VsCoXRJtroqC5QBuChmmu4JGXAtAX&#10;7QijmVC/18mtPpQxzGJUQ7PKsP41J4phVH7nUOC2s/mB8oOxH/B5dSpgGSJoxZK6IRgoU/phrkR1&#10;B330xH4Fpgin8K0MGz88NU3LhD5M2cmJU4L+JYm54DeSWtd2VWyN3S7uiJJtIRoo4UvhKUTSlXps&#10;dK0lFydzI/LCFasFtkGxBRzobPvQf+B172A9rUG+Gat7UTyKE0AeGlsSDZKh9QOsalvbM2rH/f4Q&#10;aN7w1bdVz9sdtavXGsp7U7vv135H7S2mdj9eT22Qb0btKARiD6Bd7qhtT+uvsfND79qu2y73m92u&#10;bY+PW7drR90/l5XDePsH5s1n8X7ci4Zxf0ftv5/kPzS1uxPbbtfe4l27Byfm9lbiObftxGb7dtwL&#10;R2EPWsZu397afbtr7Dtyvw+53Z0a3Dm6u6P2ftReaj59d//Ol7e4R38AAAD//wMAUEsDBBQABgAI&#10;AAAAIQC1cl7A4QAAAAoBAAAPAAAAZHJzL2Rvd25yZXYueG1sTI9BS8NAEIXvgv9hGcGb3cQkamMm&#10;pRT1VARbQbxNs9MkNLsbstsk/feuJz0O8/He94rVrDsx8uBaaxDiRQSCTWVVa2qEz/3r3RMI58ko&#10;6qxhhAs7WJXXVwXlyk7mg8edr0UIMS4nhMb7PpfSVQ1rcgvbswm/ox00+XAOtVQDTSFcd/I+ih6k&#10;ptaEhoZ63jRcnXZnjfA20bRO4pdxezpuLt/77P1rGzPi7c28fgbhefZ/MPzqB3Uog9PBno1yokNY&#10;Jo+BREiSJAURgGWahXEHhDTKUpBlIf9PKH8AAAD//wMAUEsBAi0AFAAGAAgAAAAhALaDOJL+AAAA&#10;4QEAABMAAAAAAAAAAAAAAAAAAAAAAFtDb250ZW50X1R5cGVzXS54bWxQSwECLQAUAAYACAAAACEA&#10;OP0h/9YAAACUAQAACwAAAAAAAAAAAAAAAAAvAQAAX3JlbHMvLnJlbHNQSwECLQAUAAYACAAAACEA&#10;AmSJOqADAAANFgAADgAAAAAAAAAAAAAAAAAuAgAAZHJzL2Uyb0RvYy54bWxQSwECLQAUAAYACAAA&#10;ACEAtXJewOEAAAAKAQAADwAAAAAAAAAAAAAAAAD6BQAAZHJzL2Rvd25yZXYueG1sUEsFBgAAAAAE&#10;AAQA8wAAAAgHAAAAAA==&#10;">
                <v:shape id="Pole tekstowe 199" o:spid="_x0000_s1077" type="#_x0000_t202" style="position:absolute;left:-158;width:10686;height:457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JUfExxAAAANwAAAAPAAAAZHJzL2Rvd25yZXYueG1sRE9La8JA&#10;EL4X/A/LCL3VjT2UmrqK2BZ66Ettod7G7JgEs7Nhd4zpv3eFQm/z8T1nOu9dozoKsfZsYDzKQBEX&#10;3tZcGvjaPN/cg4qCbLHxTAZ+KcJ8NriaYm79iVfUraVUKYRjjgYqkTbXOhYVOYwj3xInbu+DQ0kw&#10;lNoGPKVw1+jbLLvTDmtODRW2tKyoOKyPzkDzE8PrLpNt91i+yeeHPn4/jd+NuR72iwdQQr38i//c&#10;LzbNn0zg8ky6QM/OAAAA//8DAFBLAQItABQABgAIAAAAIQDb4fbL7gAAAIUBAAATAAAAAAAAAAAA&#10;AAAAAAAAAABbQ29udGVudF9UeXBlc10ueG1sUEsBAi0AFAAGAAgAAAAhAFr0LFu/AAAAFQEAAAsA&#10;AAAAAAAAAAAAAAAAHwEAAF9yZWxzLy5yZWxzUEsBAi0AFAAGAAgAAAAhAAlR8THEAAAA3AAAAA8A&#10;AAAAAAAAAAAAAAAABwIAAGRycy9kb3ducmV2LnhtbFBLBQYAAAAAAwADALcAAAD4AgAAAAA=&#10;" filled="f" stroked="f" strokeweight=".5pt">
                  <v:textbox inset="0,0,0,0">
                    <w:txbxContent>
                      <w:p w14:paraId="335902DF" w14:textId="77777777" w:rsidR="0083326D" w:rsidRPr="009866CB" w:rsidRDefault="0083326D" w:rsidP="0083326D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 xml:space="preserve">Przetwórstwo </w:t>
                        </w:r>
                        <w:r w:rsidRPr="009866CB">
                          <w:rPr>
                            <w:sz w:val="18"/>
                            <w:szCs w:val="18"/>
                          </w:rPr>
                          <w:br/>
                          <w:t>przemysłowe</w:t>
                        </w:r>
                      </w:p>
                    </w:txbxContent>
                  </v:textbox>
                </v:shape>
                <v:shape id="Pole tekstowe 26" o:spid="_x0000_s1078" type="#_x0000_t202" style="position:absolute;left:21393;top:517;width:10687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CWaAYxQAAANsAAAAPAAAAZHJzL2Rvd25yZXYueG1sRI9Ba8JA&#10;FITvBf/D8oTe6kYPUlJXKVWhh7ZW20J7e82+JsHs27D7jPHfu0LB4zAz3zCzRe8a1VGItWcD41EG&#10;irjwtubSwOfH+u4eVBRki41nMnCiCIv54GaGufVH3lK3k1IlCMccDVQiba51LCpyGEe+JU7enw8O&#10;JclQahvwmOCu0ZMsm2qHNaeFClt6qqjY7w7OQPMdw8tvJj/dsnyV940+fK3Gb8bcDvvHB1BCvVzD&#10;/+1na2AyhcuX9AP0/AwAAP//AwBQSwECLQAUAAYACAAAACEA2+H2y+4AAACFAQAAEwAAAAAAAAAA&#10;AAAAAAAAAAAAW0NvbnRlbnRfVHlwZXNdLnhtbFBLAQItABQABgAIAAAAIQBa9CxbvwAAABUBAAAL&#10;AAAAAAAAAAAAAAAAAB8BAABfcmVscy8ucmVsc1BLAQItABQABgAIAAAAIQDCWaAYxQAAANsAAAAP&#10;AAAAAAAAAAAAAAAAAAcCAABkcnMvZG93bnJldi54bWxQSwUGAAAAAAMAAwC3AAAA+QIAAAAA&#10;" filled="f" stroked="f" strokeweight=".5pt">
                  <v:textbox inset="0,0,0,0">
                    <w:txbxContent>
                      <w:p w14:paraId="78CFF807" w14:textId="77777777" w:rsidR="0083326D" w:rsidRPr="009866CB" w:rsidRDefault="0083326D" w:rsidP="0083326D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Handel hurtowy</w:t>
                        </w:r>
                      </w:p>
                    </w:txbxContent>
                  </v:textbox>
                </v:shape>
                <v:shape id="Pole tekstowe 43" o:spid="_x0000_s1079" type="#_x0000_t202" style="position:absolute;left:10351;top:517;width:10687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P8eYgxgAAANsAAAAPAAAAZHJzL2Rvd25yZXYueG1sRI9fS8NA&#10;EMTfC/0OxxZ8ay9VKSX2WsQ/0IdatSro25pbk2BuL9xt0/jtvUKhj8PM/IZZrHrXqI5CrD0bmE4y&#10;UMSFtzWXBt7fHsdzUFGQLTaeycAfRVgth4MF5tYf+JW6nZQqQTjmaKASaXOtY1GRwzjxLXHyfnxw&#10;KEmGUtuAhwR3jb7Mspl2WHNaqLClu4qK393eGWg+Y9h8Z/LV3ZdP8vKs9x8P060xF6P+9gaUUC/n&#10;8Km9tgaur+D4Jf0AvfwHAAD//wMAUEsBAi0AFAAGAAgAAAAhANvh9svuAAAAhQEAABMAAAAAAAAA&#10;AAAAAAAAAAAAAFtDb250ZW50X1R5cGVzXS54bWxQSwECLQAUAAYACAAAACEAWvQsW78AAAAVAQAA&#10;CwAAAAAAAAAAAAAAAAAfAQAAX3JlbHMvLnJlbHNQSwECLQAUAAYACAAAACEAD/HmIMYAAADbAAAA&#10;DwAAAAAAAAAAAAAAAAAHAgAAZHJzL2Rvd25yZXYueG1sUEsFBgAAAAADAAMAtwAAAPoCAAAAAA==&#10;" filled="f" stroked="f" strokeweight=".5pt">
                  <v:textbox inset="0,0,0,0">
                    <w:txbxContent>
                      <w:p w14:paraId="5D6B2EA2" w14:textId="77777777" w:rsidR="0083326D" w:rsidRPr="009866CB" w:rsidRDefault="0083326D" w:rsidP="0083326D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Budownictwo</w:t>
                        </w:r>
                      </w:p>
                    </w:txbxContent>
                  </v:textbox>
                </v:shape>
                <v:shape id="Pole tekstowe 17" o:spid="_x0000_s1080" type="#_x0000_t202" style="position:absolute;left:43218;top:517;width:10687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jec8+wwAAANsAAAAPAAAAZHJzL2Rvd25yZXYueG1sRE9La8JA&#10;EL4X+h+WKfRWN3poJXUVsQoe+lDbQnubZqdJaHY27I4x/nu3IHibj+85k1nvGtVRiLVnA8NBBoq4&#10;8Lbm0sDH++puDCoKssXGMxk4UoTZ9Ppqgrn1B95St5NSpRCOORqoRNpc61hU5DAOfEucuF8fHEqC&#10;odQ24CGFu0aPsuxeO6w5NVTY0qKi4m+3dwaarxiefzL57p7KF9m86f3ncvhqzO1NP38EJdTLRXx2&#10;r22a/wD/v6QD9PQEAAD//wMAUEsBAi0AFAAGAAgAAAAhANvh9svuAAAAhQEAABMAAAAAAAAAAAAA&#10;AAAAAAAAAFtDb250ZW50X1R5cGVzXS54bWxQSwECLQAUAAYACAAAACEAWvQsW78AAAAVAQAACwAA&#10;AAAAAAAAAAAAAAAfAQAAX3JlbHMvLnJlbHNQSwECLQAUAAYACAAAACEAY3nPPsMAAADbAAAADwAA&#10;AAAAAAAAAAAAAAAHAgAAZHJzL2Rvd25yZXYueG1sUEsFBgAAAAADAAMAtwAAAPcCAAAAAA==&#10;" filled="f" stroked="f" strokeweight=".5pt">
                  <v:textbox inset="0,0,0,0">
                    <w:txbxContent>
                      <w:p w14:paraId="73E8F40F" w14:textId="77777777" w:rsidR="0083326D" w:rsidRPr="009866CB" w:rsidRDefault="0083326D" w:rsidP="0083326D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Usługi</w:t>
                        </w:r>
                      </w:p>
                    </w:txbxContent>
                  </v:textbox>
                </v:shape>
                <v:shape id="Pole tekstowe 258" o:spid="_x0000_s1081" type="#_x0000_t202" style="position:absolute;left:32090;top:517;width:10687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GgY9MwwAAANwAAAAPAAAAZHJzL2Rvd25yZXYueG1sRE9LS8NA&#10;EL4L/odlBG9200JFYrdFbAs9aF8q6G3MjklodjbsTtP033cPQo8f33sy612jOgqx9mxgOMhAERfe&#10;1lwa+PxYPjyBioJssfFMBs4UYTa9vZlgbv2Jd9TtpVQphGOOBiqRNtc6FhU5jAPfEifuzweHkmAo&#10;tQ14SuGu0aMse9QOa04NFbb0WlFx2B+dgeY7hrffTH66efku240+fi2Ga2Pu7/qXZ1BCvVzF/+6V&#10;NTAap7XpTDoCenoBAAD//wMAUEsBAi0AFAAGAAgAAAAhANvh9svuAAAAhQEAABMAAAAAAAAAAAAA&#10;AAAAAAAAAFtDb250ZW50X1R5cGVzXS54bWxQSwECLQAUAAYACAAAACEAWvQsW78AAAAVAQAACwAA&#10;AAAAAAAAAAAAAAAfAQAAX3JlbHMvLnJlbHNQSwECLQAUAAYACAAAACEARoGPTMMAAADcAAAADwAA&#10;AAAAAAAAAAAAAAAHAgAAZHJzL2Rvd25yZXYueG1sUEsFBgAAAAADAAMAtwAAAPcCAAAAAA==&#10;" filled="f" stroked="f" strokeweight=".5pt">
                  <v:textbox inset="0,0,0,0">
                    <w:txbxContent>
                      <w:p w14:paraId="4AE7E347" w14:textId="77777777" w:rsidR="0083326D" w:rsidRPr="009866CB" w:rsidRDefault="0083326D" w:rsidP="0083326D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Handel detaliczny</w:t>
                        </w:r>
                      </w:p>
                    </w:txbxContent>
                  </v:textbox>
                </v:shape>
              </v:group>
            </w:pict>
          </mc:Fallback>
        </mc:AlternateContent>
      </w:r>
      <w:r>
        <w:rPr>
          <w:noProof/>
        </w:rPr>
        <w:drawing>
          <wp:inline distT="0" distB="0" distL="0" distR="0" wp14:anchorId="65A0960A" wp14:editId="04EF2558">
            <wp:extent cx="5788324" cy="2116455"/>
            <wp:effectExtent l="0" t="0" r="3175" b="0"/>
            <wp:docPr id="2" name="Wykres 2" descr="Pyt. 2. Z zaobserwowanych w ostatnim miesiącu negatywnych skutków wojny w Ukrainie najbardziej do Państwa firmy odnoszą się: spadek sprzedaży / spadek przychodów, wzrost kosztów, zakłócenie w łańcuchu dostaw, duże zaburzenia organizacyjne w funkcjonowaniu przedsiębiorstwa, problemy z bieżącym finansowaniem, nadmierne zapasy, zerwanie umów ze wschodnimi kontrahentami?&#10;&#10;Na wykresie kolumnowym zaprezentowano szacunkową zmianę negatywnych skutków wojny w Ukrainie według wybranych powodów w % według wybranych sekcji i działów PKD. Dane do wykresu dostępne są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4BACF77-2FCB-4F4D-85BB-B5BBBC9E4721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31"/>
              </a:graphicData>
            </a:graphic>
          </wp:inline>
        </w:drawing>
      </w:r>
    </w:p>
    <w:p w14:paraId="0A5F8B14" w14:textId="77777777" w:rsidR="0083326D" w:rsidRDefault="0083326D" w:rsidP="0083326D">
      <w:pPr>
        <w:autoSpaceDE w:val="0"/>
        <w:autoSpaceDN w:val="0"/>
        <w:adjustRightInd w:val="0"/>
        <w:spacing w:before="240" w:after="0" w:line="240" w:lineRule="auto"/>
        <w:ind w:firstLine="454"/>
        <w:rPr>
          <w:rFonts w:cs="FiraSans-Bold"/>
          <w:bCs/>
          <w:color w:val="000000" w:themeColor="text1"/>
          <w:szCs w:val="19"/>
        </w:rPr>
      </w:pPr>
    </w:p>
    <w:p w14:paraId="0E673EA2" w14:textId="77777777" w:rsidR="0083326D" w:rsidRDefault="0083326D" w:rsidP="0083326D">
      <w:pPr>
        <w:autoSpaceDE w:val="0"/>
        <w:autoSpaceDN w:val="0"/>
        <w:adjustRightInd w:val="0"/>
        <w:spacing w:before="240" w:after="0" w:line="240" w:lineRule="auto"/>
        <w:ind w:left="624" w:hanging="624"/>
        <w:rPr>
          <w:rFonts w:cs="FiraSans-Bold"/>
          <w:bCs/>
          <w:color w:val="000000" w:themeColor="text1"/>
          <w:szCs w:val="19"/>
        </w:rPr>
      </w:pPr>
      <w:r>
        <w:rPr>
          <w:rFonts w:cs="FiraSans-Bold"/>
          <w:bCs/>
          <w:noProof/>
          <w:color w:val="000000" w:themeColor="text1"/>
          <w:szCs w:val="19"/>
        </w:rPr>
        <mc:AlternateContent>
          <mc:Choice Requires="wpg">
            <w:drawing>
              <wp:anchor distT="0" distB="0" distL="114300" distR="114300" simplePos="0" relativeHeight="254644224" behindDoc="0" locked="0" layoutInCell="1" allowOverlap="1" wp14:anchorId="59A611D8" wp14:editId="46C6E978">
                <wp:simplePos x="0" y="0"/>
                <wp:positionH relativeFrom="column">
                  <wp:posOffset>585470</wp:posOffset>
                </wp:positionH>
                <wp:positionV relativeFrom="paragraph">
                  <wp:posOffset>27000</wp:posOffset>
                </wp:positionV>
                <wp:extent cx="4064635" cy="1379220"/>
                <wp:effectExtent l="0" t="0" r="12065" b="11430"/>
                <wp:wrapNone/>
                <wp:docPr id="15" name="Grupa 15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4064635" cy="1379220"/>
                          <a:chOff x="0" y="0"/>
                          <a:chExt cx="4064993" cy="1379574"/>
                        </a:xfrm>
                      </wpg:grpSpPr>
                      <wps:wsp>
                        <wps:cNvPr id="95" name="Pole tekstowe 95"/>
                        <wps:cNvSpPr txBox="1"/>
                        <wps:spPr>
                          <a:xfrm>
                            <a:off x="271603" y="0"/>
                            <a:ext cx="2530408" cy="179923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3D06F023" w14:textId="77777777" w:rsidR="0083326D" w:rsidRPr="0015266D" w:rsidRDefault="0083326D" w:rsidP="0083326D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spadek sprzedaży / spadek przychodów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44" name="Prostokąt 144"/>
                        <wps:cNvSpPr/>
                        <wps:spPr>
                          <a:xfrm>
                            <a:off x="0" y="36214"/>
                            <a:ext cx="215894" cy="107161"/>
                          </a:xfrm>
                          <a:prstGeom prst="rect">
                            <a:avLst/>
                          </a:prstGeom>
                          <a:solidFill>
                            <a:srgbClr val="7F7F7F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54" name="Pole tekstowe 154"/>
                        <wps:cNvSpPr txBox="1"/>
                        <wps:spPr>
                          <a:xfrm>
                            <a:off x="271603" y="194649"/>
                            <a:ext cx="901065" cy="1797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E374448" w14:textId="77777777" w:rsidR="0083326D" w:rsidRPr="0015266D" w:rsidRDefault="0083326D" w:rsidP="0083326D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wzrost kosztów</w:t>
                              </w:r>
                              <w:r w:rsidRPr="004C6B3A">
                                <w:rPr>
                                  <w:noProof/>
                                  <w:sz w:val="18"/>
                                  <w:szCs w:val="18"/>
                                </w:rPr>
                                <w:drawing>
                                  <wp:inline distT="0" distB="0" distL="0" distR="0" wp14:anchorId="46FCBAD1" wp14:editId="6897B898">
                                    <wp:extent cx="895350" cy="63500"/>
                                    <wp:effectExtent l="0" t="0" r="0" b="0"/>
                                    <wp:docPr id="18" name="Obraz 18"/>
                                    <wp:cNvGraphicFramePr>
                                      <a:graphicFrameLocks xmlns:a="http://schemas.openxmlformats.org/drawingml/2006/main" noChangeAspect="1"/>
                                    </wp:cNvGraphicFramePr>
                                    <a:graphic xmlns:a="http://schemas.openxmlformats.org/drawingml/2006/main">
                                      <a:graphicData uri="http://schemas.openxmlformats.org/drawingml/2006/picture">
                                        <pic:pic xmlns:pic="http://schemas.openxmlformats.org/drawingml/2006/picture">
                                          <pic:nvPicPr>
                                            <pic:cNvPr id="0" name="Picture 14"/>
                                            <pic:cNvPicPr>
                                              <a:picLocks noChangeAspect="1" noChangeArrowheads="1"/>
                                            </pic:cNvPicPr>
                                          </pic:nvPicPr>
                                          <pic:blipFill>
                                            <a:blip r:embed="rId32">
                                              <a:extLst>
                                                <a:ext uri="{28A0092B-C50C-407E-A947-70E740481C1C}">
                                                  <a14:useLocalDpi xmlns:a14="http://schemas.microsoft.com/office/drawing/2010/main" val="0"/>
                                                </a:ext>
                                              </a:extLst>
                                            </a:blip>
                                            <a:srcRect/>
                                            <a:stretch>
                                              <a:fillRect/>
                                            </a:stretch>
                                          </pic:blipFill>
                                          <pic:spPr bwMode="auto">
                                            <a:xfrm>
                                              <a:off x="0" y="0"/>
                                              <a:ext cx="895350" cy="63500"/>
                                            </a:xfrm>
                                            <a:prstGeom prst="rect">
                                              <a:avLst/>
                                            </a:prstGeom>
                                            <a:noFill/>
                                            <a:ln>
                                              <a:noFill/>
                                            </a:ln>
                                          </pic:spPr>
                                        </pic:pic>
                                      </a:graphicData>
                                    </a:graphic>
                                  </wp:inline>
                                </w:drawing>
                              </w:r>
                            </w:p>
                            <w:p w14:paraId="394368A1" w14:textId="77777777" w:rsidR="0083326D" w:rsidRPr="0015266D" w:rsidRDefault="0083326D" w:rsidP="0083326D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</w:p>
                            <w:p w14:paraId="6A11C699" w14:textId="77777777" w:rsidR="0083326D" w:rsidRPr="0015266D" w:rsidRDefault="0083326D" w:rsidP="0083326D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 xml:space="preserve">3   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55" name="Prostokąt 155"/>
                        <wps:cNvSpPr/>
                        <wps:spPr>
                          <a:xfrm>
                            <a:off x="0" y="235390"/>
                            <a:ext cx="215259" cy="107161"/>
                          </a:xfrm>
                          <a:prstGeom prst="rect">
                            <a:avLst/>
                          </a:prstGeom>
                          <a:solidFill>
                            <a:srgbClr val="A6A6A6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89" name="Prostokąt 189"/>
                        <wps:cNvSpPr/>
                        <wps:spPr>
                          <a:xfrm>
                            <a:off x="0" y="439093"/>
                            <a:ext cx="215259" cy="107161"/>
                          </a:xfrm>
                          <a:prstGeom prst="rect">
                            <a:avLst/>
                          </a:prstGeom>
                          <a:solidFill>
                            <a:srgbClr val="D9D9D9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96" name="Pole tekstowe 196"/>
                        <wps:cNvSpPr txBox="1"/>
                        <wps:spPr>
                          <a:xfrm>
                            <a:off x="271603" y="402879"/>
                            <a:ext cx="1759585" cy="1797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1F9182CD" w14:textId="77777777" w:rsidR="0083326D" w:rsidRPr="0015266D" w:rsidRDefault="0083326D" w:rsidP="0083326D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zakłócenie w łańcuchu dostaw</w:t>
                              </w:r>
                            </w:p>
                            <w:p w14:paraId="2C53B54F" w14:textId="77777777" w:rsidR="0083326D" w:rsidRPr="0015266D" w:rsidRDefault="0083326D" w:rsidP="0083326D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</w:p>
                            <w:p w14:paraId="225F7271" w14:textId="77777777" w:rsidR="0083326D" w:rsidRPr="0015266D" w:rsidRDefault="0083326D" w:rsidP="0083326D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 xml:space="preserve">3   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87" name="Pole tekstowe 187"/>
                        <wps:cNvSpPr txBox="1"/>
                        <wps:spPr>
                          <a:xfrm>
                            <a:off x="271603" y="615635"/>
                            <a:ext cx="3793390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2B60B41" w14:textId="77777777" w:rsidR="0083326D" w:rsidRPr="0015266D" w:rsidRDefault="0083326D" w:rsidP="0083326D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 xml:space="preserve">duże zaburzenia organizacyjne </w:t>
                              </w: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w funkcjonowaniu przedsiębiorstwa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1" name="Prostokąt 201"/>
                        <wps:cNvSpPr/>
                        <wps:spPr>
                          <a:xfrm>
                            <a:off x="0" y="642796"/>
                            <a:ext cx="215259" cy="107161"/>
                          </a:xfrm>
                          <a:prstGeom prst="rect">
                            <a:avLst/>
                          </a:prstGeom>
                          <a:solidFill>
                            <a:srgbClr val="C3B4DA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0" name="Pole tekstowe 200"/>
                        <wps:cNvSpPr txBox="1"/>
                        <wps:spPr>
                          <a:xfrm>
                            <a:off x="271603" y="801232"/>
                            <a:ext cx="2055442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5CDA8AE9" w14:textId="77777777" w:rsidR="0083326D" w:rsidRPr="0015266D" w:rsidRDefault="0083326D" w:rsidP="0083326D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problemy z bieżącym finansowaniem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2" name="Pole tekstowe 202"/>
                        <wps:cNvSpPr txBox="1"/>
                        <wps:spPr>
                          <a:xfrm>
                            <a:off x="271603" y="1004934"/>
                            <a:ext cx="1543685" cy="1797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71005BB" w14:textId="77777777" w:rsidR="0083326D" w:rsidRPr="0015266D" w:rsidRDefault="0083326D" w:rsidP="0083326D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nadmierne zapasy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3" name="Prostokąt 203"/>
                        <wps:cNvSpPr/>
                        <wps:spPr>
                          <a:xfrm>
                            <a:off x="0" y="832919"/>
                            <a:ext cx="215894" cy="107161"/>
                          </a:xfrm>
                          <a:prstGeom prst="rect">
                            <a:avLst/>
                          </a:prstGeom>
                          <a:solidFill>
                            <a:srgbClr val="A891CB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4" name="Pole tekstowe 204"/>
                        <wps:cNvSpPr txBox="1"/>
                        <wps:spPr>
                          <a:xfrm>
                            <a:off x="271603" y="1199584"/>
                            <a:ext cx="2694538" cy="17999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CB89ECA" w14:textId="77777777" w:rsidR="0083326D" w:rsidRPr="0015266D" w:rsidRDefault="0083326D" w:rsidP="0083326D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zerwanie umów ze wschodnimi kontrahentami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5" name="Prostokąt 205"/>
                        <wps:cNvSpPr/>
                        <wps:spPr>
                          <a:xfrm>
                            <a:off x="0" y="1032095"/>
                            <a:ext cx="215259" cy="107161"/>
                          </a:xfrm>
                          <a:prstGeom prst="rect">
                            <a:avLst/>
                          </a:prstGeom>
                          <a:solidFill>
                            <a:srgbClr val="702FCF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7" name="Prostokąt 207"/>
                        <wps:cNvSpPr/>
                        <wps:spPr>
                          <a:xfrm>
                            <a:off x="0" y="1222218"/>
                            <a:ext cx="215259" cy="107161"/>
                          </a:xfrm>
                          <a:prstGeom prst="rect">
                            <a:avLst/>
                          </a:prstGeom>
                          <a:solidFill>
                            <a:srgbClr val="522398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59A611D8" id="Grupa 15" o:spid="_x0000_s1082" style="position:absolute;left:0;text-align:left;margin-left:46.1pt;margin-top:2.15pt;width:320.05pt;height:108.6pt;z-index:254644224" coordsize="40649,1379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kmuSdAwYAALo5AAAOAAAAZHJzL2Uyb0RvYy54bWzsW9tu4zYQfS/QfxD03liibpYRZ+E4TVBg&#10;sRs0W+wzI1O2EElUKTp29r1/1g/r8CLZUuIg9qJOgjAGFIp3zvDMDGeo00/rIrfuCaszWo5t98Sx&#10;LVImdJaV87H917fL34a2VXNcznBOSzK2H0htfzr79ZfTVTUiiC5oPiPMgk7KerSqxvaC82o0GNTJ&#10;ghS4PqEVKaEwpazAHF7ZfDBjeAW9F/kAOU44WFE2qxhNSF1D7oUqtM9k/2lKEv41TWvCrXxsw9y4&#10;fDL5vBXPwdkpHs0ZrhZZoqeBD5hFgbMSBm27usAcW0uWPeqqyBJGa5ryk4QWA5qmWULkGmA1rtNb&#10;zRWjy0quZT5azauWTEDaHp0O7jb5cn/NrGwGvAtsq8QF8OiKLStswTsQZ1XNR1DnilU31TXTGXP1&#10;Jta7Tlkh/sNKrLUk60NLVrLmVgKZvhP6oQfdJ1DmelGMkCZ8sgDuPGqXLH7fahnH3qZlEPliVoNm&#10;4IGYXzudVQWbqN7Qqf45Ot0scEUk+WtBA02nuKXTNc2JxcldzemKWJAvySPrCmJZfH1OYfluk19D&#10;5hM0Q5EbOrDGx4RDgef4DiBIEi6KY+R1Vo9HFav5FaGFJRJjm8F+l9sQ33+uuSJUU0WMXNLLLM8h&#10;H4/y0lqNbWCLIxu0JUDavBQViESP7kZQVk1fpvhDTlQnf5IUdo/kvMiQuCXTnFn3GBCHk4SUXBJA&#10;9gu1Ra0UJrFPQ11/M6t9Gqt1NCPTkreNi6ykTK6+N+3ZXTPlVNWHHbe1bpHk69u1hI03bNh7S2cP&#10;wHVGlZCpq+QyA658xjW/xgykCsgfkJT8KzzSnAL1qU7Z1oKyH0/li/qwiaHUtlYgpcZ2/fcSM2Jb&#10;+R8lbG8h0poEaxK3TaJcFlMKbHBBBleJTEIDxvMmmTJafAcBOhGjQBEuExhrbPMmOeVKVoIATshk&#10;IiuB4Kow/1zeVInoWnBF7LFv6++YVXojcsD+F9oACI96+1HVFS1LOllymmZyswrCKipqggOYhQg6&#10;Aqpd32/E3zUIaE7v/v2HWyK3C2r9tgPKQEJAsRciV7YDEGlBhtxgGMMIEsgOAL7ZYI38bFD6QiDX&#10;NM9mAsuChjWb37aQiy7FT4uJTjUF6z7Q1caWkmlriwsh0OIEPYWRBtpyAgs8IwrxgQN/zehCiQth&#10;IAW27FDU7qBf7Z8e/pq+lQA7NvrzVmDtRP9rQD2GzdjC3Q8i0KGWgrwuUbDXJQdDP+Hs44E/2IC/&#10;o9NdKOji/wCl7sZ+6Mein408iMHYCxuLKIojRxoPrVljFLuySp6VC/+3Ypcs26gko9iFhfn+FHuw&#10;sde3FDvkdoGt355V7MgLvFgfXbY0OwriY2j2SSh+jW7dNgCMZteaWh1Fdtr1RrNrC//jmPVDgKby&#10;amyb9ZC7P/p9wD74Ijp6HOz6I6H/IhY/g35NgQOUv0H/h0N/HLbo79r1UNAVAAfY9b6DhlHPrnej&#10;IA6GxrA/9pl9H48dnKI171/jGN8e4dvjOySMx+65MEjjRhRnsY0f3h1GO8ANBT8N7tANRMiio+wh&#10;cuEJ+1958YZbnq4DvXitL8644yGCsNNs3wvcbbTFgPsdu+MhGNqCe3NqF7ldZOu3Z0/toY8ipe83&#10;/rfj2e1T79y/mIhpg3fP+OON3b5nKO4j+uPhYkeL/o7dLgq6AuAAu33ouMhDXdWOnCDwfWRUu4rM&#10;y1CFjP+3QcDXd8gDezTvjWp/16odYKZdcj1wtwwGK//msBs0ruP4sdeLvkMYzwvNqbyJvL9NdEvP&#10;qgm3vfN7NEjcZHvkcBe5Xb2t35413Iceit2eg+14F2kmw9idnotpG8MdKGAMd2O4b120ftonh5wd&#10;F2lEQVcAHGC4u24MzvWebkdh7AdwCbO9I6sC9OYqzVuy3FvmG8v9XVvuT12lgaNzD9ov0e2u4yFH&#10;XZl/Da9c5KDLqbkl29xCNsrdKPcXKPdNwG3bJ9+Ptr0I/gj+XPnpxGvAP0DIi+XoxrY3tv3+38e8&#10;Mae8/AoOPhCUR1X9MaP4AnH7HdLbn1ye/QcAAP//AwBQSwMEFAAGAAgAAAAhAIW7bBPgAAAACAEA&#10;AA8AAABkcnMvZG93bnJldi54bWxMj0FLw0AQhe+C/2EZwZvdZGO1xmxKKeqpFGyF4m2aTJPQ7G7I&#10;bpP03zue9PaG93jvm2w5mVYM1PvGWQ3xLAJBtnBlYysNX/v3hwUIH9CW2DpLGq7kYZnf3mSYlm60&#10;nzTsQiW4xPoUNdQhdKmUvqjJoJ+5jix7J9cbDHz2lSx7HLnctFJF0ZM02FheqLGjdU3FeXcxGj5G&#10;HFdJ/DZszqf19Xs/3x42MWl9fzetXkEEmsJfGH7xGR1yZjq6iy29aDW8KMVJDY8JCLafE8XiqEGp&#10;eA4yz+T/B/IfAAAA//8DAFBLAQItABQABgAIAAAAIQC2gziS/gAAAOEBAAATAAAAAAAAAAAAAAAA&#10;AAAAAABbQ29udGVudF9UeXBlc10ueG1sUEsBAi0AFAAGAAgAAAAhADj9If/WAAAAlAEAAAsAAAAA&#10;AAAAAAAAAAAALwEAAF9yZWxzLy5yZWxzUEsBAi0AFAAGAAgAAAAhACSa5J0DBgAAujkAAA4AAAAA&#10;AAAAAAAAAAAALgIAAGRycy9lMm9Eb2MueG1sUEsBAi0AFAAGAAgAAAAhAIW7bBPgAAAACAEAAA8A&#10;AAAAAAAAAAAAAAAAXQgAAGRycy9kb3ducmV2LnhtbFBLBQYAAAAABAAEAPMAAABqCQAAAAA=&#10;">
                <v:shape id="Pole tekstowe 95" o:spid="_x0000_s1083" type="#_x0000_t202" style="position:absolute;left:2716;width:25304;height:179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RNPeIxgAAANsAAAAPAAAAZHJzL2Rvd25yZXYueG1sRI9fS8NA&#10;EMTfC/0OxxZ8ay8VlDb2WsQ/0IdatSro25pbk2BuL9xt0/jtvUKhj8PM/IZZrHrXqI5CrD0bmE4y&#10;UMSFtzWXBt7fHsczUFGQLTaeycAfRVgth4MF5tYf+JW6nZQqQTjmaKASaXOtY1GRwzjxLXHyfnxw&#10;KEmGUtuAhwR3jb7MsmvtsOa0UGFLdxUVv7u9M9B8xrD5zuSruy+f5OVZ7z8epltjLkb97Q0ooV7O&#10;4VN7bQ3Mr+D4Jf0AvfwHAAD//wMAUEsBAi0AFAAGAAgAAAAhANvh9svuAAAAhQEAABMAAAAAAAAA&#10;AAAAAAAAAAAAAFtDb250ZW50X1R5cGVzXS54bWxQSwECLQAUAAYACAAAACEAWvQsW78AAAAVAQAA&#10;CwAAAAAAAAAAAAAAAAAfAQAAX3JlbHMvLnJlbHNQSwECLQAUAAYACAAAACEAkTT3iMYAAADbAAAA&#10;DwAAAAAAAAAAAAAAAAAHAgAAZHJzL2Rvd25yZXYueG1sUEsFBgAAAAADAAMAtwAAAPoCAAAAAA==&#10;" filled="f" stroked="f" strokeweight=".5pt">
                  <v:textbox inset="0,0,0,0">
                    <w:txbxContent>
                      <w:p w14:paraId="3D06F023" w14:textId="77777777" w:rsidR="0083326D" w:rsidRPr="0015266D" w:rsidRDefault="0083326D" w:rsidP="0083326D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spadek sprzedaży / spadek przychodów</w:t>
                        </w:r>
                      </w:p>
                    </w:txbxContent>
                  </v:textbox>
                </v:shape>
                <v:rect id="Prostokąt 144" o:spid="_x0000_s1084" style="position:absolute;top:362;width:2158;height:1071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4EVIhwAAAANwAAAAPAAAAZHJzL2Rvd25yZXYueG1sRE9Li8Iw&#10;EL4v+B/CCN7W1EVFqlFUqHpbfFy8Dc3YFptJSbK1/fdmYWFv8/E9Z7XpTC1acr6yrGAyTkAQ51ZX&#10;XCi4XbPPBQgfkDXWlklBTx4268HHClNtX3ym9hIKEUPYp6igDKFJpfR5SQb92DbEkXtYZzBE6Aqp&#10;Hb5iuKnlV5LMpcGKY0OJDe1Lyp+XH6Nglp2/T/7uFvTY9T0e54c2w4NSo2G3XYII1IV/8Z/7pOP8&#10;6RR+n4kXyPUbAAD//wMAUEsBAi0AFAAGAAgAAAAhANvh9svuAAAAhQEAABMAAAAAAAAAAAAAAAAA&#10;AAAAAFtDb250ZW50X1R5cGVzXS54bWxQSwECLQAUAAYACAAAACEAWvQsW78AAAAVAQAACwAAAAAA&#10;AAAAAAAAAAAfAQAAX3JlbHMvLnJlbHNQSwECLQAUAAYACAAAACEAeBFSIcAAAADcAAAADwAAAAAA&#10;AAAAAAAAAAAHAgAAZHJzL2Rvd25yZXYueG1sUEsFBgAAAAADAAMAtwAAAPQCAAAAAA==&#10;" fillcolor="#7f7f7f" stroked="f" strokeweight="1pt"/>
                <v:shape id="Pole tekstowe 154" o:spid="_x0000_s1085" type="#_x0000_t202" style="position:absolute;left:2716;top:1946;width:9010;height:179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6eQ1xAAAANwAAAAPAAAAZHJzL2Rvd25yZXYueG1sRE9LS8NA&#10;EL4X+h+WKXhrNxUtJXZbxAf0UKtWBb2N2TEJZmfD7jSN/94tFHqbj+85i1XvGtVRiLVnA9NJBoq4&#10;8Lbm0sD72+N4DioKssXGMxn4owir5XCwwNz6A79St5NSpRCOORqoRNpc61hU5DBOfEucuB8fHEqC&#10;odQ24CGFu0ZfZtlMO6w5NVTY0l1Fxe9u7ww0nzFsvjP56u7LJ3l51vuPh+nWmItRf3sDSqiXs/jk&#10;Xts0//oKjs+kC/TyHwAA//8DAFBLAQItABQABgAIAAAAIQDb4fbL7gAAAIUBAAATAAAAAAAAAAAA&#10;AAAAAAAAAABbQ29udGVudF9UeXBlc10ueG1sUEsBAi0AFAAGAAgAAAAhAFr0LFu/AAAAFQEAAAsA&#10;AAAAAAAAAAAAAAAAHwEAAF9yZWxzLy5yZWxzUEsBAi0AFAAGAAgAAAAhABzp5DXEAAAA3AAAAA8A&#10;AAAAAAAAAAAAAAAABwIAAGRycy9kb3ducmV2LnhtbFBLBQYAAAAAAwADALcAAAD4AgAAAAA=&#10;" filled="f" stroked="f" strokeweight=".5pt">
                  <v:textbox inset="0,0,0,0">
                    <w:txbxContent>
                      <w:p w14:paraId="4E374448" w14:textId="77777777" w:rsidR="0083326D" w:rsidRPr="0015266D" w:rsidRDefault="0083326D" w:rsidP="0083326D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wzrost kosztów</w:t>
                        </w:r>
                        <w:r w:rsidRPr="004C6B3A">
                          <w:rPr>
                            <w:noProof/>
                            <w:sz w:val="18"/>
                            <w:szCs w:val="18"/>
                          </w:rPr>
                          <w:drawing>
                            <wp:inline distT="0" distB="0" distL="0" distR="0" wp14:anchorId="46FCBAD1" wp14:editId="6897B898">
                              <wp:extent cx="895350" cy="63500"/>
                              <wp:effectExtent l="0" t="0" r="0" b="0"/>
                              <wp:docPr id="18" name="Obraz 18"/>
                              <wp:cNvGraphicFramePr>
                                <a:graphicFrameLocks xmlns:a="http://schemas.openxmlformats.org/drawingml/2006/main" noChangeAspect="1"/>
                              </wp:cNvGraphicFramePr>
                              <a:graphic xmlns:a="http://schemas.openxmlformats.org/drawingml/2006/main">
                                <a:graphicData uri="http://schemas.openxmlformats.org/drawingml/2006/picture">
                                  <pic:pic xmlns:pic="http://schemas.openxmlformats.org/drawingml/2006/picture">
                                    <pic:nvPicPr>
                                      <pic:cNvPr id="0" name="Picture 14"/>
                                      <pic:cNvPicPr>
                                        <a:picLocks noChangeAspect="1" noChangeArrowheads="1"/>
                                      </pic:cNvPicPr>
                                    </pic:nvPicPr>
                                    <pic:blipFill>
                                      <a:blip r:embed="rId32">
                                        <a:extLst>
                                          <a:ext uri="{28A0092B-C50C-407E-A947-70E740481C1C}">
                                            <a14:useLocalDpi xmlns:a14="http://schemas.microsoft.com/office/drawing/2010/main" val="0"/>
                                          </a:ext>
                                        </a:extLst>
                                      </a:blip>
                                      <a:srcRect/>
                                      <a:stretch>
                                        <a:fillRect/>
                                      </a:stretch>
                                    </pic:blipFill>
                                    <pic:spPr bwMode="auto">
                                      <a:xfrm>
                                        <a:off x="0" y="0"/>
                                        <a:ext cx="895350" cy="63500"/>
                                      </a:xfrm>
                                      <a:prstGeom prst="rect">
                                        <a:avLst/>
                                      </a:prstGeom>
                                      <a:noFill/>
                                      <a:ln>
                                        <a:noFill/>
                                      </a:ln>
                                    </pic:spPr>
                                  </pic:pic>
                                </a:graphicData>
                              </a:graphic>
                            </wp:inline>
                          </w:drawing>
                        </w:r>
                      </w:p>
                      <w:p w14:paraId="394368A1" w14:textId="77777777" w:rsidR="0083326D" w:rsidRPr="0015266D" w:rsidRDefault="0083326D" w:rsidP="0083326D">
                        <w:pPr>
                          <w:rPr>
                            <w:sz w:val="18"/>
                            <w:szCs w:val="18"/>
                          </w:rPr>
                        </w:pPr>
                      </w:p>
                      <w:p w14:paraId="6A11C699" w14:textId="77777777" w:rsidR="0083326D" w:rsidRPr="0015266D" w:rsidRDefault="0083326D" w:rsidP="0083326D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 xml:space="preserve">3   </w:t>
                        </w:r>
                      </w:p>
                    </w:txbxContent>
                  </v:textbox>
                </v:shape>
                <v:rect id="Prostokąt 155" o:spid="_x0000_s1086" style="position:absolute;top:2353;width:2152;height:107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/nECuwQAAANwAAAAPAAAAZHJzL2Rvd25yZXYueG1sRE9Na8JA&#10;EL0X/A/LFLzVjZVYSV1FgoFeY0rPQ3aaBLOzIbtNVn+9Wyj0No/3OftjML2YaHSdZQXrVQKCuLa6&#10;40bBZ1W87EA4j6yxt0wKbuTgeFg87THTduaSpotvRAxhl6GC1vshk9LVLRl0KzsQR+7bjgZ9hGMj&#10;9YhzDDe9fE2SrTTYcWxocaC8pfp6+TEKiq91FXK9vW92b+dyqHVZTdeg1PI5nN5BeAr+X/zn/tBx&#10;fprC7zPxAnl4AAAA//8DAFBLAQItABQABgAIAAAAIQDb4fbL7gAAAIUBAAATAAAAAAAAAAAAAAAA&#10;AAAAAABbQ29udGVudF9UeXBlc10ueG1sUEsBAi0AFAAGAAgAAAAhAFr0LFu/AAAAFQEAAAsAAAAA&#10;AAAAAAAAAAAAHwEAAF9yZWxzLy5yZWxzUEsBAi0AFAAGAAgAAAAhAP+cQK7BAAAA3AAAAA8AAAAA&#10;AAAAAAAAAAAABwIAAGRycy9kb3ducmV2LnhtbFBLBQYAAAAAAwADALcAAAD1AgAAAAA=&#10;" fillcolor="#a6a6a6" stroked="f" strokeweight="1pt"/>
                <v:rect id="Prostokąt 189" o:spid="_x0000_s1087" style="position:absolute;top:4390;width:2152;height:107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4TE9HwgAAANwAAAAPAAAAZHJzL2Rvd25yZXYueG1sRE9NawIx&#10;EL0L/Q9hBG+a1YLarVGKtOhJrfbgcdhMN0s3k20Sdf33RhC8zeN9zmzR2lqcyYfKsYLhIANBXDhd&#10;cang5/DVn4IIEVlj7ZgUXCnAYv7SmWGu3YW/6byPpUghHHJUYGJscilDYchiGLiGOHG/zluMCfpS&#10;ao+XFG5rOcqysbRYcWow2NDSUPG3P1kFu9PGlK9HPznEVdN+HrPxTm//lep12493EJHa+BQ/3Gud&#10;5k/f4P5MukDObwAAAP//AwBQSwECLQAUAAYACAAAACEA2+H2y+4AAACFAQAAEwAAAAAAAAAAAAAA&#10;AAAAAAAAW0NvbnRlbnRfVHlwZXNdLnhtbFBLAQItABQABgAIAAAAIQBa9CxbvwAAABUBAAALAAAA&#10;AAAAAAAAAAAAAB8BAABfcmVscy8ucmVsc1BLAQItABQABgAIAAAAIQB4TE9HwgAAANwAAAAPAAAA&#10;AAAAAAAAAAAAAAcCAABkcnMvZG93bnJldi54bWxQSwUGAAAAAAMAAwC3AAAA9gIAAAAA&#10;" fillcolor="#d9d9d9" stroked="f" strokeweight="1pt"/>
                <v:shape id="Pole tekstowe 196" o:spid="_x0000_s1088" type="#_x0000_t202" style="position:absolute;left:2716;top:4028;width:17595;height:179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4zmVDxAAAANwAAAAPAAAAZHJzL2Rvd25yZXYueG1sRE9La8JA&#10;EL4X/A/LCN7qxh6kTV1FbAse+lJbqLcxOybB7GzYHWP677uFQm/z8T1ntuhdozoKsfZsYDLOQBEX&#10;3tZcGvjYPV3fgoqCbLHxTAa+KcJiPriaYW79hTfUbaVUKYRjjgYqkTbXOhYVOYxj3xIn7uiDQ0kw&#10;lNoGvKRw1+ibLJtqhzWnhgpbWlVUnLZnZ6D5iuH5kMm+eyhf5P1Nnz8fJ6/GjIb98h6UUC//4j/3&#10;2qb5d1P4fSZdoOc/AAAA//8DAFBLAQItABQABgAIAAAAIQDb4fbL7gAAAIUBAAATAAAAAAAAAAAA&#10;AAAAAAAAAABbQ29udGVudF9UeXBlc10ueG1sUEsBAi0AFAAGAAgAAAAhAFr0LFu/AAAAFQEAAAsA&#10;AAAAAAAAAAAAAAAAHwEAAF9yZWxzLy5yZWxzUEsBAi0AFAAGAAgAAAAhAHjOZUPEAAAA3AAAAA8A&#10;AAAAAAAAAAAAAAAABwIAAGRycy9kb3ducmV2LnhtbFBLBQYAAAAAAwADALcAAAD4AgAAAAA=&#10;" filled="f" stroked="f" strokeweight=".5pt">
                  <v:textbox inset="0,0,0,0">
                    <w:txbxContent>
                      <w:p w14:paraId="1F9182CD" w14:textId="77777777" w:rsidR="0083326D" w:rsidRPr="0015266D" w:rsidRDefault="0083326D" w:rsidP="0083326D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zakłócenie w łańcuchu dostaw</w:t>
                        </w:r>
                      </w:p>
                      <w:p w14:paraId="2C53B54F" w14:textId="77777777" w:rsidR="0083326D" w:rsidRPr="0015266D" w:rsidRDefault="0083326D" w:rsidP="0083326D">
                        <w:pPr>
                          <w:rPr>
                            <w:sz w:val="18"/>
                            <w:szCs w:val="18"/>
                          </w:rPr>
                        </w:pPr>
                      </w:p>
                      <w:p w14:paraId="225F7271" w14:textId="77777777" w:rsidR="0083326D" w:rsidRPr="0015266D" w:rsidRDefault="0083326D" w:rsidP="0083326D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 xml:space="preserve">3   </w:t>
                        </w:r>
                      </w:p>
                    </w:txbxContent>
                  </v:textbox>
                </v:shape>
                <v:shape id="Pole tekstowe 187" o:spid="_x0000_s1089" type="#_x0000_t202" style="position:absolute;left:2716;top:6156;width:37933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SW1YFxAAAANwAAAAPAAAAZHJzL2Rvd25yZXYueG1sRE9La8JA&#10;EL4X/A/LCL3VjT20krqK2BZ66Ettod7G7JgEs7Nhd4zpv3eFQm/z8T1nOu9dozoKsfZsYDzKQBEX&#10;3tZcGvjaPN9MQEVBtth4JgO/FGE+G1xNMbf+xCvq1lKqFMIxRwOVSJtrHYuKHMaRb4kTt/fBoSQY&#10;Sm0DnlK4a/Rtlt1phzWnhgpbWlZUHNZHZ6D5ieF1l8m2eyzf5PNDH7+fxu/GXA/7xQMooV7+xX/u&#10;F5vmT+7h8ky6QM/OAAAA//8DAFBLAQItABQABgAIAAAAIQDb4fbL7gAAAIUBAAATAAAAAAAAAAAA&#10;AAAAAAAAAABbQ29udGVudF9UeXBlc10ueG1sUEsBAi0AFAAGAAgAAAAhAFr0LFu/AAAAFQEAAAsA&#10;AAAAAAAAAAAAAAAAHwEAAF9yZWxzLy5yZWxzUEsBAi0AFAAGAAgAAAAhAJJbVgXEAAAA3AAAAA8A&#10;AAAAAAAAAAAAAAAABwIAAGRycy9kb3ducmV2LnhtbFBLBQYAAAAAAwADALcAAAD4AgAAAAA=&#10;" filled="f" stroked="f" strokeweight=".5pt">
                  <v:textbox inset="0,0,0,0">
                    <w:txbxContent>
                      <w:p w14:paraId="42B60B41" w14:textId="77777777" w:rsidR="0083326D" w:rsidRPr="0015266D" w:rsidRDefault="0083326D" w:rsidP="0083326D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 xml:space="preserve">duże zaburzenia organizacyjne </w:t>
                        </w:r>
                        <w:r w:rsidRPr="0015266D">
                          <w:rPr>
                            <w:sz w:val="18"/>
                            <w:szCs w:val="18"/>
                          </w:rPr>
                          <w:t>w funkcjonowaniu przedsiębiorstwa</w:t>
                        </w:r>
                      </w:p>
                    </w:txbxContent>
                  </v:textbox>
                </v:shape>
                <v:rect id="Prostokąt 201" o:spid="_x0000_s1090" style="position:absolute;top:6427;width:2152;height:107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9wr6lxQAAANwAAAAPAAAAZHJzL2Rvd25yZXYueG1sRI9Ba8JA&#10;FITvBf/D8gq91Y0iqaSuUgLBHhSMrfdH9pmEZt+G3TXG/vquIPQ4zMw3zGozmk4M5HxrWcFsmoAg&#10;rqxuuVbw/VW8LkH4gKyxs0wKbuRhs548rTDT9solDcdQiwhhn6GCJoQ+k9JXDRn0U9sTR+9sncEQ&#10;pauldniNcNPJeZKk0mDLcaHBnvKGqp/jxSgw5VuRLg759tedzttht/B6f1oq9fI8fryDCDSG//Cj&#10;/akVzJMZ3M/EIyDXfwAAAP//AwBQSwECLQAUAAYACAAAACEA2+H2y+4AAACFAQAAEwAAAAAAAAAA&#10;AAAAAAAAAAAAW0NvbnRlbnRfVHlwZXNdLnhtbFBLAQItABQABgAIAAAAIQBa9CxbvwAAABUBAAAL&#10;AAAAAAAAAAAAAAAAAB8BAABfcmVscy8ucmVsc1BLAQItABQABgAIAAAAIQD9wr6lxQAAANwAAAAP&#10;AAAAAAAAAAAAAAAAAAcCAABkcnMvZG93bnJldi54bWxQSwUGAAAAAAMAAwC3AAAA+QIAAAAA&#10;" fillcolor="#c3b4da" stroked="f" strokeweight="1pt"/>
                <v:shape id="Pole tekstowe 200" o:spid="_x0000_s1091" type="#_x0000_t202" style="position:absolute;left:2716;top:8012;width:20554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rRKxXxgAAANwAAAAPAAAAZHJzL2Rvd25yZXYueG1sRI9La8Mw&#10;EITvhf4HsYHcGjk9lOJECaFJoIemjzwguW2srW1qrYy0cdx/XxUKPQ4z8w0znfeuUR2FWHs2MB5l&#10;oIgLb2suDex367tHUFGQLTaeycA3RZjPbm+mmFt/5Q/qtlKqBOGYo4FKpM21jkVFDuPIt8TJ+/TB&#10;oSQZSm0DXhPcNfo+yx60w5rTQoUtPVVUfG0vzkBzjOHlnMmpW5YbeX/Tl8Nq/GrMcNAvJqCEevkP&#10;/7WfrYFEhN8z6Qjo2Q8AAAD//wMAUEsBAi0AFAAGAAgAAAAhANvh9svuAAAAhQEAABMAAAAAAAAA&#10;AAAAAAAAAAAAAFtDb250ZW50X1R5cGVzXS54bWxQSwECLQAUAAYACAAAACEAWvQsW78AAAAVAQAA&#10;CwAAAAAAAAAAAAAAAAAfAQAAX3JlbHMvLnJlbHNQSwECLQAUAAYACAAAACEAq0SsV8YAAADcAAAA&#10;DwAAAAAAAAAAAAAAAAAHAgAAZHJzL2Rvd25yZXYueG1sUEsFBgAAAAADAAMAtwAAAPoCAAAAAA==&#10;" filled="f" stroked="f" strokeweight=".5pt">
                  <v:textbox inset="0,0,0,0">
                    <w:txbxContent>
                      <w:p w14:paraId="5CDA8AE9" w14:textId="77777777" w:rsidR="0083326D" w:rsidRPr="0015266D" w:rsidRDefault="0083326D" w:rsidP="0083326D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problemy z bieżącym finansowaniem</w:t>
                        </w:r>
                      </w:p>
                    </w:txbxContent>
                  </v:textbox>
                </v:shape>
                <v:shape id="Pole tekstowe 202" o:spid="_x0000_s1092" type="#_x0000_t202" style="position:absolute;left:2716;top:10049;width:15436;height:179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02pe7xgAAANwAAAAPAAAAZHJzL2Rvd25yZXYueG1sRI9PSwMx&#10;FMTvgt8hPMGbTboHkbVpKa2CB/+1Wqi35+Z1d3HzsiSv2/XbG0HwOMzMb5jZYvSdGiimNrCF6cSA&#10;Iq6Ca7m28P52f3UDKgmywy4wWfimBIv5+dkMSxdOvKFhK7XKEE4lWmhE+lLrVDXkMU1CT5y9Q4ge&#10;JctYaxfxlOG+04Ux19pjy3mhwZ5WDVVf26O30O1TfPw08jGs6yd5fdHH3d302drLi3F5C0polP/w&#10;X/vBWShMAb9n8hHQ8x8AAAD//wMAUEsBAi0AFAAGAAgAAAAhANvh9svuAAAAhQEAABMAAAAAAAAA&#10;AAAAAAAAAAAAAFtDb250ZW50X1R5cGVzXS54bWxQSwECLQAUAAYACAAAACEAWvQsW78AAAAVAQAA&#10;CwAAAAAAAAAAAAAAAAAfAQAAX3JlbHMvLnJlbHNQSwECLQAUAAYACAAAACEANNqXu8YAAADcAAAA&#10;DwAAAAAAAAAAAAAAAAAHAgAAZHJzL2Rvd25yZXYueG1sUEsFBgAAAAADAAMAtwAAAPoCAAAAAA==&#10;" filled="f" stroked="f" strokeweight=".5pt">
                  <v:textbox inset="0,0,0,0">
                    <w:txbxContent>
                      <w:p w14:paraId="471005BB" w14:textId="77777777" w:rsidR="0083326D" w:rsidRPr="0015266D" w:rsidRDefault="0083326D" w:rsidP="0083326D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nadmierne zapasy</w:t>
                        </w:r>
                      </w:p>
                    </w:txbxContent>
                  </v:textbox>
                </v:shape>
                <v:rect id="Prostokąt 203" o:spid="_x0000_s1093" style="position:absolute;top:8329;width:2158;height:1071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+IedUxQAAANwAAAAPAAAAZHJzL2Rvd25yZXYueG1sRI9Ba8JA&#10;FITvhf6H5RW8iG5UkBJdpRQED3rQKPT4zD6T0OzbNLvG1V/vCkKPw8x8w8yXwdSio9ZVlhWMhgkI&#10;4tzqigsFh2w1+AThPLLG2jIpuJGD5eL9bY6ptlfeUbf3hYgQdikqKL1vUildXpJBN7QNcfTOtjXo&#10;o2wLqVu8Rrip5ThJptJgxXGhxIa+S8p/9xejYDPqtqefI97z/sT8hYx3d8qCUr2P8DUD4Sn4//Cr&#10;vdYKxskEnmfiEZCLBwAAAP//AwBQSwECLQAUAAYACAAAACEA2+H2y+4AAACFAQAAEwAAAAAAAAAA&#10;AAAAAAAAAAAAW0NvbnRlbnRfVHlwZXNdLnhtbFBLAQItABQABgAIAAAAIQBa9CxbvwAAABUBAAAL&#10;AAAAAAAAAAAAAAAAAB8BAABfcmVscy8ucmVsc1BLAQItABQABgAIAAAAIQA+IedUxQAAANwAAAAP&#10;AAAAAAAAAAAAAAAAAAcCAABkcnMvZG93bnJldi54bWxQSwUGAAAAAAMAAwC3AAAA+QIAAAAA&#10;" fillcolor="#a891cb" stroked="f" strokeweight="1pt"/>
                <v:shape id="Pole tekstowe 204" o:spid="_x0000_s1094" type="#_x0000_t202" style="position:absolute;left:2716;top:11995;width:26945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Uf6pUxgAAANwAAAAPAAAAZHJzL2Rvd25yZXYueG1sRI9BSwMx&#10;FITvgv8hPMGbTVpEZG1axFbw0FqtCnp7bp67i5uXJXndbv99UxA8DjPzDTOdD75VPcXUBLYwHhlQ&#10;xGVwDVcW3t8er25BJUF22AYmCwdKMJ+dn02xcGHPr9RvpVIZwqlAC7VIV2idypo8plHoiLP3E6JH&#10;yTJW2kXcZ7hv9cSYG+2x4bxQY0cPNZW/25230H6muPo28tUvqrW8bPTuYzl+tvbyYri/AyU0yH/4&#10;r/3kLEzMNZzO5COgZ0cAAAD//wMAUEsBAi0AFAAGAAgAAAAhANvh9svuAAAAhQEAABMAAAAAAAAA&#10;AAAAAAAAAAAAAFtDb250ZW50X1R5cGVzXS54bWxQSwECLQAUAAYACAAAACEAWvQsW78AAAAVAQAA&#10;CwAAAAAAAAAAAAAAAAAfAQAAX3JlbHMvLnJlbHNQSwECLQAUAAYACAAAACEA1H+qVMYAAADcAAAA&#10;DwAAAAAAAAAAAAAAAAAHAgAAZHJzL2Rvd25yZXYueG1sUEsFBgAAAAADAAMAtwAAAPoCAAAAAA==&#10;" filled="f" stroked="f" strokeweight=".5pt">
                  <v:textbox inset="0,0,0,0">
                    <w:txbxContent>
                      <w:p w14:paraId="4CB89ECA" w14:textId="77777777" w:rsidR="0083326D" w:rsidRPr="0015266D" w:rsidRDefault="0083326D" w:rsidP="0083326D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zerwanie umów ze wschodnimi kontrahentami</w:t>
                        </w:r>
                      </w:p>
                    </w:txbxContent>
                  </v:textbox>
                </v:shape>
                <v:rect id="Prostokąt 205" o:spid="_x0000_s1095" style="position:absolute;top:10320;width:2152;height:107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kiejWxQAAANwAAAAPAAAAZHJzL2Rvd25yZXYueG1sRI9Ra8Iw&#10;FIXfhf2HcAXfNLXgGJ1RRmEwBkNXpbC3u+baFJubkmRa/70ZDPZ4OOd8h7PejrYXF/Khc6xguchA&#10;EDdOd9wqOB5e508gQkTW2DsmBTcKsN08TNZYaHflT7pUsRUJwqFABSbGoZAyNIYshoUbiJN3ct5i&#10;TNK3Unu8JrjtZZ5lj9Jix2nB4ECloeZc/VgFX+fy/fvjtN/13mBd53V5zG2l1Gw6vjyDiDTG//Bf&#10;+00ryLMV/J5JR0Bu7gAAAP//AwBQSwECLQAUAAYACAAAACEA2+H2y+4AAACFAQAAEwAAAAAAAAAA&#10;AAAAAAAAAAAAW0NvbnRlbnRfVHlwZXNdLnhtbFBLAQItABQABgAIAAAAIQBa9CxbvwAAABUBAAAL&#10;AAAAAAAAAAAAAAAAAB8BAABfcmVscy8ucmVsc1BLAQItABQABgAIAAAAIQAkiejWxQAAANwAAAAP&#10;AAAAAAAAAAAAAAAAAAcCAABkcnMvZG93bnJldi54bWxQSwUGAAAAAAMAAwC3AAAA+QIAAAAA&#10;" fillcolor="#702fcf" stroked="f" strokeweight="1pt"/>
                <v:rect id="Prostokąt 207" o:spid="_x0000_s1096" style="position:absolute;top:12222;width:2152;height:1071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ACxSxxAAAANwAAAAPAAAAZHJzL2Rvd25yZXYueG1sRI9Bi8Iw&#10;FITvC/6H8ARva6oHd6lGkYKiF4tWweOjebbV5qU0Ubv76zfCgsdhZr5hZovO1OJBrassKxgNIxDE&#10;udUVFwqO2erzG4TzyBpry6Tghxws5r2PGcbaPnlPj4MvRICwi1FB6X0TS+nykgy6oW2Ig3exrUEf&#10;ZFtI3eIzwE0tx1E0kQYrDgslNpSUlN8Od6Ngm8hzuhr9Jtnmmqbd9rbLTmtSatDvllMQnjr/Dv+3&#10;N1rBOPqC15lwBOT8DwAA//8DAFBLAQItABQABgAIAAAAIQDb4fbL7gAAAIUBAAATAAAAAAAAAAAA&#10;AAAAAAAAAABbQ29udGVudF9UeXBlc10ueG1sUEsBAi0AFAAGAAgAAAAhAFr0LFu/AAAAFQEAAAsA&#10;AAAAAAAAAAAAAAAAHwEAAF9yZWxzLy5yZWxzUEsBAi0AFAAGAAgAAAAhAEALFLHEAAAA3AAAAA8A&#10;AAAAAAAAAAAAAAAABwIAAGRycy9kb3ducmV2LnhtbFBLBQYAAAAAAwADALcAAAD4AgAAAAA=&#10;" fillcolor="#522398" stroked="f" strokeweight="1pt"/>
              </v:group>
            </w:pict>
          </mc:Fallback>
        </mc:AlternateContent>
      </w:r>
    </w:p>
    <w:p w14:paraId="29DA8174" w14:textId="77777777" w:rsidR="0083326D" w:rsidRPr="00AF5C63" w:rsidRDefault="0083326D" w:rsidP="0083326D">
      <w:pPr>
        <w:autoSpaceDE w:val="0"/>
        <w:autoSpaceDN w:val="0"/>
        <w:adjustRightInd w:val="0"/>
        <w:spacing w:before="160" w:after="0"/>
        <w:rPr>
          <w:rFonts w:cs="Fira Sans"/>
          <w:color w:val="000000" w:themeColor="text1"/>
          <w:szCs w:val="19"/>
        </w:rPr>
      </w:pPr>
    </w:p>
    <w:p w14:paraId="3EA5063F" w14:textId="77777777" w:rsidR="0083326D" w:rsidRPr="00AF5C63" w:rsidRDefault="0083326D" w:rsidP="0083326D">
      <w:pPr>
        <w:autoSpaceDE w:val="0"/>
        <w:autoSpaceDN w:val="0"/>
        <w:adjustRightInd w:val="0"/>
        <w:spacing w:before="160" w:after="0"/>
        <w:rPr>
          <w:rFonts w:cs="Fira Sans"/>
          <w:color w:val="000000" w:themeColor="text1"/>
          <w:szCs w:val="19"/>
        </w:rPr>
      </w:pPr>
    </w:p>
    <w:p w14:paraId="5BED872F" w14:textId="77777777" w:rsidR="0083326D" w:rsidRPr="00AF5C63" w:rsidRDefault="0083326D" w:rsidP="0083326D">
      <w:pPr>
        <w:autoSpaceDE w:val="0"/>
        <w:autoSpaceDN w:val="0"/>
        <w:adjustRightInd w:val="0"/>
        <w:spacing w:before="160" w:after="0"/>
        <w:rPr>
          <w:rFonts w:cs="Fira Sans"/>
          <w:color w:val="000000" w:themeColor="text1"/>
          <w:szCs w:val="19"/>
        </w:rPr>
      </w:pPr>
    </w:p>
    <w:p w14:paraId="42681048" w14:textId="77777777" w:rsidR="0083326D" w:rsidRPr="00A547AC" w:rsidRDefault="0083326D" w:rsidP="0083326D">
      <w:pPr>
        <w:autoSpaceDE w:val="0"/>
        <w:autoSpaceDN w:val="0"/>
        <w:adjustRightInd w:val="0"/>
        <w:spacing w:before="240" w:after="0" w:line="240" w:lineRule="auto"/>
        <w:jc w:val="both"/>
        <w:rPr>
          <w:rFonts w:cs="FiraSans-Bold"/>
          <w:bCs/>
          <w:color w:val="000000" w:themeColor="text1"/>
          <w:szCs w:val="19"/>
        </w:rPr>
      </w:pPr>
    </w:p>
    <w:p w14:paraId="2D457DD0" w14:textId="39CB5748" w:rsidR="0083326D" w:rsidRPr="00B21B0C" w:rsidRDefault="0083326D" w:rsidP="0083326D">
      <w:pPr>
        <w:autoSpaceDE w:val="0"/>
        <w:autoSpaceDN w:val="0"/>
        <w:adjustRightInd w:val="0"/>
        <w:spacing w:before="300" w:after="0" w:line="240" w:lineRule="auto"/>
        <w:rPr>
          <w:rFonts w:cs="FiraSans-Bold"/>
          <w:bCs/>
          <w:color w:val="FF0000"/>
          <w:szCs w:val="19"/>
        </w:rPr>
      </w:pPr>
      <w:r w:rsidRPr="008C1203">
        <w:rPr>
          <w:rFonts w:cs="FiraSans-Bold"/>
          <w:bCs/>
          <w:color w:val="000000" w:themeColor="text1"/>
          <w:szCs w:val="19"/>
        </w:rPr>
        <w:t>Przedstawiciele wszystkich badanych rodzajów działalności, oceniając negatywny wpływ wojny w Ukrainie na działalność firmy uważali, że powoduje ona przede wszystkim wzrost kosztów</w:t>
      </w:r>
      <w:r w:rsidRPr="00FB53DD">
        <w:rPr>
          <w:rFonts w:cs="FiraSans-Bold"/>
          <w:bCs/>
          <w:color w:val="000000" w:themeColor="text1"/>
          <w:szCs w:val="19"/>
        </w:rPr>
        <w:t xml:space="preserve">. Zakłócenie w łańcuchu dostaw </w:t>
      </w:r>
      <w:r w:rsidR="00AC78E6" w:rsidRPr="00FB53DD">
        <w:rPr>
          <w:rFonts w:cs="FiraSans-Bold"/>
          <w:bCs/>
          <w:color w:val="000000" w:themeColor="text1"/>
          <w:szCs w:val="19"/>
        </w:rPr>
        <w:t xml:space="preserve">najczęściej </w:t>
      </w:r>
      <w:r w:rsidRPr="00FB53DD">
        <w:rPr>
          <w:rFonts w:cs="FiraSans-Bold"/>
          <w:bCs/>
          <w:color w:val="000000" w:themeColor="text1"/>
          <w:szCs w:val="19"/>
        </w:rPr>
        <w:t>deklarowa</w:t>
      </w:r>
      <w:r w:rsidR="00AC78E6" w:rsidRPr="00FB53DD">
        <w:rPr>
          <w:rFonts w:cs="FiraSans-Bold"/>
          <w:bCs/>
          <w:color w:val="000000" w:themeColor="text1"/>
          <w:szCs w:val="19"/>
        </w:rPr>
        <w:t xml:space="preserve">li </w:t>
      </w:r>
      <w:r w:rsidRPr="00FB53DD">
        <w:rPr>
          <w:rFonts w:cs="FiraSans-Bold"/>
          <w:bCs/>
          <w:color w:val="000000" w:themeColor="text1"/>
          <w:szCs w:val="19"/>
        </w:rPr>
        <w:t>przedsiębiorc</w:t>
      </w:r>
      <w:r w:rsidR="00AC78E6" w:rsidRPr="00FB53DD">
        <w:rPr>
          <w:rFonts w:cs="FiraSans-Bold"/>
          <w:bCs/>
          <w:color w:val="000000" w:themeColor="text1"/>
          <w:szCs w:val="19"/>
        </w:rPr>
        <w:t>y</w:t>
      </w:r>
      <w:r w:rsidRPr="00FB53DD">
        <w:rPr>
          <w:rFonts w:cs="FiraSans-Bold"/>
          <w:bCs/>
          <w:color w:val="000000" w:themeColor="text1"/>
          <w:szCs w:val="19"/>
        </w:rPr>
        <w:t xml:space="preserve"> działający w przetwórstwie przemysłowym</w:t>
      </w:r>
      <w:r w:rsidR="003C357C" w:rsidRPr="00FB53DD">
        <w:rPr>
          <w:rFonts w:cs="FiraSans-Bold"/>
          <w:bCs/>
          <w:color w:val="000000" w:themeColor="text1"/>
          <w:szCs w:val="19"/>
        </w:rPr>
        <w:t xml:space="preserve"> i handlu hurtowym</w:t>
      </w:r>
      <w:r w:rsidRPr="00C14FD0">
        <w:rPr>
          <w:rFonts w:cs="FiraSans-Bold"/>
          <w:bCs/>
          <w:color w:val="000000" w:themeColor="text1"/>
          <w:szCs w:val="19"/>
        </w:rPr>
        <w:t xml:space="preserve">. Spadek sprzedaży (przychodów) w największym stopniu dotyczył jednostek zajmujących się </w:t>
      </w:r>
      <w:r w:rsidR="00AC78E6" w:rsidRPr="00C14FD0">
        <w:rPr>
          <w:rFonts w:cs="FiraSans-Bold"/>
          <w:bCs/>
          <w:color w:val="000000" w:themeColor="text1"/>
          <w:szCs w:val="19"/>
        </w:rPr>
        <w:t>usługami</w:t>
      </w:r>
      <w:r w:rsidRPr="00C14FD0">
        <w:rPr>
          <w:rFonts w:cs="FiraSans-Bold"/>
          <w:bCs/>
          <w:color w:val="000000" w:themeColor="text1"/>
          <w:szCs w:val="19"/>
        </w:rPr>
        <w:t xml:space="preserve"> i </w:t>
      </w:r>
      <w:r w:rsidR="00FB53DD" w:rsidRPr="00C14FD0">
        <w:rPr>
          <w:rFonts w:cs="FiraSans-Bold"/>
          <w:bCs/>
          <w:color w:val="000000" w:themeColor="text1"/>
          <w:szCs w:val="19"/>
        </w:rPr>
        <w:t>budownictwem</w:t>
      </w:r>
      <w:r w:rsidRPr="00C14FD0">
        <w:rPr>
          <w:rFonts w:cs="FiraSans-Bold"/>
          <w:bCs/>
          <w:color w:val="000000" w:themeColor="text1"/>
          <w:szCs w:val="19"/>
        </w:rPr>
        <w:t xml:space="preserve">. Problemy z bieżącym finansowaniem były wskazywane </w:t>
      </w:r>
      <w:r w:rsidR="00C14FD0" w:rsidRPr="00C14FD0">
        <w:rPr>
          <w:rFonts w:cs="FiraSans-Bold"/>
          <w:bCs/>
          <w:color w:val="000000" w:themeColor="text1"/>
          <w:szCs w:val="19"/>
        </w:rPr>
        <w:t xml:space="preserve">głównie </w:t>
      </w:r>
      <w:r w:rsidRPr="00C14FD0">
        <w:rPr>
          <w:rFonts w:cs="FiraSans-Bold"/>
          <w:bCs/>
          <w:color w:val="000000" w:themeColor="text1"/>
          <w:szCs w:val="19"/>
        </w:rPr>
        <w:t>przez podmioty zajmujące się handlem hurtowym</w:t>
      </w:r>
      <w:r w:rsidR="003C357C" w:rsidRPr="00C14FD0">
        <w:rPr>
          <w:rFonts w:cs="FiraSans-Bold"/>
          <w:bCs/>
          <w:color w:val="000000" w:themeColor="text1"/>
          <w:szCs w:val="19"/>
        </w:rPr>
        <w:t xml:space="preserve"> i handlem detalicznym</w:t>
      </w:r>
      <w:r w:rsidR="00C14FD0">
        <w:rPr>
          <w:rFonts w:cs="FiraSans-Bold"/>
          <w:bCs/>
          <w:color w:val="000000" w:themeColor="text1"/>
          <w:szCs w:val="19"/>
        </w:rPr>
        <w:t>.</w:t>
      </w:r>
      <w:r w:rsidRPr="00C14FD0">
        <w:rPr>
          <w:rFonts w:cs="FiraSans-Bold"/>
          <w:bCs/>
          <w:color w:val="000000" w:themeColor="text1"/>
          <w:szCs w:val="19"/>
        </w:rPr>
        <w:t xml:space="preserve"> </w:t>
      </w:r>
      <w:r w:rsidR="00C14FD0" w:rsidRPr="00C14FD0">
        <w:rPr>
          <w:rFonts w:cs="FiraSans-Bold"/>
          <w:bCs/>
          <w:color w:val="000000" w:themeColor="text1"/>
          <w:szCs w:val="19"/>
        </w:rPr>
        <w:t>Z</w:t>
      </w:r>
      <w:r w:rsidRPr="00C14FD0">
        <w:rPr>
          <w:rFonts w:cs="FiraSans-Bold"/>
          <w:bCs/>
          <w:color w:val="000000" w:themeColor="text1"/>
          <w:szCs w:val="19"/>
        </w:rPr>
        <w:t xml:space="preserve">erwanie umów ze wschodnimi kontrahentami dotyczyło </w:t>
      </w:r>
      <w:r w:rsidR="00C14FD0">
        <w:rPr>
          <w:rFonts w:cs="FiraSans-Bold"/>
          <w:bCs/>
          <w:color w:val="000000" w:themeColor="text1"/>
          <w:szCs w:val="19"/>
        </w:rPr>
        <w:t xml:space="preserve">tylko </w:t>
      </w:r>
      <w:r w:rsidRPr="00C14FD0">
        <w:rPr>
          <w:rFonts w:cs="FiraSans-Bold"/>
          <w:bCs/>
          <w:color w:val="000000" w:themeColor="text1"/>
          <w:szCs w:val="19"/>
        </w:rPr>
        <w:t xml:space="preserve">jednostek działających w </w:t>
      </w:r>
      <w:r w:rsidR="00C14FD0" w:rsidRPr="00C14FD0">
        <w:rPr>
          <w:rFonts w:cs="FiraSans-Bold"/>
          <w:bCs/>
          <w:color w:val="000000" w:themeColor="text1"/>
          <w:szCs w:val="19"/>
        </w:rPr>
        <w:t xml:space="preserve">przetwórstwie przemysłowym i </w:t>
      </w:r>
      <w:r w:rsidRPr="00C14FD0">
        <w:rPr>
          <w:rFonts w:cs="FiraSans-Bold"/>
          <w:bCs/>
          <w:color w:val="000000" w:themeColor="text1"/>
          <w:szCs w:val="19"/>
        </w:rPr>
        <w:t>handlu detaliczny</w:t>
      </w:r>
      <w:r w:rsidR="00AC78E6" w:rsidRPr="00C14FD0">
        <w:rPr>
          <w:rFonts w:cs="FiraSans-Bold"/>
          <w:bCs/>
          <w:color w:val="000000" w:themeColor="text1"/>
          <w:szCs w:val="19"/>
        </w:rPr>
        <w:t>m</w:t>
      </w:r>
      <w:r w:rsidR="00C14FD0">
        <w:rPr>
          <w:rFonts w:cs="FiraSans-Bold"/>
          <w:bCs/>
          <w:color w:val="000000" w:themeColor="text1"/>
          <w:szCs w:val="19"/>
        </w:rPr>
        <w:t xml:space="preserve">, </w:t>
      </w:r>
      <w:r w:rsidR="00C14FD0" w:rsidRPr="00C14FD0">
        <w:rPr>
          <w:rFonts w:cs="FiraSans-Bold"/>
          <w:bCs/>
          <w:color w:val="000000" w:themeColor="text1"/>
          <w:szCs w:val="19"/>
        </w:rPr>
        <w:t>a</w:t>
      </w:r>
      <w:r w:rsidR="00EC1443" w:rsidRPr="00C14FD0">
        <w:rPr>
          <w:rFonts w:cs="FiraSans-Bold"/>
          <w:bCs/>
          <w:color w:val="000000" w:themeColor="text1"/>
          <w:szCs w:val="19"/>
        </w:rPr>
        <w:t xml:space="preserve"> </w:t>
      </w:r>
      <w:r w:rsidR="00C14FD0" w:rsidRPr="00C14FD0">
        <w:rPr>
          <w:rFonts w:cs="FiraSans-Bold"/>
          <w:bCs/>
          <w:color w:val="000000" w:themeColor="text1"/>
          <w:szCs w:val="19"/>
        </w:rPr>
        <w:t>d</w:t>
      </w:r>
      <w:r w:rsidR="00EC1443" w:rsidRPr="00C14FD0">
        <w:rPr>
          <w:rFonts w:cs="FiraSans-Bold"/>
          <w:bCs/>
          <w:color w:val="000000" w:themeColor="text1"/>
          <w:szCs w:val="19"/>
        </w:rPr>
        <w:t xml:space="preserve">uże zaburzenia organizacyjne w funkcjonowaniu przedsiębiorstwa miały miejsce w </w:t>
      </w:r>
      <w:r w:rsidR="00C14FD0" w:rsidRPr="00C14FD0">
        <w:rPr>
          <w:rFonts w:cs="FiraSans-Bold"/>
          <w:bCs/>
          <w:color w:val="000000" w:themeColor="text1"/>
          <w:szCs w:val="19"/>
        </w:rPr>
        <w:t>przetwórstwie przemysłowym, handlu detalicznym</w:t>
      </w:r>
      <w:r w:rsidR="00EC1443" w:rsidRPr="00C14FD0">
        <w:rPr>
          <w:rFonts w:cs="FiraSans-Bold"/>
          <w:bCs/>
          <w:color w:val="000000" w:themeColor="text1"/>
          <w:szCs w:val="19"/>
        </w:rPr>
        <w:t xml:space="preserve"> i budownictwie. </w:t>
      </w:r>
      <w:r w:rsidR="00C14FD0">
        <w:rPr>
          <w:rFonts w:cs="FiraSans-Bold"/>
          <w:bCs/>
          <w:color w:val="000000" w:themeColor="text1"/>
          <w:szCs w:val="19"/>
        </w:rPr>
        <w:t>Żadne z badan</w:t>
      </w:r>
      <w:r w:rsidR="00C14FD0" w:rsidRPr="00C14FD0">
        <w:rPr>
          <w:rFonts w:cs="FiraSans-Bold"/>
          <w:bCs/>
          <w:color w:val="000000" w:themeColor="text1"/>
          <w:szCs w:val="19"/>
        </w:rPr>
        <w:t>ych przedsiębiorstw nie wymieniło nadmiernych zapasów</w:t>
      </w:r>
      <w:r w:rsidR="00C14FD0" w:rsidRPr="00C14FD0">
        <w:rPr>
          <w:color w:val="000000" w:themeColor="text1"/>
        </w:rPr>
        <w:t> </w:t>
      </w:r>
      <w:r w:rsidR="00C14FD0" w:rsidRPr="00C14FD0">
        <w:rPr>
          <w:rFonts w:cs="FiraSans-Bold"/>
          <w:bCs/>
          <w:color w:val="000000" w:themeColor="text1"/>
          <w:szCs w:val="19"/>
        </w:rPr>
        <w:t>jako negatywnego skutku wojny w Ukrainie.</w:t>
      </w:r>
    </w:p>
    <w:p w14:paraId="5DF85E5E" w14:textId="77777777" w:rsidR="0083326D" w:rsidRPr="00F540A3" w:rsidRDefault="0083326D" w:rsidP="0083326D">
      <w:pPr>
        <w:autoSpaceDE w:val="0"/>
        <w:autoSpaceDN w:val="0"/>
        <w:adjustRightInd w:val="0"/>
        <w:spacing w:before="240" w:after="0" w:line="240" w:lineRule="auto"/>
        <w:ind w:left="567" w:right="227" w:hanging="567"/>
        <w:rPr>
          <w:rFonts w:cs="FiraSans-Bold"/>
          <w:bCs/>
          <w:color w:val="000000" w:themeColor="text1"/>
          <w:szCs w:val="19"/>
        </w:rPr>
      </w:pPr>
      <w:r w:rsidRPr="00F540A3">
        <w:rPr>
          <w:rFonts w:cs="FiraSans-Bold"/>
          <w:bCs/>
          <w:color w:val="000000" w:themeColor="text1"/>
          <w:szCs w:val="19"/>
        </w:rPr>
        <w:t xml:space="preserve">Pyt. </w:t>
      </w:r>
      <w:r>
        <w:rPr>
          <w:rFonts w:cs="FiraSans-Bold"/>
          <w:bCs/>
          <w:color w:val="000000" w:themeColor="text1"/>
          <w:szCs w:val="19"/>
        </w:rPr>
        <w:t>3</w:t>
      </w:r>
      <w:r w:rsidRPr="00F540A3">
        <w:rPr>
          <w:rFonts w:cs="FiraSans-Bold"/>
          <w:bCs/>
          <w:color w:val="000000" w:themeColor="text1"/>
          <w:szCs w:val="19"/>
        </w:rPr>
        <w:t xml:space="preserve">. </w:t>
      </w:r>
      <w:r w:rsidRPr="00E6728D">
        <w:rPr>
          <w:rFonts w:cs="FiraSans-Bold"/>
          <w:bCs/>
          <w:szCs w:val="19"/>
        </w:rPr>
        <w:t xml:space="preserve">Jeżeli w Państwa </w:t>
      </w:r>
      <w:r w:rsidRPr="00F540A3">
        <w:rPr>
          <w:rFonts w:cs="FiraSans-Bold"/>
          <w:bCs/>
          <w:color w:val="000000" w:themeColor="text1"/>
          <w:szCs w:val="19"/>
        </w:rPr>
        <w:t>firmie są zatrudnieni pracownicy z Ukrainy, to czy w związku z wojną w Ukrainie zaobserwowali Państwo w ubiegłym miesiącu:</w:t>
      </w:r>
    </w:p>
    <w:p w14:paraId="1C4912C5" w14:textId="77777777" w:rsidR="0083326D" w:rsidRPr="00A547AC" w:rsidRDefault="0083326D" w:rsidP="0083326D">
      <w:pPr>
        <w:autoSpaceDE w:val="0"/>
        <w:autoSpaceDN w:val="0"/>
        <w:adjustRightInd w:val="0"/>
        <w:spacing w:before="320" w:after="0" w:line="240" w:lineRule="auto"/>
        <w:ind w:left="567" w:right="340" w:hanging="567"/>
        <w:rPr>
          <w:rFonts w:cs="FiraSans-Bold"/>
          <w:bCs/>
          <w:color w:val="000000" w:themeColor="text1"/>
          <w:szCs w:val="19"/>
        </w:rPr>
      </w:pPr>
      <w:r>
        <w:rPr>
          <w:rFonts w:cs="FiraSans-Bold"/>
          <w:bCs/>
          <w:i/>
          <w:noProof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4650368" behindDoc="0" locked="0" layoutInCell="1" allowOverlap="1" wp14:anchorId="60A63843" wp14:editId="6364DA9C">
                <wp:simplePos x="0" y="0"/>
                <wp:positionH relativeFrom="column">
                  <wp:posOffset>669290</wp:posOffset>
                </wp:positionH>
                <wp:positionV relativeFrom="page">
                  <wp:posOffset>8381061</wp:posOffset>
                </wp:positionV>
                <wp:extent cx="2731770" cy="731520"/>
                <wp:effectExtent l="0" t="0" r="11430" b="11430"/>
                <wp:wrapNone/>
                <wp:docPr id="306" name="Grupa 306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2731770" cy="731520"/>
                          <a:chOff x="0" y="-39181"/>
                          <a:chExt cx="2732163" cy="1107886"/>
                        </a:xfrm>
                      </wpg:grpSpPr>
                      <wps:wsp>
                        <wps:cNvPr id="307" name="Pole tekstowe 307"/>
                        <wps:cNvSpPr txBox="1"/>
                        <wps:spPr>
                          <a:xfrm rot="16200000">
                            <a:off x="-306070" y="266889"/>
                            <a:ext cx="1068705" cy="45656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61B08CA3" w14:textId="77777777" w:rsidR="0083326D" w:rsidRPr="009866CB" w:rsidRDefault="0083326D" w:rsidP="0083326D">
                              <w:pPr>
                                <w:jc w:val="right"/>
                                <w:rPr>
                                  <w:sz w:val="17"/>
                                  <w:szCs w:val="17"/>
                                </w:rPr>
                              </w:pP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t>Przetwórstwo</w:t>
                              </w: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br/>
                                <w:t>przemysłowe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08" name="Pole tekstowe 308"/>
                        <wps:cNvSpPr txBox="1"/>
                        <wps:spPr>
                          <a:xfrm rot="16200000">
                            <a:off x="815201" y="316196"/>
                            <a:ext cx="1068705" cy="395689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D104093" w14:textId="77777777" w:rsidR="0083326D" w:rsidRPr="009866CB" w:rsidRDefault="0083326D" w:rsidP="0083326D">
                              <w:pPr>
                                <w:jc w:val="right"/>
                                <w:rPr>
                                  <w:sz w:val="17"/>
                                  <w:szCs w:val="17"/>
                                </w:rPr>
                              </w:pP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t xml:space="preserve">Handel </w:t>
                              </w: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br/>
                                <w:t>hurtowy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09" name="Pole tekstowe 309"/>
                        <wps:cNvSpPr txBox="1"/>
                        <wps:spPr>
                          <a:xfrm rot="16200000">
                            <a:off x="285279" y="326619"/>
                            <a:ext cx="1068705" cy="34417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38A2ECF" w14:textId="77777777" w:rsidR="0083326D" w:rsidRPr="009866CB" w:rsidRDefault="0083326D" w:rsidP="0083326D">
                              <w:pPr>
                                <w:jc w:val="right"/>
                                <w:rPr>
                                  <w:sz w:val="17"/>
                                  <w:szCs w:val="17"/>
                                </w:rPr>
                              </w:pP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t>Budownictwo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10" name="Pole tekstowe 310"/>
                        <wps:cNvSpPr txBox="1"/>
                        <wps:spPr>
                          <a:xfrm rot="16200000">
                            <a:off x="2025725" y="362268"/>
                            <a:ext cx="1068705" cy="34417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673261C9" w14:textId="77777777" w:rsidR="0083326D" w:rsidRPr="009866CB" w:rsidRDefault="0083326D" w:rsidP="0083326D">
                              <w:pPr>
                                <w:jc w:val="right"/>
                                <w:rPr>
                                  <w:sz w:val="17"/>
                                  <w:szCs w:val="17"/>
                                </w:rPr>
                              </w:pP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t>Usługi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11" name="Pole tekstowe 311"/>
                        <wps:cNvSpPr txBox="1"/>
                        <wps:spPr>
                          <a:xfrm rot="16200000">
                            <a:off x="1417992" y="338502"/>
                            <a:ext cx="1068705" cy="34417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12DE4AC4" w14:textId="77777777" w:rsidR="0083326D" w:rsidRPr="009866CB" w:rsidRDefault="0083326D" w:rsidP="0083326D">
                              <w:pPr>
                                <w:spacing w:before="0" w:after="0"/>
                                <w:jc w:val="right"/>
                                <w:rPr>
                                  <w:sz w:val="17"/>
                                  <w:szCs w:val="17"/>
                                </w:rPr>
                              </w:pP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t xml:space="preserve">Handel </w:t>
                              </w: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br/>
                                <w:t>detaliczny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0A63843" id="Grupa 306" o:spid="_x0000_s1097" style="position:absolute;left:0;text-align:left;margin-left:52.7pt;margin-top:659.95pt;width:215.1pt;height:57.6pt;z-index:254650368;mso-position-vertical-relative:page;mso-width-relative:margin;mso-height-relative:margin" coordorigin=",-391" coordsize="27321,11078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S9GPe6AMAAGcWAAAOAAAAZHJzL2Uyb0RvYy54bWzsWG1v2zYQ/j5g/4HQ90QvjiVZiFJk6RIM&#10;CNpgadHPDE3ZQiWSI+nI2a/fQ+rFrZcWa5MODeAEkCnyeDw+vOfuqNNX27Yh91ybWooyiI+jgHDB&#10;5LIWqzJ4/+7yKA+IsVQsaSMFL4MHboJXZ7/+ctqpgidyLZsl1wRKhCk6VQZra1URhoateUvNsVRc&#10;YLCSuqUWr3oVLjXtoL1twiSK0rCTeqm0ZNwY9L7uB4Mzr7+qOLNvq8pwS5oygG3WP7V/3rlneHZK&#10;i5Wmal2zwQz6HVa0tBZYdFL1mlpKNrr+l6q2ZloaWdljJttQVlXNuN8DdhNHe7u50nKj/F5WRbdS&#10;E0yAdg+n71bL3tzfaFIvy2AWpQERtMUhXemNosR1AJ5OrQpIXWl1q2700LHq39yOt5Vu3S/2QrYe&#10;2IcJWL61hKEzyWZxlgF/hjG058mAPFvjeHbTjmaLOI/7Q2Hr33ezkzid9bPjOMry3FsWjouHzsbJ&#10;pE7BlcwOLfM0tG7XVHF/CMbhMKGVjWjdyIYTyz8aKzsO1LIeNS/tICN2+5sECH5fzjiDzhE5oiV8&#10;Mk7hy/jzLjQAeQT8I4cZIEvSNM8XPS4jpnGU5lk071E5maf4dwITKLRQ2tgrLlviGmWgQQa/AL2/&#10;NrYXHUWcOUJe1k2Dflo0gnRlkM7mvUXTCJQ3wglwT61BzW5PvmUfGt4r+ZNXcC3vFK7Dk5pfNJrc&#10;U9CRMsaF9ah4vZB2UhWM+JaJg/zOqm+Z3O9jXFkKO01uayG1h2vP7OXH0eSqlwfmn+zbNe32bus5&#10;deKPxHXdyeUDXMGfNs7UKHZZ41SuqbE3VCPkoBNh1L7Fo2ok0JdDKyBrqf9+rN/Jw7cxGpAOIawM&#10;zF8bqnlAmj8EvB4q7djQY+NubIhNeyFxDLG3xjcxQdtmbFZath8QXc/dKhiigmGtMrBj88L2gRTR&#10;mfHzcy+EqKaovRa3ijnV7lScj73bfqBaDY5o4cJv5MgrWuz5Yy/rZgp5vrGyqr2z7lAcAAfHXXT6&#10;X8iOLNaHxn2y589D9tyFRJwEuD6L03jh4xtoNkTAz7g+W8zTPhgcuD7RtQ9Ue1T9PML8aK4P2fLA&#10;9RfO9cWXuO4TsAs4KAOekNiTfJ5kWMRxHYk9/lpen52cxKgBDnkdtcvPxPWpxjvk9Zec12OUNY/m&#10;dQyAc8/A9SiZZwmKdEf2NElSXy98KbEfyI6ib0rT//nqMM3w14fnL+KnGu9A9hdNdtTXj5N9upk/&#10;LbHHyNWLRdKTfZbPo8QFkQPZ96/6P/WNfSryDmT/MWT3H+vwNdN/qhq+vLrPpZ+++xv+7vvw2T8A&#10;AAD//wMAUEsDBBQABgAIAAAAIQDTJV934wAAAA0BAAAPAAAAZHJzL2Rvd25yZXYueG1sTI/BTsMw&#10;EETvSPyDtUjcqGNSVzTEqaoKOFVItEhVb268TaLGdhS7Sfr3LCe47eyOZt/kq8m2bMA+NN4pELME&#10;GLrSm8ZVCr73708vwELUzujWO1RwwwCr4v4u15nxo/vCYRcrRiEuZFpBHWOXcR7KGq0OM9+ho9vZ&#10;91ZHkn3FTa9HCrctf06SBbe6cfSh1h1uaiwvu6tV8DHqcZ2Kt2F7OW9ux738PGwFKvX4MK1fgUWc&#10;4p8ZfvEJHQpiOvmrM4G1pBM5JysNqVgugZFFpnIB7ESreSoF8CLn/1sUPwAAAP//AwBQSwECLQAU&#10;AAYACAAAACEAtoM4kv4AAADhAQAAEwAAAAAAAAAAAAAAAAAAAAAAW0NvbnRlbnRfVHlwZXNdLnht&#10;bFBLAQItABQABgAIAAAAIQA4/SH/1gAAAJQBAAALAAAAAAAAAAAAAAAAAC8BAABfcmVscy8ucmVs&#10;c1BLAQItABQABgAIAAAAIQCS9GPe6AMAAGcWAAAOAAAAAAAAAAAAAAAAAC4CAABkcnMvZTJvRG9j&#10;LnhtbFBLAQItABQABgAIAAAAIQDTJV934wAAAA0BAAAPAAAAAAAAAAAAAAAAAEIGAABkcnMvZG93&#10;bnJldi54bWxQSwUGAAAAAAQABADzAAAAUgcAAAAA&#10;">
                <v:shape id="Pole tekstowe 307" o:spid="_x0000_s1098" type="#_x0000_t202" style="position:absolute;left:-3060;top:2669;width:10686;height:4565;rotation:-9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mGXthxQAAANwAAAAPAAAAZHJzL2Rvd25yZXYueG1sRI9PawIx&#10;FMTvhX6H8ArearZaqm6NUhSrR/+CvT02z91lNy9LEnX105tCocdhZn7DjKetqcWFnC8tK3jrJiCI&#10;M6tLzhXsd4vXIQgfkDXWlknBjTxMJ89PY0y1vfKGLtuQiwhhn6KCIoQmldJnBRn0XdsQR+9kncEQ&#10;pculdniNcFPLXpJ8SIMlx4UCG5oVlFXbs1Gwrtz8OHtfjk7fd31o2oq5/Fkq1Xlpvz5BBGrDf/iv&#10;vdIK+skAfs/EIyAnDwAAAP//AwBQSwECLQAUAAYACAAAACEA2+H2y+4AAACFAQAAEwAAAAAAAAAA&#10;AAAAAAAAAAAAW0NvbnRlbnRfVHlwZXNdLnhtbFBLAQItABQABgAIAAAAIQBa9CxbvwAAABUBAAAL&#10;AAAAAAAAAAAAAAAAAB8BAABfcmVscy8ucmVsc1BLAQItABQABgAIAAAAIQDmGXthxQAAANwAAAAP&#10;AAAAAAAAAAAAAAAAAAcCAABkcnMvZG93bnJldi54bWxQSwUGAAAAAAMAAwC3AAAA+QIAAAAA&#10;" filled="f" stroked="f" strokeweight=".5pt">
                  <v:textbox inset="0,0,0,0">
                    <w:txbxContent>
                      <w:p w14:paraId="61B08CA3" w14:textId="77777777" w:rsidR="0083326D" w:rsidRPr="009866CB" w:rsidRDefault="0083326D" w:rsidP="0083326D">
                        <w:pPr>
                          <w:jc w:val="right"/>
                          <w:rPr>
                            <w:sz w:val="17"/>
                            <w:szCs w:val="17"/>
                          </w:rPr>
                        </w:pPr>
                        <w:r w:rsidRPr="009866CB">
                          <w:rPr>
                            <w:sz w:val="17"/>
                            <w:szCs w:val="17"/>
                          </w:rPr>
                          <w:t>Przetwórstwo</w:t>
                        </w:r>
                        <w:r w:rsidRPr="009866CB">
                          <w:rPr>
                            <w:sz w:val="17"/>
                            <w:szCs w:val="17"/>
                          </w:rPr>
                          <w:br/>
                          <w:t>przemysłowe</w:t>
                        </w:r>
                      </w:p>
                    </w:txbxContent>
                  </v:textbox>
                </v:shape>
                <v:shape id="Pole tekstowe 308" o:spid="_x0000_s1099" type="#_x0000_t202" style="position:absolute;left:8152;top:3162;width:10686;height:3956;rotation:-9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Xhu8TwQAAANwAAAAPAAAAZHJzL2Rvd25yZXYueG1sRE/LisIw&#10;FN0P+A/hCu7GVB1EO0YRxdGlr4GZ3aW5tqXNTUmiVr/eLAZmeTjv2aI1tbiR86VlBYN+AoI4s7rk&#10;XMH5tHmfgPABWWNtmRQ8yMNi3nmbYartnQ90O4ZcxBD2KSooQmhSKX1WkEHftw1x5C7WGQwRulxq&#10;h/cYbmo5TJKxNFhybCiwoVVBWXW8GgX7yq1/Vh/b6eXrqb+btmIuf7dK9brt8hNEoDb8i//cO61g&#10;lMS18Uw8AnL+AgAA//8DAFBLAQItABQABgAIAAAAIQDb4fbL7gAAAIUBAAATAAAAAAAAAAAAAAAA&#10;AAAAAABbQ29udGVudF9UeXBlc10ueG1sUEsBAi0AFAAGAAgAAAAhAFr0LFu/AAAAFQEAAAsAAAAA&#10;AAAAAAAAAAAAHwEAAF9yZWxzLy5yZWxzUEsBAi0AFAAGAAgAAAAhAJeG7xPBAAAA3AAAAA8AAAAA&#10;AAAAAAAAAAAABwIAAGRycy9kb3ducmV2LnhtbFBLBQYAAAAAAwADALcAAAD1AgAAAAA=&#10;" filled="f" stroked="f" strokeweight=".5pt">
                  <v:textbox inset="0,0,0,0">
                    <w:txbxContent>
                      <w:p w14:paraId="4D104093" w14:textId="77777777" w:rsidR="0083326D" w:rsidRPr="009866CB" w:rsidRDefault="0083326D" w:rsidP="0083326D">
                        <w:pPr>
                          <w:jc w:val="right"/>
                          <w:rPr>
                            <w:sz w:val="17"/>
                            <w:szCs w:val="17"/>
                          </w:rPr>
                        </w:pPr>
                        <w:r w:rsidRPr="009866CB">
                          <w:rPr>
                            <w:sz w:val="17"/>
                            <w:szCs w:val="17"/>
                          </w:rPr>
                          <w:t xml:space="preserve">Handel </w:t>
                        </w:r>
                        <w:r w:rsidRPr="009866CB">
                          <w:rPr>
                            <w:sz w:val="17"/>
                            <w:szCs w:val="17"/>
                          </w:rPr>
                          <w:br/>
                          <w:t>hurtowy</w:t>
                        </w:r>
                      </w:p>
                    </w:txbxContent>
                  </v:textbox>
                </v:shape>
                <v:shape id="Pole tekstowe 309" o:spid="_x0000_s1100" type="#_x0000_t202" style="position:absolute;left:2853;top:3266;width:10686;height:3442;rotation:-9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4ykqIxQAAANwAAAAPAAAAZHJzL2Rvd25yZXYueG1sRI9Pa8JA&#10;FMTvBb/D8gre6qa2FI2uIpHWHus/0Nsj+0xCsm/D7hrTfvpuoeBxmJnfMPNlbxrRkfOVZQXPowQE&#10;cW51xYWCw/79aQLCB2SNjWVS8E0elovBwxxTbW+8pW4XChEh7FNUUIbQplL6vCSDfmRb4uhdrDMY&#10;onSF1A5vEW4aOU6SN2mw4rhQYktZSXm9uxoFX7Vbn7LXzfTy8aOPbV8zV+eNUsPHfjUDEagP9/B/&#10;+1MreEmm8HcmHgG5+AUAAP//AwBQSwECLQAUAAYACAAAACEA2+H2y+4AAACFAQAAEwAAAAAAAAAA&#10;AAAAAAAAAAAAW0NvbnRlbnRfVHlwZXNdLnhtbFBLAQItABQABgAIAAAAIQBa9CxbvwAAABUBAAAL&#10;AAAAAAAAAAAAAAAAAB8BAABfcmVscy8ucmVsc1BLAQItABQABgAIAAAAIQD4ykqIxQAAANwAAAAP&#10;AAAAAAAAAAAAAAAAAAcCAABkcnMvZG93bnJldi54bWxQSwUGAAAAAAMAAwC3AAAA+QIAAAAA&#10;" filled="f" stroked="f" strokeweight=".5pt">
                  <v:textbox inset="0,0,0,0">
                    <w:txbxContent>
                      <w:p w14:paraId="038A2ECF" w14:textId="77777777" w:rsidR="0083326D" w:rsidRPr="009866CB" w:rsidRDefault="0083326D" w:rsidP="0083326D">
                        <w:pPr>
                          <w:jc w:val="right"/>
                          <w:rPr>
                            <w:sz w:val="17"/>
                            <w:szCs w:val="17"/>
                          </w:rPr>
                        </w:pPr>
                        <w:r w:rsidRPr="009866CB">
                          <w:rPr>
                            <w:sz w:val="17"/>
                            <w:szCs w:val="17"/>
                          </w:rPr>
                          <w:t>Budownictwo</w:t>
                        </w:r>
                      </w:p>
                    </w:txbxContent>
                  </v:textbox>
                </v:shape>
                <v:shape id="Pole tekstowe 310" o:spid="_x0000_s1101" type="#_x0000_t202" style="position:absolute;left:20256;top:3623;width:10687;height:3442;rotation:-9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sKXXIwgAAANwAAAAPAAAAZHJzL2Rvd25yZXYueG1sRE/LisIw&#10;FN0P+A/hCu409cEwU40iio/ljDMDurs017a0uSlJ1OrXm4Uwy8N5zxatqcWVnC8tKxgOEhDEmdUl&#10;5wp+fzb9DxA+IGusLZOCO3lYzDtvM0y1vfE3XQ8hFzGEfYoKihCaVEqfFWTQD2xDHLmzdQZDhC6X&#10;2uEthptajpLkXRosOTYU2NCqoKw6XIyCr8qtj6vJ7vO8fei/pq2Yy9NOqV63XU5BBGrDv/jl3msF&#10;42GcH8/EIyDnTwAAAP//AwBQSwECLQAUAAYACAAAACEA2+H2y+4AAACFAQAAEwAAAAAAAAAAAAAA&#10;AAAAAAAAW0NvbnRlbnRfVHlwZXNdLnhtbFBLAQItABQABgAIAAAAIQBa9CxbvwAAABUBAAALAAAA&#10;AAAAAAAAAAAAAB8BAABfcmVscy8ucmVsc1BLAQItABQABgAIAAAAIQDsKXXIwgAAANwAAAAPAAAA&#10;AAAAAAAAAAAAAAcCAABkcnMvZG93bnJldi54bWxQSwUGAAAAAAMAAwC3AAAA9gIAAAAA&#10;" filled="f" stroked="f" strokeweight=".5pt">
                  <v:textbox inset="0,0,0,0">
                    <w:txbxContent>
                      <w:p w14:paraId="673261C9" w14:textId="77777777" w:rsidR="0083326D" w:rsidRPr="009866CB" w:rsidRDefault="0083326D" w:rsidP="0083326D">
                        <w:pPr>
                          <w:jc w:val="right"/>
                          <w:rPr>
                            <w:sz w:val="17"/>
                            <w:szCs w:val="17"/>
                          </w:rPr>
                        </w:pPr>
                        <w:r w:rsidRPr="009866CB">
                          <w:rPr>
                            <w:sz w:val="17"/>
                            <w:szCs w:val="17"/>
                          </w:rPr>
                          <w:t>Usługi</w:t>
                        </w:r>
                      </w:p>
                    </w:txbxContent>
                  </v:textbox>
                </v:shape>
                <v:shape id="Pole tekstowe 311" o:spid="_x0000_s1102" type="#_x0000_t202" style="position:absolute;left:14180;top:3385;width:10686;height:3442;rotation:-9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DZdBTxQAAANwAAAAPAAAAZHJzL2Rvd25yZXYueG1sRI9Pa8JA&#10;FMTvBb/D8gre6iZWpE1dRZRqj/4rtLdH9pmEZN+G3VWjn74rCD0OM/MbZjLrTCPO5HxlWUE6SEAQ&#10;51ZXXCg47D9f3kD4gKyxsUwKruRhNu09TTDT9sJbOu9CISKEfYYKyhDaTEqfl2TQD2xLHL2jdQZD&#10;lK6Q2uElwk0jh0kylgYrjgsltrQoKa93J6NgU7vlz2K0fj+ubvq77Wrm6netVP+5m3+ACNSF//Cj&#10;/aUVvKYp3M/EIyCnfwAAAP//AwBQSwECLQAUAAYACAAAACEA2+H2y+4AAACFAQAAEwAAAAAAAAAA&#10;AAAAAAAAAAAAW0NvbnRlbnRfVHlwZXNdLnhtbFBLAQItABQABgAIAAAAIQBa9CxbvwAAABUBAAAL&#10;AAAAAAAAAAAAAAAAAB8BAABfcmVscy8ucmVsc1BLAQItABQABgAIAAAAIQCDZdBTxQAAANwAAAAP&#10;AAAAAAAAAAAAAAAAAAcCAABkcnMvZG93bnJldi54bWxQSwUGAAAAAAMAAwC3AAAA+QIAAAAA&#10;" filled="f" stroked="f" strokeweight=".5pt">
                  <v:textbox inset="0,0,0,0">
                    <w:txbxContent>
                      <w:p w14:paraId="12DE4AC4" w14:textId="77777777" w:rsidR="0083326D" w:rsidRPr="009866CB" w:rsidRDefault="0083326D" w:rsidP="0083326D">
                        <w:pPr>
                          <w:spacing w:before="0" w:after="0"/>
                          <w:jc w:val="right"/>
                          <w:rPr>
                            <w:sz w:val="17"/>
                            <w:szCs w:val="17"/>
                          </w:rPr>
                        </w:pPr>
                        <w:r w:rsidRPr="009866CB">
                          <w:rPr>
                            <w:sz w:val="17"/>
                            <w:szCs w:val="17"/>
                          </w:rPr>
                          <w:t xml:space="preserve">Handel </w:t>
                        </w:r>
                        <w:r w:rsidRPr="009866CB">
                          <w:rPr>
                            <w:sz w:val="17"/>
                            <w:szCs w:val="17"/>
                          </w:rPr>
                          <w:br/>
                          <w:t>detaliczny</w:t>
                        </w:r>
                      </w:p>
                    </w:txbxContent>
                  </v:textbox>
                </v:shape>
                <w10:wrap anchory="page"/>
              </v:group>
            </w:pict>
          </mc:Fallback>
        </mc:AlternateContent>
      </w:r>
      <w:r>
        <w:rPr>
          <w:rFonts w:cs="FiraSans-Bold"/>
          <w:bCs/>
          <w:i/>
          <w:noProof/>
          <w:szCs w:val="19"/>
          <w:lang w:eastAsia="pl-PL"/>
        </w:rPr>
        <mc:AlternateContent>
          <mc:Choice Requires="wps">
            <w:drawing>
              <wp:anchor distT="0" distB="0" distL="114300" distR="114300" simplePos="0" relativeHeight="254649344" behindDoc="0" locked="0" layoutInCell="1" allowOverlap="1" wp14:anchorId="3CE5220D" wp14:editId="49FE9E91">
                <wp:simplePos x="0" y="0"/>
                <wp:positionH relativeFrom="column">
                  <wp:posOffset>335915</wp:posOffset>
                </wp:positionH>
                <wp:positionV relativeFrom="paragraph">
                  <wp:posOffset>32385</wp:posOffset>
                </wp:positionV>
                <wp:extent cx="179705" cy="179705"/>
                <wp:effectExtent l="0" t="0" r="10795" b="10795"/>
                <wp:wrapNone/>
                <wp:docPr id="313" name="Pole tekstowe 31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79705" cy="17970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74E70682" w14:textId="77777777" w:rsidR="0083326D" w:rsidRPr="0073556B" w:rsidRDefault="0083326D" w:rsidP="0083326D">
                            <w:pPr>
                              <w:spacing w:before="0" w:after="0"/>
                              <w:jc w:val="center"/>
                              <w:rPr>
                                <w:sz w:val="18"/>
                              </w:rPr>
                            </w:pPr>
                            <w:r>
                              <w:rPr>
                                <w:sz w:val="18"/>
                              </w:rPr>
                              <w:t>%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3CE5220D" id="Pole tekstowe 313" o:spid="_x0000_s1103" type="#_x0000_t202" style="position:absolute;left:0;text-align:left;margin-left:26.45pt;margin-top:2.55pt;width:14.15pt;height:14.15pt;z-index:2546493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mxr5geQIAAGIFAAAOAAAAZHJzL2Uyb0RvYy54bWysVN9P2zAQfp+0/8Hy+5oUBGwVKepATJMq&#10;qICJZ9exaYTt8+xrk+6v39lJCmJ7YdqLc/F9d7777sf5RWcN26kQG3AVn05KzpSTUDfuqeI/Hq4/&#10;feYsonC1MOBUxfcq8ov5xw/nrZ+pI9iAqVVg5MTFWesrvkH0s6KIcqOsiBPwypFSQ7AC6Tc8FXUQ&#10;LXm3pjgqy9OihVD7AFLFSLdXvZLPs3+tlcRbraNCZipOsWE+Qz7X6Szm52L2FITfNHIIQ/xDFFY0&#10;jh49uLoSKNg2NH+4so0MEEHjRIItQOtGqpwDZTMt32RzvxFe5VyInOgPNMX/51be7FaBNXXFj6fH&#10;nDlhqUgrMIqheo4IrWJJQTS1Ps4Ife8Jj91X6Kjc432ky5R9p4NNX8qLkZ4I3x9IVh0ymYzOvpyV&#10;J5xJUg0yeS9ejH2I+E2BZUmoeKAaZmrFbhmxh46Q9JaD68aYXEfjWFvx0+OTMhscNOTcuIRVuSMG&#10;NymhPvAs4d6ohDHuTmliJMefLnIvqksT2E5QFwkplcOcevZL6ITSFMR7DAf8S1TvMe7zGF8Ghwdj&#10;2zgIOfs3YdfPY8i6xxPnr/JOInbrLrcC8TcUfA31nuodoB+c6OV1Q1VZiogrEWhSqMQ0/XhLhzZA&#10;7MMgcbaB8Otv9wlPDUxazlqavIrHn1sRFGfmu6PWTmM6CmEU1qPgtvYSqAxT2iteZpEMAppR1AHs&#10;Iy2FRXqFVMJJeqviOIqX2M8/LRWpFosMomH0Apfu3svkOlUl9dhD9yiCHxoRqYNvYJxJMXvTjz02&#10;WTpYbBF0k5s1EduzOBBOg5zbfVg6aVO8/s+ol9U4/w0AAP//AwBQSwMEFAAGAAgAAAAhABazO3/d&#10;AAAABgEAAA8AAABkcnMvZG93bnJldi54bWxMjs1OwzAQhO9IvIO1SNyokxRQCXEqxM8NCm1BgpsT&#10;L0lEvI5sJw1vz3KC02g0o5mvWM+2FxP60DlSkC4SEEi1Mx01Cl73D2crECFqMrp3hAq+McC6PD4q&#10;dG7cgbY47WIjeIRCrhW0MQ65lKFu0eqwcAMSZ5/OWx3Z+kYarw88bnuZJcmltLojfmj1gLct1l+7&#10;0Sro34N/rJL4Md01T/HlWY5v9+lGqdOT+eYaRMQ5/pXhF5/RoWSmyo1kgugVXGRX3GRNQXC8SjMQ&#10;lYLl8hxkWcj/+OUPAAAA//8DAFBLAQItABQABgAIAAAAIQC2gziS/gAAAOEBAAATAAAAAAAAAAAA&#10;AAAAAAAAAABbQ29udGVudF9UeXBlc10ueG1sUEsBAi0AFAAGAAgAAAAhADj9If/WAAAAlAEAAAsA&#10;AAAAAAAAAAAAAAAALwEAAF9yZWxzLy5yZWxzUEsBAi0AFAAGAAgAAAAhAKbGvmB5AgAAYgUAAA4A&#10;AAAAAAAAAAAAAAAALgIAAGRycy9lMm9Eb2MueG1sUEsBAi0AFAAGAAgAAAAhABazO3/dAAAABgEA&#10;AA8AAAAAAAAAAAAAAAAA0wQAAGRycy9kb3ducmV2LnhtbFBLBQYAAAAABAAEAPMAAADdBQAAAAA=&#10;" filled="f" stroked="f" strokeweight=".5pt">
                <v:textbox inset="0,0,0,0">
                  <w:txbxContent>
                    <w:p w14:paraId="74E70682" w14:textId="77777777" w:rsidR="0083326D" w:rsidRPr="0073556B" w:rsidRDefault="0083326D" w:rsidP="0083326D">
                      <w:pPr>
                        <w:spacing w:before="0" w:after="0"/>
                        <w:jc w:val="center"/>
                        <w:rPr>
                          <w:sz w:val="18"/>
                        </w:rPr>
                      </w:pPr>
                      <w:r>
                        <w:rPr>
                          <w:sz w:val="18"/>
                        </w:rPr>
                        <w:t>%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rFonts w:cs="FiraSans-Bold"/>
          <w:bCs/>
          <w:i/>
          <w:noProof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4651392" behindDoc="0" locked="0" layoutInCell="1" allowOverlap="1" wp14:anchorId="7A8FAB30" wp14:editId="481609CD">
                <wp:simplePos x="0" y="0"/>
                <wp:positionH relativeFrom="column">
                  <wp:posOffset>3956050</wp:posOffset>
                </wp:positionH>
                <wp:positionV relativeFrom="paragraph">
                  <wp:posOffset>650875</wp:posOffset>
                </wp:positionV>
                <wp:extent cx="2046605" cy="742950"/>
                <wp:effectExtent l="0" t="0" r="10795" b="0"/>
                <wp:wrapNone/>
                <wp:docPr id="343" name="Grupa 343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2046605" cy="742950"/>
                          <a:chOff x="0" y="-19059"/>
                          <a:chExt cx="2047145" cy="743332"/>
                        </a:xfrm>
                      </wpg:grpSpPr>
                      <wpg:grpSp>
                        <wpg:cNvPr id="340" name="Grupa 340"/>
                        <wpg:cNvGrpSpPr/>
                        <wpg:grpSpPr>
                          <a:xfrm>
                            <a:off x="0" y="-19059"/>
                            <a:ext cx="2047145" cy="196951"/>
                            <a:chOff x="0" y="-19059"/>
                            <a:chExt cx="2047145" cy="196951"/>
                          </a:xfrm>
                        </wpg:grpSpPr>
                        <wps:wsp>
                          <wps:cNvPr id="312" name="Pole tekstowe 312"/>
                          <wps:cNvSpPr txBox="1"/>
                          <wps:spPr>
                            <a:xfrm>
                              <a:off x="272955" y="-19059"/>
                              <a:ext cx="1774190" cy="196951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style>
                            <a:lnRef idx="0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dk1"/>
                            </a:fontRef>
                          </wps:style>
                          <wps:txbx>
                            <w:txbxContent>
                              <w:p w14:paraId="5DF1AA1A" w14:textId="77777777" w:rsidR="0083326D" w:rsidRPr="00711855" w:rsidRDefault="0083326D" w:rsidP="0083326D">
                                <w:pPr>
                                  <w:spacing w:before="0" w:after="0"/>
                                  <w:rPr>
                                    <w:sz w:val="18"/>
                                    <w:szCs w:val="18"/>
                                  </w:rPr>
                                </w:pPr>
                                <w:r>
                                  <w:rPr>
                                    <w:sz w:val="18"/>
                                    <w:szCs w:val="18"/>
                                  </w:rPr>
                                  <w:t>odpływ pracowników z Ukrainy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15" name="Prostokąt 315"/>
                          <wps:cNvSpPr/>
                          <wps:spPr>
                            <a:xfrm>
                              <a:off x="0" y="20471"/>
                              <a:ext cx="215265" cy="107315"/>
                            </a:xfrm>
                            <a:prstGeom prst="rect">
                              <a:avLst/>
                            </a:prstGeom>
                            <a:solidFill>
                              <a:srgbClr val="BFBFBF"/>
                            </a:solidFill>
                            <a:ln>
                              <a:noFill/>
                            </a:ln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  <wpg:grpSp>
                        <wpg:cNvPr id="341" name="Grupa 341"/>
                        <wpg:cNvGrpSpPr/>
                        <wpg:grpSpPr>
                          <a:xfrm>
                            <a:off x="0" y="265189"/>
                            <a:ext cx="2003144" cy="185892"/>
                            <a:chOff x="0" y="12706"/>
                            <a:chExt cx="2003144" cy="185892"/>
                          </a:xfrm>
                        </wpg:grpSpPr>
                        <wps:wsp>
                          <wps:cNvPr id="316" name="Pole tekstowe 316"/>
                          <wps:cNvSpPr txBox="1"/>
                          <wps:spPr>
                            <a:xfrm>
                              <a:off x="287547" y="12706"/>
                              <a:ext cx="1715597" cy="185892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style>
                            <a:lnRef idx="0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dk1"/>
                            </a:fontRef>
                          </wps:style>
                          <wps:txbx>
                            <w:txbxContent>
                              <w:p w14:paraId="1B179179" w14:textId="77777777" w:rsidR="0083326D" w:rsidRPr="00711855" w:rsidRDefault="0083326D" w:rsidP="0083326D">
                                <w:pPr>
                                  <w:spacing w:before="0" w:after="100" w:afterAutospacing="1"/>
                                  <w:rPr>
                                    <w:sz w:val="18"/>
                                    <w:szCs w:val="18"/>
                                  </w:rPr>
                                </w:pPr>
                                <w:r>
                                  <w:rPr>
                                    <w:sz w:val="18"/>
                                    <w:szCs w:val="18"/>
                                  </w:rPr>
                                  <w:t>napływ pracowników z Ukrainy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17" name="Prostokąt 317"/>
                          <wps:cNvSpPr/>
                          <wps:spPr>
                            <a:xfrm>
                              <a:off x="0" y="47767"/>
                              <a:ext cx="215878" cy="107849"/>
                            </a:xfrm>
                            <a:prstGeom prst="rect">
                              <a:avLst/>
                            </a:prstGeom>
                            <a:solidFill>
                              <a:srgbClr val="977BC1"/>
                            </a:solidFill>
                            <a:ln>
                              <a:noFill/>
                            </a:ln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  <wpg:grpSp>
                        <wpg:cNvPr id="342" name="Grupa 342"/>
                        <wpg:cNvGrpSpPr/>
                        <wpg:grpSpPr>
                          <a:xfrm>
                            <a:off x="0" y="545910"/>
                            <a:ext cx="971806" cy="178363"/>
                            <a:chOff x="0" y="0"/>
                            <a:chExt cx="971806" cy="178363"/>
                          </a:xfrm>
                        </wpg:grpSpPr>
                        <wps:wsp>
                          <wps:cNvPr id="318" name="Pole tekstowe 318"/>
                          <wps:cNvSpPr txBox="1"/>
                          <wps:spPr>
                            <a:xfrm>
                              <a:off x="288965" y="0"/>
                              <a:ext cx="682841" cy="178363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style>
                            <a:lnRef idx="0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dk1"/>
                            </a:fontRef>
                          </wps:style>
                          <wps:txbx>
                            <w:txbxContent>
                              <w:p w14:paraId="72348341" w14:textId="77777777" w:rsidR="0083326D" w:rsidRPr="00711855" w:rsidRDefault="0083326D" w:rsidP="0083326D">
                                <w:pPr>
                                  <w:spacing w:before="0" w:after="0"/>
                                  <w:rPr>
                                    <w:sz w:val="18"/>
                                    <w:szCs w:val="18"/>
                                  </w:rPr>
                                </w:pPr>
                                <w:r>
                                  <w:rPr>
                                    <w:sz w:val="18"/>
                                    <w:szCs w:val="18"/>
                                  </w:rPr>
                                  <w:t>nie dotyczy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19" name="Prostokąt 319"/>
                          <wps:cNvSpPr/>
                          <wps:spPr>
                            <a:xfrm>
                              <a:off x="0" y="27296"/>
                              <a:ext cx="215265" cy="107315"/>
                            </a:xfrm>
                            <a:prstGeom prst="rect">
                              <a:avLst/>
                            </a:prstGeom>
                            <a:solidFill>
                              <a:srgbClr val="7651AD"/>
                            </a:solidFill>
                            <a:ln>
                              <a:noFill/>
                            </a:ln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</wpg:wg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A8FAB30" id="Grupa 343" o:spid="_x0000_s1104" style="position:absolute;left:0;text-align:left;margin-left:311.5pt;margin-top:51.25pt;width:161.15pt;height:58.5pt;z-index:254651392;mso-height-relative:margin" coordorigin=",-190" coordsize="20471,743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1VbDQwUAABwdAAAOAAAAZHJzL2Uyb0RvYy54bWzsWVtv2zYUfh+w/yDovbEk6444RS5NMCBo&#10;g6VFnxmZsoVIokbSsdP3/bP9sB1eZStOWntbmgFuAYfiTTyH5/v48ej4/aqpnQdMWUXaiesfea6D&#10;24JMq3Y2cb98vnyXug7jqJ2imrR44j5i5r4/+fWX42WX44DMST3F1IFJWpYvu4k757zLRyNWzHGD&#10;2BHpcAuNJaEN4vBIZ6MpRUuYvalHgefFoyWh046SAjMGtReq0T2R85clLvinsmSYO/XEhbVx+Uvl&#10;7534HZ0co3xGUTevCr0MtMcqGlS18FI71QXiyFnQ6slUTVVQwkjJjwrSjEhZVgWWNoA1vjew5oqS&#10;RSdtmeXLWWfdBK4d+GnvaYuPDzfUqaYTdxyOXadFDWzSFV10yBEV4J5lN8uh1xXtbrsbqitm6klY&#10;vCppI/6CLc5KOvbROhavuFNAZeCFcexFrlNAWxIGWaQ9X8xhe/ph7/zMizK1KcX8Qz868UM7ejwe&#10;B6LLyLx7JJZoV2Qf7NKtgRAAmwbKVexl4PpK16zs1+lncRb5xpRdrexHP2sl4IX1IcH+WUjczlGH&#10;ZaQxsdnGY35gPHZDauxwfM84WWJnDA0yEmRvERcOX50R2Glp8bJjOYPKLeERJLD5sJUQB9tc6CdJ&#10;CDGgAmWLE1DeUcavMGkcUZi4FBAugYcerhlXUWG6iNe35LKqa6hHed06y4kbjyH2NlrAw3UrarDk&#10;Cz1Nb4Ms8ccaq0l+xyXgRUa6qJBMhc9r6jwg4BhUFLjl0gtyXugtepWwiF0G6v79qnYZrOwwbyYt&#10;t4ObqiVUWj9Y9vTeLLlU/QFea3aLIl/drSRRqKgWVXdk+ghbT4miVdYVlxXsyjVi/AZR4FHYSDgb&#10;+Cf4KWsC3ie65DpzQr9tqxf9IZah1XWWwMsTl/2xQBS7Tv1bC1EuSNwUqCncmUK7aM4JbIMPp05X&#10;yCIMoLw2xZKS5iscGafiLdCE2gLeNXG5KZ5zdTrAkVPg01PZCai6Q/y6ve0KMbXYFRFjn1dfEe10&#10;IHJggY/E4Ajlg3hUfcXIlpwuOCkrGay9F7XDAdOCt14F3ABDRYc3cCRxcv/XnxyQHQ2QrXH+DJ7B&#10;hQBl4PdEc50lQz8KYs3ZvpfoeS2b7QxkRupqKrAsfMjo7M5C7uxS/NcnwkY3BWtLARroKrAlPQlH&#10;sy3QDrZhxEBbLmCOplghPvLgn3m7kC2CDOTpVLcGg+voV/EzwJ+ZWxHYa6O/toT1LPp/BtQzPwwt&#10;3MMoCQSUJdJ1i4K9btkb+gWnbwn8vZpRAkYKm6daBhhuU8vok3cPsQY49VOtuix8PW8M7tcHcRql&#10;mTzxUT5QbH6QeLGIftHywQq2rYMt+HsThUZ4JbaLjcOGUkYuXywChM9OUiZNojCR/LfmBeNAP/Gj&#10;KINmIXl960Drg50J0NLYQcmA+Pp3lIxVsT+D3iy1WVqDwkHJvHQhNvJKo9VeUwBmW5RMsoeSCZMk&#10;luPgOmDYzI/SBNIYEshekoaSKvcH8oZE2VAyWZKcnRshvtHtoGS0MlFXr2fRf1Ay+kbzFq4x/TH/&#10;opKxOQaTdtKsvIeSicIo83VqycA3S/wUJIqCb5KOY5nVeiJkbELKiJjt4yzse+NeUcMAC2meG6Rj&#10;0gHV/XA6Jk0zcUsDjTJwW5wGaQgiU7KedZs1/yBfVBbpxXvcf52I0fnZQyLmf56IySys1xMxUmas&#10;3Ut+KBED6VV9HTP8F7xaIiaBe+TphUmFrOdrDvLlIF++n4N9w4kYedrDJziZ19OfC8U3vvVnmcHt&#10;P2qe/A0AAP//AwBQSwMEFAAGAAgAAAAhAOwJPGLhAAAACwEAAA8AAABkcnMvZG93bnJldi54bWxM&#10;j09Lw0AUxO+C32F5gje7+WOKjdmUUtRTEWwF8faafU1Cs7shu03Sb+/zpMdhhpnfFOvZdGKkwbfO&#10;KogXEQiyldOtrRV8Hl4fnkD4gFZj5ywpuJKHdXl7U2Cu3WQ/aNyHWnCJ9TkqaELocyl91ZBBv3A9&#10;WfZObjAYWA611ANOXG46mUTRUhpsLS802NO2oeq8vxgFbxNOmzR+GXfn0/b6fcjev3YxKXV/N2+e&#10;QQSaw18YfvEZHUpmOrqL1V50CpZJyl8CG1GSgeDE6jFLQRwVJPEqA1kW8v+H8gcAAP//AwBQSwEC&#10;LQAUAAYACAAAACEAtoM4kv4AAADhAQAAEwAAAAAAAAAAAAAAAAAAAAAAW0NvbnRlbnRfVHlwZXNd&#10;LnhtbFBLAQItABQABgAIAAAAIQA4/SH/1gAAAJQBAAALAAAAAAAAAAAAAAAAAC8BAABfcmVscy8u&#10;cmVsc1BLAQItABQABgAIAAAAIQAf1VbDQwUAABwdAAAOAAAAAAAAAAAAAAAAAC4CAABkcnMvZTJv&#10;RG9jLnhtbFBLAQItABQABgAIAAAAIQDsCTxi4QAAAAsBAAAPAAAAAAAAAAAAAAAAAJ0HAABkcnMv&#10;ZG93bnJldi54bWxQSwUGAAAAAAQABADzAAAAqwgAAAAA&#10;">
                <v:group id="Grupa 340" o:spid="_x0000_s1105" style="position:absolute;top:-190;width:20471;height:1968" coordorigin=",-190" coordsize="20471,1969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wak19wgAAANwAAAAPAAAAZHJzL2Rvd25yZXYueG1sRE/LisIw&#10;FN0L8w/hDsxO044Pho5RRBxxIYJ1QNxdmmtbbG5KE9v692YhuDyc93zZm0q01LjSsoJ4FIEgzqwu&#10;OVfwf/ob/oBwHlljZZkUPMjBcvExmGOibcdHalOfixDCLkEFhfd1IqXLCjLoRrYmDtzVNgZ9gE0u&#10;dYNdCDeV/I6imTRYcmgosKZ1QdktvRsF2w671TjetPvbdf24nKaH8z4mpb4++9UvCE+9f4tf7p1W&#10;MJ6E+eFMOAJy8QQAAP//AwBQSwECLQAUAAYACAAAACEA2+H2y+4AAACFAQAAEwAAAAAAAAAAAAAA&#10;AAAAAAAAW0NvbnRlbnRfVHlwZXNdLnhtbFBLAQItABQABgAIAAAAIQBa9CxbvwAAABUBAAALAAAA&#10;AAAAAAAAAAAAAB8BAABfcmVscy8ucmVsc1BLAQItABQABgAIAAAAIQBwak19wgAAANwAAAAPAAAA&#10;AAAAAAAAAAAAAAcCAABkcnMvZG93bnJldi54bWxQSwUGAAAAAAMAAwC3AAAA9gIAAAAA&#10;">
                  <v:shape id="Pole tekstowe 312" o:spid="_x0000_s1106" type="#_x0000_t202" style="position:absolute;left:2729;top:-190;width:17742;height:196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H4g77xgAAANwAAAAPAAAAZHJzL2Rvd25yZXYueG1sRI9La8Mw&#10;EITvhf4HsYXcGtkJlOBECaEP6KHPNIH0trU2tqm1MtLGcf99VQj0OMzMN8xiNbhW9RRi49lAPs5A&#10;EZfeNlwZ2H48XM9ARUG22HomAz8UYbW8vFhgYf2J36nfSKUShGOBBmqRrtA6ljU5jGPfESfv4IND&#10;STJU2gY8Jbhr9STLbrTDhtNCjR3d1lR+b47OQLuP4ekrk8/+rnqWt1d93N3nL8aMrob1HJTQIP/h&#10;c/vRGpjmE/g7k46AXv4CAAD//wMAUEsBAi0AFAAGAAgAAAAhANvh9svuAAAAhQEAABMAAAAAAAAA&#10;AAAAAAAAAAAAAFtDb250ZW50X1R5cGVzXS54bWxQSwECLQAUAAYACAAAACEAWvQsW78AAAAVAQAA&#10;CwAAAAAAAAAAAAAAAAAfAQAAX3JlbHMvLnJlbHNQSwECLQAUAAYACAAAACEAx+IO+8YAAADcAAAA&#10;DwAAAAAAAAAAAAAAAAAHAgAAZHJzL2Rvd25yZXYueG1sUEsFBgAAAAADAAMAtwAAAPoCAAAAAA==&#10;" filled="f" stroked="f" strokeweight=".5pt">
                    <v:textbox inset="0,0,0,0">
                      <w:txbxContent>
                        <w:p w14:paraId="5DF1AA1A" w14:textId="77777777" w:rsidR="0083326D" w:rsidRPr="00711855" w:rsidRDefault="0083326D" w:rsidP="0083326D">
                          <w:pPr>
                            <w:spacing w:before="0" w:after="0"/>
                            <w:rPr>
                              <w:sz w:val="18"/>
                              <w:szCs w:val="18"/>
                            </w:rPr>
                          </w:pPr>
                          <w:r>
                            <w:rPr>
                              <w:sz w:val="18"/>
                              <w:szCs w:val="18"/>
                            </w:rPr>
                            <w:t>odpływ pracowników z Ukrainy</w:t>
                          </w:r>
                        </w:p>
                      </w:txbxContent>
                    </v:textbox>
                  </v:shape>
                  <v:rect id="Prostokąt 315" o:spid="_x0000_s1107" style="position:absolute;top:204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PhMtrxwAAANwAAAAPAAAAZHJzL2Rvd25yZXYueG1sRI9ba8JA&#10;FITfC/6H5RR8KbrR4oXUVYqgFNqC14Jvh+xpEptzNmS3mv77bqHg4zAz3zCzRcuVulDjSycGBv0E&#10;FEnmbCm5gcN+1ZuC8gHFYuWEDPyQh8W8czfD1LqrbOmyC7mKEPEpGihCqFOtfVYQo++7miR6n65h&#10;DFE2ubYNXiOcKz1MkrFmLCUuFFjTsqDsa/fNBt7X47fNic+TdvRgX/F0XPPHhI3p3rfPT6ACteEW&#10;/m+/WAOPgxH8nYlHQM9/AQAA//8DAFBLAQItABQABgAIAAAAIQDb4fbL7gAAAIUBAAATAAAAAAAA&#10;AAAAAAAAAAAAAABbQ29udGVudF9UeXBlc10ueG1sUEsBAi0AFAAGAAgAAAAhAFr0LFu/AAAAFQEA&#10;AAsAAAAAAAAAAAAAAAAAHwEAAF9yZWxzLy5yZWxzUEsBAi0AFAAGAAgAAAAhAI+Ey2vHAAAA3AAA&#10;AA8AAAAAAAAAAAAAAAAABwIAAGRycy9kb3ducmV2LnhtbFBLBQYAAAAAAwADALcAAAD7AgAAAAA=&#10;" fillcolor="#bfbfbf" stroked="f" strokeweight="1pt"/>
                </v:group>
                <v:group id="Grupa 341" o:spid="_x0000_s1108" style="position:absolute;top:2651;width:20031;height:1859" coordorigin=",127" coordsize="20031,1858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fJujmxgAAANwAAAAPAAAAZHJzL2Rvd25yZXYueG1sRI9Pa8JA&#10;FMTvQr/D8gq9mU2aWkqaVURq6UEKaqH09sg+k2D2bciu+fPtXaHgcZiZ3zD5ajSN6KlztWUFSRSD&#10;IC6srrlU8HPczt9AOI+ssbFMCiZysFo+zHLMtB14T/3BlyJA2GWooPK+zaR0RUUGXWRb4uCdbGfQ&#10;B9mVUnc4BLhp5HMcv0qDNYeFClvaVFScDxej4HPAYZ0mH/3ufNpMf8fF9+8uIaWeHsf1OwhPo7+H&#10;/9tfWkH6ksDtTDgCcnkFAAD//wMAUEsBAi0AFAAGAAgAAAAhANvh9svuAAAAhQEAABMAAAAAAAAA&#10;AAAAAAAAAAAAAFtDb250ZW50X1R5cGVzXS54bWxQSwECLQAUAAYACAAAACEAWvQsW78AAAAVAQAA&#10;CwAAAAAAAAAAAAAAAAAfAQAAX3JlbHMvLnJlbHNQSwECLQAUAAYACAAAACEAHybo5sYAAADcAAAA&#10;DwAAAAAAAAAAAAAAAAAHAgAAZHJzL2Rvd25yZXYueG1sUEsFBgAAAAADAAMAtwAAAPoCAAAAAA==&#10;">
                  <v:shape id="Pole tekstowe 316" o:spid="_x0000_s1109" type="#_x0000_t202" style="position:absolute;left:2875;top:127;width:17156;height:185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42Qj4xwAAANwAAAAPAAAAZHJzL2Rvd25yZXYueG1sRI9bS8NA&#10;FITfC/6H5Qh9azdRKBK7LeIFfOhFq4X6dswek2D2bNg9TeO/dwuCj8PMfMPMl4NrVU8hNp4N5NMM&#10;FHHpbcOVgfe3p8kNqCjIFlvPZOCHIiwXF6M5Ftaf+JX6nVQqQTgWaKAW6QqtY1mTwzj1HXHyvnxw&#10;KEmGStuApwR3rb7Kspl22HBaqLGj+5rK793RGWgPMaw+M/noH6q1vGz1cf+Yb4wZXw53t6CEBvkP&#10;/7WfrYHrfAbnM+kI6MUvAAAA//8DAFBLAQItABQABgAIAAAAIQDb4fbL7gAAAIUBAAATAAAAAAAA&#10;AAAAAAAAAAAAAABbQ29udGVudF9UeXBlc10ueG1sUEsBAi0AFAAGAAgAAAAhAFr0LFu/AAAAFQEA&#10;AAsAAAAAAAAAAAAAAAAAHwEAAF9yZWxzLy5yZWxzUEsBAi0AFAAGAAgAAAAhALjZCPjHAAAA3AAA&#10;AA8AAAAAAAAAAAAAAAAABwIAAGRycy9kb3ducmV2LnhtbFBLBQYAAAAAAwADALcAAAD7AgAAAAA=&#10;" filled="f" stroked="f" strokeweight=".5pt">
                    <v:textbox inset="0,0,0,0">
                      <w:txbxContent>
                        <w:p w14:paraId="1B179179" w14:textId="77777777" w:rsidR="0083326D" w:rsidRPr="00711855" w:rsidRDefault="0083326D" w:rsidP="0083326D">
                          <w:pPr>
                            <w:spacing w:before="0" w:after="100" w:afterAutospacing="1"/>
                            <w:rPr>
                              <w:sz w:val="18"/>
                              <w:szCs w:val="18"/>
                            </w:rPr>
                          </w:pPr>
                          <w:r>
                            <w:rPr>
                              <w:sz w:val="18"/>
                              <w:szCs w:val="18"/>
                            </w:rPr>
                            <w:t>napływ pracowników z Ukrainy</w:t>
                          </w:r>
                        </w:p>
                      </w:txbxContent>
                    </v:textbox>
                  </v:shape>
                  <v:rect id="Prostokąt 317" o:spid="_x0000_s1110" style="position:absolute;top:477;width:2158;height:1079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XPowLxAAAANwAAAAPAAAAZHJzL2Rvd25yZXYueG1sRI9Ba4NA&#10;FITvhfyH5QVyq2saSFPrGkJKSHuMBrw+3VeVum/F3UT777uFQo/DzHzDpPvZ9OJOo+ssK1hHMQji&#10;2uqOGwXX4vS4A+E8ssbeMin4Jgf7bPGQYqLtxBe6574RAcIuQQWt90MipatbMugiOxAH79OOBn2Q&#10;YyP1iFOAm14+xfFWGuw4LLQ40LGl+iu/GQXn4uVyeiu6asrLavtR61JXRanUajkfXkF4mv1/+K/9&#10;rhVs1s/weyYcAZn9AAAA//8DAFBLAQItABQABgAIAAAAIQDb4fbL7gAAAIUBAAATAAAAAAAAAAAA&#10;AAAAAAAAAABbQ29udGVudF9UeXBlc10ueG1sUEsBAi0AFAAGAAgAAAAhAFr0LFu/AAAAFQEAAAsA&#10;AAAAAAAAAAAAAAAAHwEAAF9yZWxzLy5yZWxzUEsBAi0AFAAGAAgAAAAhAJc+jAvEAAAA3AAAAA8A&#10;AAAAAAAAAAAAAAAABwIAAGRycy9kb3ducmV2LnhtbFBLBQYAAAAAAwADALcAAAD4AgAAAAA=&#10;" fillcolor="#977bc1" stroked="f" strokeweight="1pt"/>
                </v:group>
                <v:group id="Grupa 342" o:spid="_x0000_s1111" style="position:absolute;top:5459;width:9718;height:1783" coordsize="9718,1783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v9HaRxgAAANwAAAAPAAAAZHJzL2Rvd25yZXYueG1sRI9Pa8JA&#10;FMTvBb/D8gq91c0fWyR1DSK2eBChKpTeHtlnEpJ9G7LbJH77bkHocZiZ3zCrfDKtGKh3tWUF8TwC&#10;QVxYXXOp4HJ+f16CcB5ZY2uZFNzIQb6ePaww03bkTxpOvhQBwi5DBZX3XSalKyoy6Oa2Iw7e1fYG&#10;fZB9KXWPY4CbViZR9CoN1hwWKuxoW1HRnH6Mgo8Rx00a74ZDc93evs8vx69DTEo9PU6bNxCeJv8f&#10;vrf3WkG6SODvTDgCcv0LAAD//wMAUEsBAi0AFAAGAAgAAAAhANvh9svuAAAAhQEAABMAAAAAAAAA&#10;AAAAAAAAAAAAAFtDb250ZW50X1R5cGVzXS54bWxQSwECLQAUAAYACAAAACEAWvQsW78AAAAVAQAA&#10;CwAAAAAAAAAAAAAAAAAfAQAAX3JlbHMvLnJlbHNQSwECLQAUAAYACAAAACEA7/R2kcYAAADcAAAA&#10;DwAAAAAAAAAAAAAAAAAHAgAAZHJzL2Rvd25yZXYueG1sUEsFBgAAAAADAAMAtwAAAPoCAAAAAA==&#10;">
                  <v:shape id="Pole tekstowe 318" o:spid="_x0000_s1112" type="#_x0000_t202" style="position:absolute;left:2889;width:6829;height:178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mCjkRwwAAANwAAAAPAAAAZHJzL2Rvd25yZXYueG1sRE9LS8NA&#10;EL4X/A/LFLy1myhIid0WqQoefLSpgt7G7JgEs7Nhd5rGf+8eCj1+fO/lenSdGijE1rOBfJ6BIq68&#10;bbk28L5/nC1ARUG22HkmA38UYb26mCyxsP7IOxpKqVUK4ViggUakL7SOVUMO49z3xIn78cGhJBhq&#10;bQMeU7jr9FWW3WiHLaeGBnvaNFT9lgdnoPuM4fk7k6/hvn6R7Zs+fDzkr8ZcTse7W1BCo5zFJ/eT&#10;NXCdp7XpTDoCevUPAAD//wMAUEsBAi0AFAAGAAgAAAAhANvh9svuAAAAhQEAABMAAAAAAAAAAAAA&#10;AAAAAAAAAFtDb250ZW50X1R5cGVzXS54bWxQSwECLQAUAAYACAAAACEAWvQsW78AAAAVAQAACwAA&#10;AAAAAAAAAAAAAAAfAQAAX3JlbHMvLnJlbHNQSwECLQAUAAYACAAAACEApgo5EcMAAADcAAAADwAA&#10;AAAAAAAAAAAAAAAHAgAAZHJzL2Rvd25yZXYueG1sUEsFBgAAAAADAAMAtwAAAPcCAAAAAA==&#10;" filled="f" stroked="f" strokeweight=".5pt">
                    <v:textbox inset="0,0,0,0">
                      <w:txbxContent>
                        <w:p w14:paraId="72348341" w14:textId="77777777" w:rsidR="0083326D" w:rsidRPr="00711855" w:rsidRDefault="0083326D" w:rsidP="0083326D">
                          <w:pPr>
                            <w:spacing w:before="0" w:after="0"/>
                            <w:rPr>
                              <w:sz w:val="18"/>
                              <w:szCs w:val="18"/>
                            </w:rPr>
                          </w:pPr>
                          <w:r>
                            <w:rPr>
                              <w:sz w:val="18"/>
                              <w:szCs w:val="18"/>
                            </w:rPr>
                            <w:t>nie dotyczy</w:t>
                          </w:r>
                        </w:p>
                      </w:txbxContent>
                    </v:textbox>
                  </v:shape>
                  <v:rect id="Prostokąt 319" o:spid="_x0000_s1113" style="position:absolute;top:272;width:2152;height:1074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XYtcoxAAAANwAAAAPAAAAZHJzL2Rvd25yZXYueG1sRI/NasMw&#10;EITvgbyD2EJviZy2hMS1HEJoSC895I9eF2tjiVorYymx8/ZRodDjMDPfMMVqcI24UResZwWzaQaC&#10;uPLacq3gdNxOFiBCRNbYeCYFdwqwKsejAnPte97T7RBrkSAcclRgYmxzKUNlyGGY+pY4eRffOYxJ&#10;drXUHfYJ7hr5kmVz6dByWjDY0sZQ9XO4OgUfG3k9v8VqZ7b2or37+qbe7pR6fhrW7yAiDfE//Nf+&#10;1ApeZ0v4PZOOgCwfAAAA//8DAFBLAQItABQABgAIAAAAIQDb4fbL7gAAAIUBAAATAAAAAAAAAAAA&#10;AAAAAAAAAABbQ29udGVudF9UeXBlc10ueG1sUEsBAi0AFAAGAAgAAAAhAFr0LFu/AAAAFQEAAAsA&#10;AAAAAAAAAAAAAAAAHwEAAF9yZWxzLy5yZWxzUEsBAi0AFAAGAAgAAAAhABdi1yjEAAAA3AAAAA8A&#10;AAAAAAAAAAAAAAAABwIAAGRycy9kb3ducmV2LnhtbFBLBQYAAAAAAwADALcAAAD4AgAAAAA=&#10;" fillcolor="#7651ad" stroked="f" strokeweight="1pt"/>
                </v:group>
              </v:group>
            </w:pict>
          </mc:Fallback>
        </mc:AlternateContent>
      </w:r>
      <w:r>
        <w:rPr>
          <w:noProof/>
        </w:rPr>
        <w:drawing>
          <wp:inline distT="0" distB="0" distL="0" distR="0" wp14:anchorId="4FFBCA46" wp14:editId="65785711">
            <wp:extent cx="3592856" cy="1620000"/>
            <wp:effectExtent l="0" t="0" r="7620" b="0"/>
            <wp:docPr id="321" name="Wykres 321" descr="Pyt. 3. Jeżeli w Państwa firmie są zatrudnieni pracownicy z Ukrainy, to czy w związku z wojną w Ukrainie zaobserwowali Państwo w ubiegłym miesiącu: odpływ pracowników z Ukrainy, napływ pracowników z Ukrainy, nie dotyczy?&#10;&#10;Na wykresie kolumnowym zaprezentowano odpowiedzi w % według wybranych sekcji i działów PKD. Dane do wykresu dostępne są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12385C-9749-4DC5-9F2B-67870B4E4E74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33"/>
              </a:graphicData>
            </a:graphic>
          </wp:inline>
        </w:drawing>
      </w:r>
    </w:p>
    <w:p w14:paraId="3A61C225" w14:textId="77777777" w:rsidR="0083326D" w:rsidRDefault="0083326D" w:rsidP="0083326D">
      <w:pPr>
        <w:autoSpaceDE w:val="0"/>
        <w:autoSpaceDN w:val="0"/>
        <w:adjustRightInd w:val="0"/>
        <w:spacing w:before="320" w:after="0" w:line="240" w:lineRule="auto"/>
        <w:jc w:val="both"/>
        <w:rPr>
          <w:rFonts w:cs="FiraSans-Bold"/>
          <w:bCs/>
          <w:i/>
          <w:szCs w:val="19"/>
        </w:rPr>
      </w:pPr>
    </w:p>
    <w:p w14:paraId="5361D038" w14:textId="77777777" w:rsidR="0083326D" w:rsidRDefault="0083326D" w:rsidP="0083326D">
      <w:pPr>
        <w:autoSpaceDE w:val="0"/>
        <w:autoSpaceDN w:val="0"/>
        <w:adjustRightInd w:val="0"/>
        <w:spacing w:before="320" w:after="0" w:line="240" w:lineRule="auto"/>
        <w:jc w:val="both"/>
        <w:rPr>
          <w:rFonts w:cs="FiraSans-Bold"/>
          <w:bCs/>
          <w:i/>
          <w:szCs w:val="19"/>
        </w:rPr>
      </w:pPr>
    </w:p>
    <w:p w14:paraId="6A7DD8D2" w14:textId="65FA2803" w:rsidR="0083326D" w:rsidRPr="00B06A77" w:rsidRDefault="0083326D" w:rsidP="0083326D">
      <w:pPr>
        <w:autoSpaceDE w:val="0"/>
        <w:autoSpaceDN w:val="0"/>
        <w:adjustRightInd w:val="0"/>
        <w:spacing w:before="280" w:after="0" w:line="240" w:lineRule="auto"/>
        <w:rPr>
          <w:color w:val="000000" w:themeColor="text1"/>
        </w:rPr>
      </w:pPr>
      <w:r w:rsidRPr="00B06A77">
        <w:rPr>
          <w:rFonts w:cs="Fira Sans"/>
          <w:color w:val="000000" w:themeColor="text1"/>
          <w:szCs w:val="19"/>
        </w:rPr>
        <w:t>W</w:t>
      </w:r>
      <w:r w:rsidRPr="00B06A77">
        <w:rPr>
          <w:color w:val="000000" w:themeColor="text1"/>
        </w:rPr>
        <w:t xml:space="preserve">iększość pracodawców nie zgłaszała problemów z pracownikami spowodowanych wojną w Ukrainie. Odpływ pracowników z Ukrainy zaobserwowano głównie w przetwórstwie </w:t>
      </w:r>
      <w:r w:rsidR="003E0387" w:rsidRPr="00B06A77">
        <w:rPr>
          <w:color w:val="000000" w:themeColor="text1"/>
        </w:rPr>
        <w:t xml:space="preserve">przemysłowym (dotyczyło to </w:t>
      </w:r>
      <w:r w:rsidR="003E0387" w:rsidRPr="00B06A77">
        <w:rPr>
          <w:color w:val="000000" w:themeColor="text1"/>
          <w:szCs w:val="19"/>
        </w:rPr>
        <w:t>13,6</w:t>
      </w:r>
      <w:r w:rsidR="003E0387" w:rsidRPr="00B06A77">
        <w:rPr>
          <w:color w:val="000000" w:themeColor="text1"/>
        </w:rPr>
        <w:t>% tych firm)</w:t>
      </w:r>
      <w:r w:rsidR="003E0387">
        <w:rPr>
          <w:color w:val="000000" w:themeColor="text1"/>
        </w:rPr>
        <w:t xml:space="preserve"> oraz handlu detalicznym (9,7%)</w:t>
      </w:r>
      <w:r w:rsidR="003E0387" w:rsidRPr="00B06A77">
        <w:rPr>
          <w:color w:val="000000" w:themeColor="text1"/>
        </w:rPr>
        <w:t xml:space="preserve">, </w:t>
      </w:r>
      <w:r w:rsidR="003E0387">
        <w:rPr>
          <w:color w:val="000000" w:themeColor="text1"/>
        </w:rPr>
        <w:t>również</w:t>
      </w:r>
      <w:r w:rsidR="003E0387" w:rsidRPr="00B06A77">
        <w:rPr>
          <w:color w:val="000000" w:themeColor="text1"/>
        </w:rPr>
        <w:t xml:space="preserve"> napływ pracowników z Ukrainy zadeklarował</w:t>
      </w:r>
      <w:r w:rsidR="003E0387">
        <w:rPr>
          <w:color w:val="000000" w:themeColor="text1"/>
        </w:rPr>
        <w:t xml:space="preserve">y przede wszystkim </w:t>
      </w:r>
      <w:r w:rsidR="003E0387" w:rsidRPr="00B06A77">
        <w:rPr>
          <w:color w:val="000000" w:themeColor="text1"/>
        </w:rPr>
        <w:t>przedsiębiorstw</w:t>
      </w:r>
      <w:r w:rsidR="003E0387">
        <w:rPr>
          <w:color w:val="000000" w:themeColor="text1"/>
        </w:rPr>
        <w:t>a</w:t>
      </w:r>
      <w:r w:rsidR="003E0387" w:rsidRPr="00B06A77">
        <w:rPr>
          <w:color w:val="000000" w:themeColor="text1"/>
        </w:rPr>
        <w:t xml:space="preserve"> prowadząc</w:t>
      </w:r>
      <w:r w:rsidR="003E0387">
        <w:rPr>
          <w:color w:val="000000" w:themeColor="text1"/>
        </w:rPr>
        <w:t>e</w:t>
      </w:r>
      <w:r w:rsidR="003E0387" w:rsidRPr="00B06A77">
        <w:rPr>
          <w:color w:val="000000" w:themeColor="text1"/>
        </w:rPr>
        <w:t xml:space="preserve"> działalność w zakresie przetwórstwa przemysłowego</w:t>
      </w:r>
      <w:r w:rsidR="003E0387">
        <w:rPr>
          <w:color w:val="000000" w:themeColor="text1"/>
        </w:rPr>
        <w:t xml:space="preserve"> (</w:t>
      </w:r>
      <w:r w:rsidR="003E0387" w:rsidRPr="00B06A77">
        <w:rPr>
          <w:color w:val="000000" w:themeColor="text1"/>
          <w:szCs w:val="19"/>
        </w:rPr>
        <w:t>13,6</w:t>
      </w:r>
      <w:r w:rsidR="003E0387" w:rsidRPr="00B06A77">
        <w:rPr>
          <w:color w:val="000000" w:themeColor="text1"/>
        </w:rPr>
        <w:t>%</w:t>
      </w:r>
      <w:r w:rsidR="003E0387">
        <w:rPr>
          <w:color w:val="000000" w:themeColor="text1"/>
        </w:rPr>
        <w:t>) i</w:t>
      </w:r>
      <w:r w:rsidR="003E0387" w:rsidRPr="00B06A77">
        <w:rPr>
          <w:color w:val="000000" w:themeColor="text1"/>
        </w:rPr>
        <w:t xml:space="preserve"> handlu detalicznego</w:t>
      </w:r>
      <w:r w:rsidR="003E0387">
        <w:rPr>
          <w:color w:val="000000" w:themeColor="text1"/>
        </w:rPr>
        <w:t xml:space="preserve"> (</w:t>
      </w:r>
      <w:r w:rsidR="003E0387" w:rsidRPr="00B06A77">
        <w:rPr>
          <w:color w:val="000000" w:themeColor="text1"/>
        </w:rPr>
        <w:t>11,2%</w:t>
      </w:r>
      <w:r w:rsidR="003E0387">
        <w:rPr>
          <w:color w:val="000000" w:themeColor="text1"/>
        </w:rPr>
        <w:t>)</w:t>
      </w:r>
      <w:r w:rsidR="003E0387" w:rsidRPr="00B06A77">
        <w:rPr>
          <w:color w:val="000000" w:themeColor="text1"/>
          <w:szCs w:val="19"/>
        </w:rPr>
        <w:t>.</w:t>
      </w:r>
    </w:p>
    <w:p w14:paraId="3EF3DF40" w14:textId="1C7DBF6E" w:rsidR="0083326D" w:rsidRPr="006B7E36" w:rsidRDefault="0083326D" w:rsidP="0083326D">
      <w:pPr>
        <w:pStyle w:val="Default"/>
        <w:spacing w:before="240"/>
        <w:jc w:val="both"/>
        <w:rPr>
          <w:b/>
          <w:color w:val="auto"/>
          <w:sz w:val="19"/>
          <w:szCs w:val="19"/>
        </w:rPr>
      </w:pPr>
      <w:r w:rsidRPr="001D7D2B">
        <w:rPr>
          <w:b/>
          <w:color w:val="auto"/>
          <w:sz w:val="19"/>
          <w:szCs w:val="19"/>
        </w:rPr>
        <w:lastRenderedPageBreak/>
        <w:t xml:space="preserve">Pytania </w:t>
      </w:r>
      <w:r>
        <w:rPr>
          <w:b/>
          <w:color w:val="auto"/>
          <w:sz w:val="19"/>
          <w:szCs w:val="19"/>
        </w:rPr>
        <w:t xml:space="preserve">o </w:t>
      </w:r>
      <w:r w:rsidR="009F6417">
        <w:rPr>
          <w:b/>
          <w:color w:val="auto"/>
          <w:sz w:val="19"/>
          <w:szCs w:val="19"/>
        </w:rPr>
        <w:t>inwestycje</w:t>
      </w:r>
    </w:p>
    <w:p w14:paraId="5F521AA6" w14:textId="77777777" w:rsidR="00780856" w:rsidRDefault="00780856" w:rsidP="00780856">
      <w:pPr>
        <w:pStyle w:val="Default"/>
        <w:spacing w:before="280" w:after="120" w:line="240" w:lineRule="exact"/>
        <w:ind w:left="567" w:right="113" w:hanging="567"/>
        <w:rPr>
          <w:color w:val="000000" w:themeColor="text1"/>
          <w:sz w:val="19"/>
          <w:szCs w:val="19"/>
        </w:rPr>
      </w:pPr>
      <w:r w:rsidRPr="00A43FDB">
        <w:rPr>
          <w:color w:val="000000" w:themeColor="text1"/>
          <w:sz w:val="19"/>
          <w:szCs w:val="19"/>
        </w:rPr>
        <w:t xml:space="preserve">Pyt. </w:t>
      </w:r>
      <w:r>
        <w:rPr>
          <w:color w:val="000000" w:themeColor="text1"/>
          <w:sz w:val="19"/>
          <w:szCs w:val="19"/>
        </w:rPr>
        <w:t>4</w:t>
      </w:r>
      <w:r w:rsidRPr="00A43FDB">
        <w:rPr>
          <w:color w:val="000000" w:themeColor="text1"/>
          <w:sz w:val="19"/>
          <w:szCs w:val="19"/>
        </w:rPr>
        <w:t>.</w:t>
      </w:r>
      <w:r w:rsidRPr="0014044A">
        <w:rPr>
          <w:color w:val="000000" w:themeColor="text1"/>
          <w:sz w:val="19"/>
          <w:szCs w:val="19"/>
        </w:rPr>
        <w:t xml:space="preserve"> Jakie są Państwa aktualne przewidywania, co do poziomu inwestycji Państwa firmy w 2022 r. w odniesieniu do inwestycji zrealizowanych w 2021 r.</w:t>
      </w:r>
      <w:r>
        <w:rPr>
          <w:color w:val="000000" w:themeColor="text1"/>
          <w:sz w:val="19"/>
          <w:szCs w:val="19"/>
        </w:rPr>
        <w:t>?</w:t>
      </w:r>
    </w:p>
    <w:p w14:paraId="6BD53BE0" w14:textId="77777777" w:rsidR="00780856" w:rsidRDefault="00780856" w:rsidP="00780856">
      <w:pPr>
        <w:pStyle w:val="Default"/>
        <w:spacing w:before="120"/>
        <w:ind w:left="567" w:right="113" w:hanging="567"/>
        <w:rPr>
          <w:color w:val="000000" w:themeColor="text1"/>
          <w:sz w:val="19"/>
          <w:szCs w:val="19"/>
        </w:rPr>
      </w:pPr>
      <w:r w:rsidRPr="00FF40EE">
        <w:rPr>
          <w:noProof/>
          <w:color w:val="000000" w:themeColor="text1"/>
          <w:sz w:val="19"/>
          <w:szCs w:val="19"/>
        </w:rPr>
        <mc:AlternateContent>
          <mc:Choice Requires="wps">
            <w:drawing>
              <wp:anchor distT="0" distB="0" distL="114300" distR="114300" simplePos="0" relativeHeight="254881792" behindDoc="0" locked="0" layoutInCell="1" allowOverlap="1" wp14:anchorId="6CEE29F9" wp14:editId="07CD2840">
                <wp:simplePos x="0" y="0"/>
                <wp:positionH relativeFrom="column">
                  <wp:posOffset>459105</wp:posOffset>
                </wp:positionH>
                <wp:positionV relativeFrom="paragraph">
                  <wp:posOffset>2438400</wp:posOffset>
                </wp:positionV>
                <wp:extent cx="1973580" cy="286385"/>
                <wp:effectExtent l="0" t="0" r="7620" b="0"/>
                <wp:wrapNone/>
                <wp:docPr id="29" name="Pole tekstowe 2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973580" cy="286385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1C6D77F1" w14:textId="77777777" w:rsidR="00780856" w:rsidRDefault="00780856" w:rsidP="00780856">
                            <w:r>
                              <w:t>Spadek poziomu inwestycji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6CEE29F9" id="Pole tekstowe 29" o:spid="_x0000_s1114" type="#_x0000_t202" style="position:absolute;left:0;text-align:left;margin-left:36.15pt;margin-top:192pt;width:155.4pt;height:22.55pt;z-index:25488179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nXSCjAIAAIkFAAAOAAAAZHJzL2Uyb0RvYy54bWysVN9P2zAQfp+0/8Hy+0gpKysVKepATJPQ&#10;QIOJZ9exWwvH59nXJt1fv7OTtIzxwrQX5+L77s733Y/zi7a2bKtCNOBKfnw04kw5CZVxq5L/eLj+&#10;MOUsonCVsOBUyXcq8ov5+3fnjZ+pMazBViowcuLirPElXyP6WVFEuVa1iEfglSOlhlALpN+wKqog&#10;GvJe22I8Gp0WDYTKB5AqRrq96pR8nv1rrSTeah0VMltyehvmM+Rzmc5ifi5mqyD82sj+GeIfXlEL&#10;4yjo3tWVQME2wfzlqjYyQASNRxLqArQ2UuUcKJvj0Yts7tfCq5wLkRP9nqb4/9zKb9u7wExV8vEZ&#10;Z07UVKM7sIqheooIjWJ0TyQ1Ps4Ie+8Jje1naKnYw32ky5R7q0OdvpQVIz3RvdtTrFpkMhmdfTqZ&#10;TEklSTeenp5MJ8lNcbD2IeIXBTVLQskDlTAzK7Y3ETvoAEnBIlhTXRtr809qG3VpA9sKKvhyld9I&#10;zv9AWceakp+eTEbZsYNk3nm2LrlRuXH6cCnzLsMs4c6qhLHuu9JEXE70ldhCSuVwiJ/RCaUp1FsM&#10;e/zhVW8x7vIgixwZHO6Na+Mg5OzzpB0oq56GJ+sOT7V5lncSsV22uWMmH4cOWEK1o8YI0M1X9PLa&#10;UPVuRMQ7EWigqOC0JPCWDm2B2Ide4mwN4ddr9wlPfU5azhoa0JLHnxsRFGf2q6MJSNM8CGEQloPg&#10;NvUlUAsc0/rxMotkENAOog5QP9LuWKQopBJOUqyS4yBeYrcmaPdItVhkEM2sF3jj7r1MrhOtqRcf&#10;2kcRfN+wSK3+DYbRFbMXfdthk6WDxQZBm9zUidiOxZ5wmvc8Fv1uSgvl+X9GHTbo/DcAAAD//wMA&#10;UEsDBBQABgAIAAAAIQAxHNWr3wAAAAoBAAAPAAAAZHJzL2Rvd25yZXYueG1sTI/LTsMwEEX3SPyD&#10;NUhsEHUeFTUhTgWVELBg0cAHOPEQB/yIYrcNf8+wguVoju49t94uzrIjznEMXkK+yoCh74Me/SDh&#10;/e3xWgCLSXmtbPAo4RsjbJvzs1pVOpz8Ho9tGhiF+FgpCSalqeI89gadiqswoaffR5idSnTOA9ez&#10;OlG4s7zIshvu1OipwagJdwb7r/bgJAgRdxuMXbCfT+3z1Qs+5PtXI+XlxXJ/Byzhkv5g+NUndWjI&#10;qQsHryOzEjZFSaSEUqxpEwGlKHNgnYR1cZsDb2r+f0LzAwAA//8DAFBLAQItABQABgAIAAAAIQC2&#10;gziS/gAAAOEBAAATAAAAAAAAAAAAAAAAAAAAAABbQ29udGVudF9UeXBlc10ueG1sUEsBAi0AFAAG&#10;AAgAAAAhADj9If/WAAAAlAEAAAsAAAAAAAAAAAAAAAAALwEAAF9yZWxzLy5yZWxzUEsBAi0AFAAG&#10;AAgAAAAhAMqddIKMAgAAiQUAAA4AAAAAAAAAAAAAAAAALgIAAGRycy9lMm9Eb2MueG1sUEsBAi0A&#10;FAAGAAgAAAAhADEc1avfAAAACgEAAA8AAAAAAAAAAAAAAAAA5gQAAGRycy9kb3ducmV2LnhtbFBL&#10;BQYAAAAABAAEAPMAAADyBQAAAAA=&#10;" fillcolor="white [3212]" stroked="f" strokeweight=".5pt">
                <v:textbox inset="0,0,0,0">
                  <w:txbxContent>
                    <w:p w14:paraId="1C6D77F1" w14:textId="77777777" w:rsidR="00780856" w:rsidRDefault="00780856" w:rsidP="00780856">
                      <w:r>
                        <w:t>Spadek poziomu inwestycji</w:t>
                      </w:r>
                    </w:p>
                  </w:txbxContent>
                </v:textbox>
              </v:shape>
            </w:pict>
          </mc:Fallback>
        </mc:AlternateContent>
      </w:r>
      <w:r w:rsidRPr="00FF40EE">
        <w:rPr>
          <w:noProof/>
          <w:color w:val="000000" w:themeColor="text1"/>
          <w:sz w:val="19"/>
          <w:szCs w:val="19"/>
        </w:rPr>
        <mc:AlternateContent>
          <mc:Choice Requires="wps">
            <w:drawing>
              <wp:anchor distT="0" distB="0" distL="114300" distR="114300" simplePos="0" relativeHeight="254882816" behindDoc="0" locked="0" layoutInCell="1" allowOverlap="1" wp14:anchorId="648DDD37" wp14:editId="316C6923">
                <wp:simplePos x="0" y="0"/>
                <wp:positionH relativeFrom="column">
                  <wp:posOffset>190500</wp:posOffset>
                </wp:positionH>
                <wp:positionV relativeFrom="paragraph">
                  <wp:posOffset>2538095</wp:posOffset>
                </wp:positionV>
                <wp:extent cx="215265" cy="107315"/>
                <wp:effectExtent l="0" t="0" r="0" b="6985"/>
                <wp:wrapNone/>
                <wp:docPr id="30" name="Prostokąt 3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15265" cy="107315"/>
                        </a:xfrm>
                        <a:prstGeom prst="rect">
                          <a:avLst/>
                        </a:prstGeom>
                        <a:solidFill>
                          <a:srgbClr val="A6A6A6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65C0B3B1" id="Prostokąt 30" o:spid="_x0000_s1026" style="position:absolute;margin-left:15pt;margin-top:199.85pt;width:16.95pt;height:8.45pt;z-index:25488281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2v0VTmgIAAIcFAAAOAAAAZHJzL2Uyb0RvYy54bWysVF9v2yAQf5+074B4X22nTbtFcaqoVadJ&#10;VRutnfpMMMTWMMeAxMne9832wXaA7WZdtYdpiYSBu/vdH35388t9q8hOWNeALmlxklMiNIeq0ZuS&#10;fnm8efeeEueZrpgCLUp6EI5eLt6+mXdmJiZQg6qEJQii3awzJa29N7Msc7wWLXMnYIRGoQTbMo9H&#10;u8kqyzpEb1U2yfPzrANbGQtcOIe310lIFxFfSsH9vZROeKJKirH5uNq4rsOaLeZstrHM1A3vw2D/&#10;EEXLGo1OR6hr5hnZ2uYPqLbhFhxIf8KhzUDKhouYA2ZT5C+yeaiZETEXLI4zY5nc/4Pld7uVJU1V&#10;0lMsj2YtvtEKI/Tw9ecPT/ASK9QZN0PFB7Oy/cnhNqS7l7YNX0yE7GNVD2NVxd4TjpeTYjo5n1LC&#10;UVTkF6fFNGBmz8bGOv9RQEvCpqQWHy3Wku1unU+qg0rw5UA11U2jVDzYzfpKWbJj+MDL8/Dv0X9T&#10;UzooawhmCTHcZCGxlErc+YMSQU/pz0JiUULwMZJIRzH6YZwL7Yskqlklkvtpjr/BeyBwsIiZRsCA&#10;LNH/iN0DDJoJZMBOUfb6wVRENo/G+d8CS8ajRfQM2o/GbaPBvgagMKvec9IfipRKE6q0huqAlLGQ&#10;eskZftPgu90y51fMYvMgj3Ag+HtcpIKupNDvKKnBfn/tPugjp1FKSYfNWFL3bcusoER90sj2D8XZ&#10;WejeeDibXkzwYI8l62OJ3rZXgHQocPQYHrdB36thKy20Tzg3lsEripjm6Luk3NvhcOXTkMDJw8Vy&#10;GdWwYw3zt/rB8AAeqhp4+bh/Ytb05PXI+jsYGpfNXnA46QZLDcutB9lEgj/Xta83dnskTj+Zwjg5&#10;Pket5/m5+AUAAP//AwBQSwMEFAAGAAgAAAAhAH61OzreAAAACQEAAA8AAABkcnMvZG93bnJldi54&#10;bWxMj8FugzAQRO+V+g/WRuqtMZTKCQQTVVHzAYSoZwe7gILXCDvE7dd3e2pPo9WMZt+U+2hHtpjZ&#10;Dw4lpOsEmMHW6QE7Cefm+LwF5oNCrUaHRsKX8bCvHh9KVWh3x9osp9AxKkFfKAl9CFPBuW97Y5Vf&#10;u8kgeZ9utirQOXdcz+pO5XbkL0kiuFUD0odeTebQm/Z6ulkJx4+0iQctvrPt5r2eWl03yzVK+bSK&#10;bztgwcTwF4ZffEKHipgu7obas1FCltCUQJrnG2AUEFkO7CLhNRUCeFXy/wuqHwAAAP//AwBQSwEC&#10;LQAUAAYACAAAACEAtoM4kv4AAADhAQAAEwAAAAAAAAAAAAAAAAAAAAAAW0NvbnRlbnRfVHlwZXNd&#10;LnhtbFBLAQItABQABgAIAAAAIQA4/SH/1gAAAJQBAAALAAAAAAAAAAAAAAAAAC8BAABfcmVscy8u&#10;cmVsc1BLAQItABQABgAIAAAAIQC2v0VTmgIAAIcFAAAOAAAAAAAAAAAAAAAAAC4CAABkcnMvZTJv&#10;RG9jLnhtbFBLAQItABQABgAIAAAAIQB+tTs63gAAAAkBAAAPAAAAAAAAAAAAAAAAAPQEAABkcnMv&#10;ZG93bnJldi54bWxQSwUGAAAAAAQABADzAAAA/wUAAAAA&#10;" fillcolor="#a6a6a6" stroked="f" strokeweight="1pt"/>
            </w:pict>
          </mc:Fallback>
        </mc:AlternateContent>
      </w:r>
      <w:r w:rsidRPr="00FF40EE">
        <w:rPr>
          <w:noProof/>
          <w:color w:val="000000" w:themeColor="text1"/>
          <w:sz w:val="19"/>
          <w:szCs w:val="19"/>
        </w:rPr>
        <mc:AlternateContent>
          <mc:Choice Requires="wps">
            <w:drawing>
              <wp:anchor distT="0" distB="0" distL="114300" distR="114300" simplePos="0" relativeHeight="254883840" behindDoc="0" locked="0" layoutInCell="1" allowOverlap="1" wp14:anchorId="270A3B9C" wp14:editId="4E9D859F">
                <wp:simplePos x="0" y="0"/>
                <wp:positionH relativeFrom="column">
                  <wp:posOffset>2447290</wp:posOffset>
                </wp:positionH>
                <wp:positionV relativeFrom="paragraph">
                  <wp:posOffset>2438400</wp:posOffset>
                </wp:positionV>
                <wp:extent cx="1733550" cy="286385"/>
                <wp:effectExtent l="0" t="0" r="0" b="0"/>
                <wp:wrapNone/>
                <wp:docPr id="31" name="Pole tekstowe 3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733550" cy="286385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2E9F2295" w14:textId="77777777" w:rsidR="00780856" w:rsidRDefault="00780856" w:rsidP="00780856">
                            <w:r>
                              <w:t>Utrzymanie poziomu inwestycji</w:t>
                            </w:r>
                          </w:p>
                          <w:p w14:paraId="29FE734A" w14:textId="77777777" w:rsidR="00780856" w:rsidRDefault="00780856" w:rsidP="00780856"/>
                          <w:p w14:paraId="2199AA76" w14:textId="77777777" w:rsidR="00780856" w:rsidRDefault="00780856" w:rsidP="00780856">
                            <w:r>
                              <w:t xml:space="preserve">3   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270A3B9C" id="Pole tekstowe 31" o:spid="_x0000_s1115" type="#_x0000_t202" style="position:absolute;left:0;text-align:left;margin-left:192.7pt;margin-top:192pt;width:136.5pt;height:22.55pt;z-index:2548838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4pbcNhgIAAIkFAAAOAAAAZHJzL2Uyb0RvYy54bWysVN1P2zAQf5+0/8Hy+0ihKkMVKeqKOk1C&#10;gAYTz65jtxG2z7OvTbq/fmcnaRnjhWkvzuXud98fl1etNWynQqzBlfz0ZMSZchKq2q1L/uNx+emC&#10;s4jCVcKAUyXfq8ivZh8/XDZ+qs5gA6ZSgZERF6eNL/kG0U+LIsqNsiKegFeOhBqCFUi/YV1UQTRk&#10;3ZribDQ6LxoIlQ8gVYzEve6EfJbta60k3mkdFTJTcooN8xvyu0pvMbsU03UQflPLPgzxD1FYUTty&#10;ejB1LVCwbaj/MmVrGSCCxhMJtgCta6lyDpTN6ehVNg8b4VXOhYoT/aFM8f+Zlbe7+8DqquTjU86c&#10;sNSjezCKoXqOCI1ixKciNT5OCfvgCY3tF2ip2QM/EjPl3upg05eyYiSncu8PJVYtMpmUPo/HkwmJ&#10;JMnOLs7HF5Nkpjhq+xDxqwLLElHyQC3MlRW7m4gddIAkZxFMXS1rY/JPGhu1MIHtBDV8tc4xkvE/&#10;UMaxpuTnYwojKTlI6p1l4xJH5cHp3aXMuwwzhXujEsa470pT4XKib/gWUiqHg/+MTihNrt6j2OOP&#10;Ub1HucuDNLJncHhQtrWDkLPPm3YsWfU8hKw7PPXmRd6JxHbV5omZ5NYl1gqqPQ1GgG6/opfLmrp3&#10;IyLei0ALRQ2nI4F39GgDVH3oKc42EH69xU94mnOSctbQgpY8/tyKoDgz3xxtQNrmgQgDsRoIt7UL&#10;oBGgoaZoMkkKAc1A6gD2iW7HPHkhkXCSfJUcB3KB3Zmg2yPVfJ5BtLNe4I178DKZTmVNs/jYPong&#10;+4FFGvVbGFZXTF/NbYdNmg7mWwRd56E+VrEvOO17Xov+NqWD8vI/o44XdPYbAAD//wMAUEsDBBQA&#10;BgAIAAAAIQAiBKJn4AAAAAsBAAAPAAAAZHJzL2Rvd25yZXYueG1sTI/NTsMwEITvSLyDtUhcEHVS&#10;0mJCnAoqIeDAoYEHcOIlDvgnit02vD3bE9x2d0az31Sb2Vl2wCkOwUvIFxkw9F3Qg+8lfLw/XQtg&#10;MSmvlQ0eJfxghE19flapUoej3+GhST2jEB9LJcGkNJacx86gU3ERRvSkfYbJqUTr1HM9qSOFO8uX&#10;WbbmTg2ePhg14tZg993snQQh4vYWYxvs13PzcvWKj/nuzUh5eTE/3ANLOKc/M5zwCR1qYmrD3uvI&#10;rIQbsSrIehoKKkWO9UrQpZVQLO9y4HXF/3eofwEAAP//AwBQSwECLQAUAAYACAAAACEAtoM4kv4A&#10;AADhAQAAEwAAAAAAAAAAAAAAAAAAAAAAW0NvbnRlbnRfVHlwZXNdLnhtbFBLAQItABQABgAIAAAA&#10;IQA4/SH/1gAAAJQBAAALAAAAAAAAAAAAAAAAAC8BAABfcmVscy8ucmVsc1BLAQItABQABgAIAAAA&#10;IQD4pbcNhgIAAIkFAAAOAAAAAAAAAAAAAAAAAC4CAABkcnMvZTJvRG9jLnhtbFBLAQItABQABgAI&#10;AAAAIQAiBKJn4AAAAAsBAAAPAAAAAAAAAAAAAAAAAOAEAABkcnMvZG93bnJldi54bWxQSwUGAAAA&#10;AAQABADzAAAA7QUAAAAA&#10;" fillcolor="white [3212]" stroked="f" strokeweight=".5pt">
                <v:textbox inset="0,0,0,0">
                  <w:txbxContent>
                    <w:p w14:paraId="2E9F2295" w14:textId="77777777" w:rsidR="00780856" w:rsidRDefault="00780856" w:rsidP="00780856">
                      <w:r>
                        <w:t>Utrzymanie poziomu inwestycji</w:t>
                      </w:r>
                    </w:p>
                    <w:p w14:paraId="29FE734A" w14:textId="77777777" w:rsidR="00780856" w:rsidRDefault="00780856" w:rsidP="00780856"/>
                    <w:p w14:paraId="2199AA76" w14:textId="77777777" w:rsidR="00780856" w:rsidRDefault="00780856" w:rsidP="00780856">
                      <w:r>
                        <w:t xml:space="preserve">3   </w:t>
                      </w:r>
                    </w:p>
                  </w:txbxContent>
                </v:textbox>
              </v:shape>
            </w:pict>
          </mc:Fallback>
        </mc:AlternateContent>
      </w:r>
      <w:r w:rsidRPr="00FF40EE">
        <w:rPr>
          <w:noProof/>
          <w:color w:val="000000" w:themeColor="text1"/>
          <w:sz w:val="19"/>
          <w:szCs w:val="19"/>
        </w:rPr>
        <mc:AlternateContent>
          <mc:Choice Requires="wps">
            <w:drawing>
              <wp:anchor distT="0" distB="0" distL="114300" distR="114300" simplePos="0" relativeHeight="254884864" behindDoc="0" locked="0" layoutInCell="1" allowOverlap="1" wp14:anchorId="0C1BF636" wp14:editId="27C13A1A">
                <wp:simplePos x="0" y="0"/>
                <wp:positionH relativeFrom="column">
                  <wp:posOffset>2166620</wp:posOffset>
                </wp:positionH>
                <wp:positionV relativeFrom="paragraph">
                  <wp:posOffset>2538730</wp:posOffset>
                </wp:positionV>
                <wp:extent cx="215265" cy="107315"/>
                <wp:effectExtent l="0" t="0" r="0" b="6985"/>
                <wp:wrapNone/>
                <wp:docPr id="32" name="Prostokąt 3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15265" cy="107315"/>
                        </a:xfrm>
                        <a:prstGeom prst="rect">
                          <a:avLst/>
                        </a:prstGeom>
                        <a:solidFill>
                          <a:srgbClr val="977BC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41EBD8DA" id="Prostokąt 32" o:spid="_x0000_s1026" style="position:absolute;margin-left:170.6pt;margin-top:199.9pt;width:16.95pt;height:8.45pt;z-index:25488486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QeAWnQIAAIcFAAAOAAAAZHJzL2Uyb0RvYy54bWysVM1u2zAMvg/YOwi6r7bTplmDOkWWosOA&#10;og2WDj0rspQYk0VNUuJk973ZHmyUZLtdV+wwLAdFFD9+/DHJy6tDo8heWFeDLmlxklMiNIeq1puS&#10;fnm4efeeEueZrpgCLUp6FI5ezd6+uWzNVIxgC6oSliCJdtPWlHTrvZlmmeNb0TB3AkZoVEqwDfMo&#10;2k1WWdYie6OyUZ6fZy3Yyljgwjl8vU5KOov8Ugru76V0whNVUozNx9PGcx3ObHbJphvLzLbmXRjs&#10;H6JoWK3R6UB1zTwjO1v/QdXU3IID6U84NBlIWXMRc8BsivxFNqstMyLmgsVxZiiT+3+0/G6/tKSu&#10;Sno6okSzBr/REiP08PXnD0/wESvUGjdF4MosbSc5vIZ0D9I24R8TIYdY1eNQVXHwhOPjqBiPzseU&#10;cFQV+eS0GAfO7MnYWOc/CmhIuJTU4keLtWT7W+cTtIcEXw5UXd3USkXBbtYLZcme4Qe+mEw+LIqO&#10;/TeY0gGsIZglxvCShcRSKvHmj0oEnNKfhcSihOBjJLEdxeCHcS60L5JqyyqR3I9z/PXeQwMHi5hp&#10;JAzMEv0P3B1Bj0wkPXeKssMHUxG7eTDO/xZYMh4somfQfjBuag32NQKFWXWeE74vUipNqNIaqiO2&#10;jIU0S87wmxq/2y1zfsksDg+OGS4Ef4+HVNCWFLobJVuw3197D3jsadRS0uIwltR92zErKFGfNHb7&#10;RXF2FqY3CmfjyQgF+1yzfq7Ru2YB2A4Frh7D4zXgveqv0kLziHtjHryiimmOvkvKve2FhU9LAjcP&#10;F/N5hOHEGuZv9crwQB6qGvry4fDIrOma12PX30E/uGz6oocTNlhqmO88yDo2+FNdu3rjtMfG6TZT&#10;WCfP5Yh62p+zXwAAAP//AwBQSwMEFAAGAAgAAAAhAM04riPgAAAACwEAAA8AAABkcnMvZG93bnJl&#10;di54bWxMj8FugzAMhu+T9g6RJ+22BtqODkaopk3VtGNhEteEZIBGHETSwt5+7qm92fKn39+f7xc7&#10;sLOZfO9QQLyKgBlsnO6xFfBdHZ5egPkgUcvBoRHwZzzsi/u7XGbazXg05zK0jELQZ1JAF8KYce6b&#10;zljpV240SLcfN1kZaJ1aric5U7gd+DqKEm5lj/Shk6N570zzW56sgM8qPR4+ql7NZa2Sr0bXWlW1&#10;EI8Py9srsGCWcIXhok/qUJCTcifUng0CNtt4TSgNaUodiNjsnmNgSsA2TnbAi5zfdij+AQAA//8D&#10;AFBLAQItABQABgAIAAAAIQC2gziS/gAAAOEBAAATAAAAAAAAAAAAAAAAAAAAAABbQ29udGVudF9U&#10;eXBlc10ueG1sUEsBAi0AFAAGAAgAAAAhADj9If/WAAAAlAEAAAsAAAAAAAAAAAAAAAAALwEAAF9y&#10;ZWxzLy5yZWxzUEsBAi0AFAAGAAgAAAAhALFB4BadAgAAhwUAAA4AAAAAAAAAAAAAAAAALgIAAGRy&#10;cy9lMm9Eb2MueG1sUEsBAi0AFAAGAAgAAAAhAM04riPgAAAACwEAAA8AAAAAAAAAAAAAAAAA9wQA&#10;AGRycy9kb3ducmV2LnhtbFBLBQYAAAAABAAEAPMAAAAEBgAAAAA=&#10;" fillcolor="#977bc1" stroked="f" strokeweight="1pt"/>
            </w:pict>
          </mc:Fallback>
        </mc:AlternateContent>
      </w:r>
      <w:r w:rsidRPr="00FF40EE">
        <w:rPr>
          <w:noProof/>
          <w:color w:val="000000" w:themeColor="text1"/>
          <w:sz w:val="19"/>
          <w:szCs w:val="19"/>
        </w:rPr>
        <mc:AlternateContent>
          <mc:Choice Requires="wps">
            <w:drawing>
              <wp:anchor distT="0" distB="0" distL="114300" distR="114300" simplePos="0" relativeHeight="254885888" behindDoc="0" locked="0" layoutInCell="1" allowOverlap="1" wp14:anchorId="3ADED209" wp14:editId="112C6DE7">
                <wp:simplePos x="0" y="0"/>
                <wp:positionH relativeFrom="column">
                  <wp:posOffset>4643755</wp:posOffset>
                </wp:positionH>
                <wp:positionV relativeFrom="paragraph">
                  <wp:posOffset>2438400</wp:posOffset>
                </wp:positionV>
                <wp:extent cx="1596390" cy="286385"/>
                <wp:effectExtent l="0" t="0" r="3810" b="0"/>
                <wp:wrapNone/>
                <wp:docPr id="243" name="Pole tekstowe 24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596390" cy="28638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1F2D3CC6" w14:textId="77777777" w:rsidR="00780856" w:rsidRDefault="00780856" w:rsidP="00780856">
                            <w:r>
                              <w:t>Wzrost poziomu inwestycji</w:t>
                            </w:r>
                          </w:p>
                          <w:p w14:paraId="25812B7B" w14:textId="77777777" w:rsidR="00780856" w:rsidRDefault="00780856" w:rsidP="00780856"/>
                          <w:p w14:paraId="676DE652" w14:textId="77777777" w:rsidR="00780856" w:rsidRDefault="00780856" w:rsidP="00780856">
                            <w:r>
                              <w:t xml:space="preserve">3   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3ADED209" id="Pole tekstowe 243" o:spid="_x0000_s1116" type="#_x0000_t202" style="position:absolute;left:0;text-align:left;margin-left:365.65pt;margin-top:192pt;width:125.7pt;height:22.55pt;z-index:25488588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3mIyNfgIAAGMFAAAOAAAAZHJzL2Uyb0RvYy54bWysVEtv2zAMvg/YfxB0X53HErRBnCJr0WFA&#10;0RZrh54VWWqMSqImMbGzXz9KttOi26XDLjItfqT4+MjleWsN26sQa3AlH5+MOFNOQlW7p5L/eLj6&#10;dMpZROEqYcCpkh9U5Oerjx+WjV+oCWzBVCowcuLiovEl3yL6RVFEuVVWxBPwypFSQ7AC6Tc8FVUQ&#10;DXm3ppiMRvOigVD5AFLFSLeXnZKvsn+tlcRbraNCZkpOsWE+Qz436SxWS7F4CsJva9mHIf4hCitq&#10;R48eXV0KFGwX6j9c2VoGiKDxRIItQOtaqpwDZTMevcnmfiu8yrlQcaI/lin+P7fyZn8XWF2VfPJ5&#10;ypkTlpp0B0YxVM8RoVEsKahMjY8LQt97wmP7BVpq93Af6TJl3+pg05fyYqSngh+ORVYtMpmMZmfz&#10;6RmpJOkmp/Pp6Sy5KV6sfYj4VYFlSSh5oCbm2or9dcQOOkDSYw6uamNyI41jTcnn09koGxw15Ny4&#10;hFWZEr2blFEXeZbwYFTCGPddaSpJTiBdZDKqCxPYXhCNhJTKYc49+yV0QmkK4j2GPf4lqvcYd3kM&#10;L4PDo7GtHYSc/Zuwq+chZN3hqeav8k4itps2c2E2Hzq7gepADQ/QTU708qqmrlyLiHci0KhQI2n8&#10;8ZYObYCqD73E2RbCr7/dJzwxmLScNTR6JY8/dyIozsw3R9xOczoIYRA2g+B29gKoDWNaLF5mkQwC&#10;mkHUAewjbYV1eoVUwkl6q+Q4iBfYLQDaKlKt1xlE0+gFXrt7L5Pr1JXEsYf2UQTfExGJwjcwDKVY&#10;vOFjh02WDtY7BF1nsqbCdlXsC06TnOneb520Kl7/Z9TLblz9BgAA//8DAFBLAwQUAAYACAAAACEA&#10;4BB4tOEAAAALAQAADwAAAGRycy9kb3ducmV2LnhtbEyPy07DMBBF90j8gzVI7KjzqGga4lSIx45n&#10;AQl2TmySCHsc2U4a/p5hBcvRHN17brVbrGGz9mFwKCBdJcA0tk4N2Al4fbk9K4CFKFFJ41AL+NYB&#10;dvXxUSVL5Q74rOd97BiFYCilgD7GseQ8tL22MqzcqJF+n85bGen0HVdeHijcGp4lyTm3ckBq6OWo&#10;r3rdfu0nK8C8B3/XJPFjvu7u49Mjn95u0gchTk+WywtgUS/xD4ZffVKHmpwaN6EKzAjY5GlOqIC8&#10;WNMoIrZFtgHWCFhn2xR4XfH/G+ofAAAA//8DAFBLAQItABQABgAIAAAAIQC2gziS/gAAAOEBAAAT&#10;AAAAAAAAAAAAAAAAAAAAAABbQ29udGVudF9UeXBlc10ueG1sUEsBAi0AFAAGAAgAAAAhADj9If/W&#10;AAAAlAEAAAsAAAAAAAAAAAAAAAAALwEAAF9yZWxzLy5yZWxzUEsBAi0AFAAGAAgAAAAhADeYjI1+&#10;AgAAYwUAAA4AAAAAAAAAAAAAAAAALgIAAGRycy9lMm9Eb2MueG1sUEsBAi0AFAAGAAgAAAAhAOAQ&#10;eLThAAAACwEAAA8AAAAAAAAAAAAAAAAA2AQAAGRycy9kb3ducmV2LnhtbFBLBQYAAAAABAAEAPMA&#10;AADmBQAAAAA=&#10;" filled="f" stroked="f" strokeweight=".5pt">
                <v:textbox inset="0,0,0,0">
                  <w:txbxContent>
                    <w:p w14:paraId="1F2D3CC6" w14:textId="77777777" w:rsidR="00780856" w:rsidRDefault="00780856" w:rsidP="00780856">
                      <w:r>
                        <w:t>Wzrost poziomu inwestycji</w:t>
                      </w:r>
                    </w:p>
                    <w:p w14:paraId="25812B7B" w14:textId="77777777" w:rsidR="00780856" w:rsidRDefault="00780856" w:rsidP="00780856"/>
                    <w:p w14:paraId="676DE652" w14:textId="77777777" w:rsidR="00780856" w:rsidRDefault="00780856" w:rsidP="00780856">
                      <w:r>
                        <w:t xml:space="preserve">3   </w:t>
                      </w:r>
                    </w:p>
                  </w:txbxContent>
                </v:textbox>
              </v:shape>
            </w:pict>
          </mc:Fallback>
        </mc:AlternateContent>
      </w:r>
      <w:r w:rsidRPr="00FF40EE">
        <w:rPr>
          <w:noProof/>
          <w:color w:val="000000" w:themeColor="text1"/>
          <w:sz w:val="19"/>
          <w:szCs w:val="19"/>
        </w:rPr>
        <mc:AlternateContent>
          <mc:Choice Requires="wps">
            <w:drawing>
              <wp:anchor distT="0" distB="0" distL="114300" distR="114300" simplePos="0" relativeHeight="254886912" behindDoc="0" locked="0" layoutInCell="1" allowOverlap="1" wp14:anchorId="7080E718" wp14:editId="1C2E7C0E">
                <wp:simplePos x="0" y="0"/>
                <wp:positionH relativeFrom="column">
                  <wp:posOffset>4363085</wp:posOffset>
                </wp:positionH>
                <wp:positionV relativeFrom="paragraph">
                  <wp:posOffset>2538730</wp:posOffset>
                </wp:positionV>
                <wp:extent cx="215265" cy="107315"/>
                <wp:effectExtent l="0" t="0" r="0" b="6985"/>
                <wp:wrapNone/>
                <wp:docPr id="35" name="Prostokąt 3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15265" cy="107315"/>
                        </a:xfrm>
                        <a:prstGeom prst="rect">
                          <a:avLst/>
                        </a:prstGeom>
                        <a:solidFill>
                          <a:srgbClr val="7651AD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6E95BD76" id="Prostokąt 35" o:spid="_x0000_s1026" style="position:absolute;margin-left:343.55pt;margin-top:199.9pt;width:16.95pt;height:8.45pt;z-index:25488691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R6RCZnQIAAIcFAAAOAAAAZHJzL2Uyb0RvYy54bWysVEtv2zAMvg/YfxB0X22nTbsFdYqgRYcB&#10;RRusHXpWZCk2Josapbx23z/bDxslP9p1xQ7DclBE8ePHh0meX+xbw7YKfQO25MVRzpmyEqrGrkv+&#10;5eH63XvOfBC2EgasKvlBeX4xf/vmfOdmagI1mEohIxLrZztX8joEN8syL2vVCn8ETllSasBWBBJx&#10;nVUodsTemmyS56fZDrByCFJ5T69XnZLPE7/WSoY7rb0KzJScYgvpxHSu4pnNz8VsjcLVjezDEP8Q&#10;RSsaS05HqisRBNtg8wdV20gEDzocSWgz0LqRKuVA2RT5i2zua+FUyoWK491YJv//aOXtdomsqUp+&#10;POXMipa+0ZIiDPD154/A6JEqtHN+RsB7t8Re8nSN6e41tvGfEmH7VNXDWFW1D0zS46SYTk6JXJKq&#10;yM+Oi8SZPRk79OGjgpbFS8mRPlqqpdje+EAOCTpAoi8PpqmuG2OSgOvVpUG2FfSBz06nxeIqRkwm&#10;v8GMjWAL0axTx5csJtalkm7hYFTEGftZaSpKDD5FktpRjX6ElMqGolPVolKd+2lOv8F7bOBokWJJ&#10;hJFZk/+RuycYkB3JwN1F2eOjqUrdPBrnfwusMx4tkmewYTRuGwv4GoGhrHrPHX4oUleaWKUVVAdq&#10;GYRulryT1w19txvhw1IgDQ+NGS2EcEeHNrArOfQ3zmrA76+9Rzz1NGk529Ewltx/2whUnJlPlrr9&#10;Q3FyEqc3CSfTswkJ+Fyzeq6xm/YSqB0KWj1OpmvEBzNcNUL7SHtjEb2SSlhJvksuAw7CZeiWBG0e&#10;qRaLBKOJdSLc2HsnI3msauzLh/2jQNc3b6Cuv4VhcMXsRQ932GhpYbEJoJvU4E917etN054ap99M&#10;cZ08lxPqaX/OfwEAAP//AwBQSwMEFAAGAAgAAAAhAFsDGyHfAAAACwEAAA8AAABkcnMvZG93bnJl&#10;di54bWxMj8FOwzAQRO9I/IO1SNyok1IlbYhToYqqJw4UEFc33sYR8TqKnSb8PcuJHlc7mnmv3M6u&#10;ExccQutJQbpIQCDV3rTUKPh43z+sQYSoyejOEyr4wQDb6vam1IXxE73h5RgbwSUUCq3AxtgXUoba&#10;otNh4Xsk/p394HTkc2ikGfTE5a6TyyTJpNMt8YLVPe4s1t/H0Sl42cnxcxXrg923Z+Pd6xdO7UGp&#10;+7v5+QlExDn+h+EPn9GhYqaTH8kE0SnI1nnKUQWPmw07cCJfpmx3UrBKsxxkVcprh+oXAAD//wMA&#10;UEsBAi0AFAAGAAgAAAAhALaDOJL+AAAA4QEAABMAAAAAAAAAAAAAAAAAAAAAAFtDb250ZW50X1R5&#10;cGVzXS54bWxQSwECLQAUAAYACAAAACEAOP0h/9YAAACUAQAACwAAAAAAAAAAAAAAAAAvAQAAX3Jl&#10;bHMvLnJlbHNQSwECLQAUAAYACAAAACEA0ekQmZ0CAACHBQAADgAAAAAAAAAAAAAAAAAuAgAAZHJz&#10;L2Uyb0RvYy54bWxQSwECLQAUAAYACAAAACEAWwMbId8AAAALAQAADwAAAAAAAAAAAAAAAAD3BAAA&#10;ZHJzL2Rvd25yZXYueG1sUEsFBgAAAAAEAAQA8wAAAAMGAAAAAA==&#10;" fillcolor="#7651ad" stroked="f" strokeweight="1pt"/>
            </w:pict>
          </mc:Fallback>
        </mc:AlternateContent>
      </w:r>
      <w:r>
        <w:rPr>
          <w:noProof/>
        </w:rPr>
        <w:drawing>
          <wp:inline distT="0" distB="0" distL="0" distR="0" wp14:anchorId="3E59F423" wp14:editId="21E3E39A">
            <wp:extent cx="6390000" cy="2520000"/>
            <wp:effectExtent l="0" t="0" r="0" b="0"/>
            <wp:docPr id="37" name="Wykres 37" descr="Pyt. 4.  Jakie są Państwa aktualne przewidywania, co do poziomu inwestycji Państwa firmy w 2022 r. w odniesieniu do inwestycji zrealizowanych w 2021 r.: spadek, utrzymanie, wzrost poziomu inwestycji?&#10;&#10;Na wykresie słupkowym skumulowanym zaprezentowano strukturę odpowiedzi w % według wybranych sekcji i działów PKD. Dane do wykresu dostępne są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E462F04B-BAE8-4A06-9068-F16C4B540A8F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34"/>
              </a:graphicData>
            </a:graphic>
          </wp:inline>
        </w:drawing>
      </w:r>
    </w:p>
    <w:p w14:paraId="6E66FDF4" w14:textId="77777777" w:rsidR="00780856" w:rsidRPr="00736C3E" w:rsidRDefault="00780856" w:rsidP="00780856">
      <w:pPr>
        <w:pStyle w:val="Default"/>
        <w:spacing w:before="160" w:after="120"/>
        <w:ind w:left="567" w:right="113" w:hanging="567"/>
        <w:rPr>
          <w:color w:val="000000" w:themeColor="text1"/>
          <w:sz w:val="19"/>
          <w:szCs w:val="19"/>
        </w:rPr>
      </w:pPr>
    </w:p>
    <w:p w14:paraId="002963F8" w14:textId="0A681082" w:rsidR="00780856" w:rsidRPr="00780856" w:rsidRDefault="00780856" w:rsidP="00780856">
      <w:pPr>
        <w:autoSpaceDE w:val="0"/>
        <w:autoSpaceDN w:val="0"/>
        <w:adjustRightInd w:val="0"/>
        <w:spacing w:before="0" w:after="0"/>
        <w:rPr>
          <w:rFonts w:cs="Fira Sans"/>
          <w:color w:val="FF0000"/>
          <w:spacing w:val="-2"/>
          <w:szCs w:val="19"/>
        </w:rPr>
      </w:pPr>
      <w:r w:rsidRPr="00E2056A">
        <w:rPr>
          <w:rFonts w:cs="Fira Sans"/>
          <w:color w:val="000000" w:themeColor="text1"/>
          <w:spacing w:val="-2"/>
          <w:szCs w:val="19"/>
        </w:rPr>
        <w:t xml:space="preserve">Aktualne przewidywania co do poziomu inwestycji firmy w 2022 r., w odniesieniu do inwestycji zrealizowanych w 2021 r., były zróżnicowane w zależności od rodzaju działalności. Większość </w:t>
      </w:r>
      <w:r w:rsidRPr="00FA4A2C">
        <w:rPr>
          <w:rFonts w:cs="Fira Sans"/>
          <w:color w:val="000000" w:themeColor="text1"/>
          <w:spacing w:val="-2"/>
          <w:szCs w:val="19"/>
        </w:rPr>
        <w:t>przedsiębiorców (z wyjątkiem</w:t>
      </w:r>
      <w:r w:rsidRPr="00FA4A2C">
        <w:rPr>
          <w:color w:val="000000" w:themeColor="text1"/>
          <w:spacing w:val="-2"/>
        </w:rPr>
        <w:t xml:space="preserve"> </w:t>
      </w:r>
      <w:r w:rsidRPr="00FA4A2C">
        <w:rPr>
          <w:rFonts w:cs="Fira Sans"/>
          <w:color w:val="000000" w:themeColor="text1"/>
          <w:spacing w:val="-2"/>
          <w:szCs w:val="19"/>
        </w:rPr>
        <w:t xml:space="preserve">prowadzących działalność w zakresie przetwórstwa przemysłowego) spodziewała </w:t>
      </w:r>
      <w:r w:rsidRPr="00FD5474">
        <w:rPr>
          <w:rFonts w:cs="Fira Sans"/>
          <w:color w:val="000000" w:themeColor="text1"/>
          <w:spacing w:val="-2"/>
          <w:szCs w:val="19"/>
        </w:rPr>
        <w:t xml:space="preserve">się utrzymania poziomu inwestycji. Deklarowało to m.in. </w:t>
      </w:r>
      <w:r w:rsidR="00FA4A2C" w:rsidRPr="00FD5474">
        <w:rPr>
          <w:rFonts w:cs="Fira Sans"/>
          <w:color w:val="000000" w:themeColor="text1"/>
          <w:spacing w:val="-2"/>
          <w:szCs w:val="19"/>
        </w:rPr>
        <w:t>79,5</w:t>
      </w:r>
      <w:r w:rsidRPr="00FD5474">
        <w:rPr>
          <w:rFonts w:cs="Fira Sans"/>
          <w:color w:val="000000" w:themeColor="text1"/>
          <w:spacing w:val="-2"/>
          <w:szCs w:val="19"/>
        </w:rPr>
        <w:t xml:space="preserve">% </w:t>
      </w:r>
      <w:r w:rsidRPr="00FD5474">
        <w:rPr>
          <w:rFonts w:cs="Fira Sans"/>
          <w:color w:val="000000" w:themeColor="text1"/>
          <w:spacing w:val="-3"/>
          <w:szCs w:val="19"/>
        </w:rPr>
        <w:t xml:space="preserve">działających w </w:t>
      </w:r>
      <w:r w:rsidR="00FA4A2C" w:rsidRPr="00FD5474">
        <w:rPr>
          <w:rFonts w:cs="Fira Sans"/>
          <w:color w:val="000000" w:themeColor="text1"/>
          <w:spacing w:val="-3"/>
          <w:szCs w:val="19"/>
        </w:rPr>
        <w:t>handlu hurtowym</w:t>
      </w:r>
      <w:r w:rsidRPr="00FD5474">
        <w:rPr>
          <w:rFonts w:cs="Fira Sans"/>
          <w:color w:val="000000" w:themeColor="text1"/>
          <w:spacing w:val="-3"/>
          <w:szCs w:val="19"/>
        </w:rPr>
        <w:t xml:space="preserve"> i 7</w:t>
      </w:r>
      <w:r w:rsidR="00FA4A2C" w:rsidRPr="00FD5474">
        <w:rPr>
          <w:rFonts w:cs="Fira Sans"/>
          <w:color w:val="000000" w:themeColor="text1"/>
          <w:spacing w:val="-3"/>
          <w:szCs w:val="19"/>
        </w:rPr>
        <w:t>4,4</w:t>
      </w:r>
      <w:r w:rsidRPr="00FD5474">
        <w:rPr>
          <w:rFonts w:cs="Fira Sans"/>
          <w:color w:val="000000" w:themeColor="text1"/>
          <w:spacing w:val="-3"/>
          <w:szCs w:val="19"/>
        </w:rPr>
        <w:t xml:space="preserve">% – w </w:t>
      </w:r>
      <w:r w:rsidR="00FA4A2C" w:rsidRPr="00FD5474">
        <w:rPr>
          <w:rFonts w:cs="Fira Sans"/>
          <w:color w:val="000000" w:themeColor="text1"/>
          <w:spacing w:val="-3"/>
          <w:szCs w:val="19"/>
        </w:rPr>
        <w:t>budownictwie</w:t>
      </w:r>
      <w:r w:rsidRPr="00FD5474">
        <w:rPr>
          <w:rFonts w:cs="Fira Sans"/>
          <w:color w:val="000000" w:themeColor="text1"/>
          <w:spacing w:val="-3"/>
          <w:szCs w:val="19"/>
        </w:rPr>
        <w:t>. Spadek poziomu inwestycji prognozowano głównie w </w:t>
      </w:r>
      <w:r w:rsidR="00FD5474" w:rsidRPr="00FD5474">
        <w:rPr>
          <w:rFonts w:cs="Fira Sans"/>
          <w:color w:val="000000" w:themeColor="text1"/>
          <w:spacing w:val="-3"/>
          <w:szCs w:val="19"/>
        </w:rPr>
        <w:t>przetwórstwie przemysłowym</w:t>
      </w:r>
      <w:r w:rsidRPr="00FD5474">
        <w:rPr>
          <w:rFonts w:cs="Fira Sans"/>
          <w:color w:val="000000" w:themeColor="text1"/>
          <w:spacing w:val="-3"/>
          <w:szCs w:val="19"/>
        </w:rPr>
        <w:t xml:space="preserve"> (</w:t>
      </w:r>
      <w:r w:rsidR="00FD5474" w:rsidRPr="00FD5474">
        <w:rPr>
          <w:rFonts w:cs="Fira Sans"/>
          <w:color w:val="000000" w:themeColor="text1"/>
          <w:spacing w:val="-3"/>
          <w:szCs w:val="19"/>
        </w:rPr>
        <w:t>47,8</w:t>
      </w:r>
      <w:r w:rsidRPr="00FD5474">
        <w:rPr>
          <w:rFonts w:cs="Fira Sans"/>
          <w:color w:val="000000" w:themeColor="text1"/>
          <w:spacing w:val="-3"/>
          <w:szCs w:val="19"/>
        </w:rPr>
        <w:t>%</w:t>
      </w:r>
      <w:r w:rsidRPr="00FD5474">
        <w:rPr>
          <w:rFonts w:cs="Fira Sans"/>
          <w:color w:val="000000" w:themeColor="text1"/>
          <w:spacing w:val="-2"/>
          <w:szCs w:val="19"/>
        </w:rPr>
        <w:t xml:space="preserve"> ogółu przedsiębiorców prowadzących działalność w tym zakresie) i w </w:t>
      </w:r>
      <w:r w:rsidR="00FD5474" w:rsidRPr="00FD5474">
        <w:rPr>
          <w:rFonts w:cs="Fira Sans"/>
          <w:color w:val="000000" w:themeColor="text1"/>
          <w:spacing w:val="-2"/>
          <w:szCs w:val="19"/>
        </w:rPr>
        <w:t>handlu detalicznym</w:t>
      </w:r>
      <w:r w:rsidRPr="006315E0">
        <w:rPr>
          <w:rFonts w:cs="Fira Sans"/>
          <w:color w:val="000000" w:themeColor="text1"/>
          <w:spacing w:val="-2"/>
          <w:szCs w:val="19"/>
        </w:rPr>
        <w:t xml:space="preserve"> (</w:t>
      </w:r>
      <w:r w:rsidR="00FD5474" w:rsidRPr="006315E0">
        <w:rPr>
          <w:rFonts w:cs="Fira Sans"/>
          <w:color w:val="000000" w:themeColor="text1"/>
          <w:spacing w:val="-2"/>
          <w:szCs w:val="19"/>
        </w:rPr>
        <w:t>39,5</w:t>
      </w:r>
      <w:r w:rsidRPr="006315E0">
        <w:rPr>
          <w:rFonts w:cs="Fira Sans"/>
          <w:color w:val="000000" w:themeColor="text1"/>
          <w:spacing w:val="-2"/>
          <w:szCs w:val="19"/>
        </w:rPr>
        <w:t xml:space="preserve">%). Najbardziej optymistyczni pod względem poziomu przyszłych inwestycji byli natomiast przedsiębiorcy działający w przetwórstwie przemysłowym. Odsetek przewidujących wzrost poziomu inwestycji w 2022 r. wyniósł w ich przypadku </w:t>
      </w:r>
      <w:r w:rsidR="006315E0" w:rsidRPr="006315E0">
        <w:rPr>
          <w:rFonts w:cs="Fira Sans"/>
          <w:color w:val="000000" w:themeColor="text1"/>
          <w:spacing w:val="-2"/>
          <w:szCs w:val="19"/>
        </w:rPr>
        <w:t>30,0</w:t>
      </w:r>
      <w:r w:rsidRPr="006315E0">
        <w:rPr>
          <w:rFonts w:cs="Fira Sans"/>
          <w:color w:val="000000" w:themeColor="text1"/>
          <w:spacing w:val="-2"/>
          <w:szCs w:val="19"/>
        </w:rPr>
        <w:t>%.</w:t>
      </w:r>
    </w:p>
    <w:p w14:paraId="4EECCAFA" w14:textId="77777777" w:rsidR="00780856" w:rsidRDefault="00780856" w:rsidP="00780856">
      <w:pPr>
        <w:pStyle w:val="Default"/>
        <w:spacing w:before="280" w:after="120" w:line="240" w:lineRule="exact"/>
        <w:ind w:left="567" w:hanging="567"/>
        <w:rPr>
          <w:color w:val="000000" w:themeColor="text1"/>
          <w:sz w:val="19"/>
          <w:szCs w:val="19"/>
        </w:rPr>
      </w:pPr>
      <w:r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4879744" behindDoc="0" locked="0" layoutInCell="1" allowOverlap="1" wp14:anchorId="07EA1DB4" wp14:editId="3B824108">
                <wp:simplePos x="0" y="0"/>
                <wp:positionH relativeFrom="column">
                  <wp:posOffset>382270</wp:posOffset>
                </wp:positionH>
                <wp:positionV relativeFrom="paragraph">
                  <wp:posOffset>537210</wp:posOffset>
                </wp:positionV>
                <wp:extent cx="211455" cy="153035"/>
                <wp:effectExtent l="0" t="0" r="0" b="0"/>
                <wp:wrapNone/>
                <wp:docPr id="149" name="Pole tekstowe 14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11455" cy="15303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7E29D36B" w14:textId="77777777" w:rsidR="00780856" w:rsidRPr="0073556B" w:rsidRDefault="00780856" w:rsidP="00780856">
                            <w:pPr>
                              <w:spacing w:before="0" w:after="0"/>
                              <w:jc w:val="center"/>
                              <w:rPr>
                                <w:sz w:val="18"/>
                              </w:rPr>
                            </w:pPr>
                            <w:r>
                              <w:rPr>
                                <w:sz w:val="18"/>
                              </w:rPr>
                              <w:t>%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07EA1DB4" id="Pole tekstowe 149" o:spid="_x0000_s1117" type="#_x0000_t202" style="position:absolute;left:0;text-align:left;margin-left:30.1pt;margin-top:42.3pt;width:16.65pt;height:12.05pt;z-index:25487974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pIZefgIAAGIFAAAOAAAAZHJzL2Uyb0RvYy54bWysVE1v2zAMvQ/YfxB0X500TbcFdYosRYcB&#10;QVusHXpWZKkxKomaxMTOfv0o2U6KbpcOu8i0+Ejx45EXl601bKdCrMGVfHwy4kw5CVXtnkr+4+H6&#10;wyfOIgpXCQNOlXyvIr+cv3930fiZOoUNmEoFRk5cnDW+5BtEPyuKKDfKingCXjlSaghWIP2Gp6IK&#10;oiHv1hSno9F50UCofACpYqTbq07J59m/1krirdZRITMlp9gwnyGf63QW8wsxewrCb2rZhyH+IQor&#10;akePHlxdCRRsG+o/XNlaBoig8USCLUDrWqqcA2UzHr3K5n4jvMq5UHGiP5Qp/j+38mZ3F1hdUe/O&#10;PnPmhKUm3YFRDNVzRGgUSwoqU+PjjND3nvDYfoGWTIb7SJcp+1YHm76UFyM9FXx/KLJqkUm6PB2P&#10;z6ZTziSpxtPJaDJNXoqjsQ8RvyqwLAklD9TDXFqxW0XsoAMkveXgujYm99E41pT8fDIdZYODhpwb&#10;l7AqM6J3kxLqAs8S7o1KGOO+K00VyfGni8xFtTSB7QSxSEipHObUs19CJ5SmIN5i2OOPUb3FuMtj&#10;eBkcHoxt7SDk7F+FXT0PIesOTzV/kXcSsV23mQrTj0Nj11Dtqd8BusGJXl7X1JWViHgnAk0KtZim&#10;H2/p0Aao+tBLnG0g/PrbfcITgUnLWUOTV/L4cyuC4sx8c0TtNKaDEAZhPQhua5dAbRjTXvEyi2QQ&#10;0AyiDmAfaSks0iukEk7SWyXHQVxiN/+0VKRaLDKIhtELXLl7L5Pr1JXEsYf2UQTfExGJwTcwzKSY&#10;veJjh02WDhZbBF1nsqbCdlXsC06DnOneL520KV7+Z9RxNc5/AwAA//8DAFBLAwQUAAYACAAAACEA&#10;7eLfDt4AAAAIAQAADwAAAGRycy9kb3ducmV2LnhtbEyPy07DMBBF90j8gzVI7KjdAmkIcSrEY8er&#10;BSTYOfGQRPgR2U4a/p5hBcvRPbr3TLmZrWEThth7J2G5EMDQNV73rpXw+nJ3kgOLSTmtjHco4Rsj&#10;bKrDg1IV2u/dFqddahmVuFgoCV1KQ8F5bDq0Ki78gI6yTx+sSnSGluug9lRuDV8JkXGrekcLnRrw&#10;usPmazdaCeY9hvtapI/ppn1Iz098fLtdPkp5fDRfXQJLOKc/GH71SR0qcqr96HRkRkImVkRKyM8y&#10;YJRfnJ4Dq4kT+Rp4VfL/D1Q/AAAA//8DAFBLAQItABQABgAIAAAAIQC2gziS/gAAAOEBAAATAAAA&#10;AAAAAAAAAAAAAAAAAABbQ29udGVudF9UeXBlc10ueG1sUEsBAi0AFAAGAAgAAAAhADj9If/WAAAA&#10;lAEAAAsAAAAAAAAAAAAAAAAALwEAAF9yZWxzLy5yZWxzUEsBAi0AFAAGAAgAAAAhACekhl5+AgAA&#10;YgUAAA4AAAAAAAAAAAAAAAAALgIAAGRycy9lMm9Eb2MueG1sUEsBAi0AFAAGAAgAAAAhAO3i3w7e&#10;AAAACAEAAA8AAAAAAAAAAAAAAAAA2AQAAGRycy9kb3ducmV2LnhtbFBLBQYAAAAABAAEAPMAAADj&#10;BQAAAAA=&#10;" filled="f" stroked="f" strokeweight=".5pt">
                <v:textbox inset="0,0,0,0">
                  <w:txbxContent>
                    <w:p w14:paraId="7E29D36B" w14:textId="77777777" w:rsidR="00780856" w:rsidRPr="0073556B" w:rsidRDefault="00780856" w:rsidP="00780856">
                      <w:pPr>
                        <w:spacing w:before="0" w:after="0"/>
                        <w:jc w:val="center"/>
                        <w:rPr>
                          <w:sz w:val="18"/>
                        </w:rPr>
                      </w:pPr>
                      <w:r>
                        <w:rPr>
                          <w:sz w:val="18"/>
                        </w:rPr>
                        <w:t>%</w:t>
                      </w:r>
                    </w:p>
                  </w:txbxContent>
                </v:textbox>
              </v:shape>
            </w:pict>
          </mc:Fallback>
        </mc:AlternateContent>
      </w:r>
      <w:r w:rsidRPr="00A43FDB">
        <w:rPr>
          <w:color w:val="000000" w:themeColor="text1"/>
          <w:sz w:val="19"/>
          <w:szCs w:val="19"/>
        </w:rPr>
        <w:t xml:space="preserve">Pyt. </w:t>
      </w:r>
      <w:r>
        <w:rPr>
          <w:color w:val="000000" w:themeColor="text1"/>
          <w:sz w:val="19"/>
          <w:szCs w:val="19"/>
        </w:rPr>
        <w:t>5</w:t>
      </w:r>
      <w:r w:rsidRPr="00A43FDB">
        <w:rPr>
          <w:color w:val="000000" w:themeColor="text1"/>
          <w:sz w:val="19"/>
          <w:szCs w:val="19"/>
        </w:rPr>
        <w:t>.</w:t>
      </w:r>
      <w:r w:rsidRPr="0014044A">
        <w:rPr>
          <w:color w:val="000000" w:themeColor="text1"/>
          <w:sz w:val="19"/>
          <w:szCs w:val="19"/>
        </w:rPr>
        <w:t xml:space="preserve"> Które z poniższych czynników w największym stopniu wpływają na ograniczenie skali inwestycji Państwa firmy w</w:t>
      </w:r>
      <w:r>
        <w:rPr>
          <w:color w:val="000000" w:themeColor="text1"/>
          <w:sz w:val="19"/>
          <w:szCs w:val="19"/>
        </w:rPr>
        <w:t> </w:t>
      </w:r>
      <w:r w:rsidRPr="0014044A">
        <w:rPr>
          <w:color w:val="000000" w:themeColor="text1"/>
          <w:sz w:val="19"/>
          <w:szCs w:val="19"/>
        </w:rPr>
        <w:t>bieżącym roku</w:t>
      </w:r>
      <w:r>
        <w:rPr>
          <w:color w:val="000000" w:themeColor="text1"/>
          <w:sz w:val="19"/>
          <w:szCs w:val="19"/>
        </w:rPr>
        <w:t>?</w:t>
      </w:r>
    </w:p>
    <w:p w14:paraId="6D33C743" w14:textId="77777777" w:rsidR="00780856" w:rsidRDefault="00780856" w:rsidP="00780856">
      <w:pPr>
        <w:pStyle w:val="Default"/>
        <w:spacing w:before="280" w:after="120"/>
        <w:ind w:left="567" w:hanging="567"/>
        <w:jc w:val="center"/>
        <w:rPr>
          <w:color w:val="000000" w:themeColor="text1"/>
          <w:sz w:val="19"/>
          <w:szCs w:val="19"/>
        </w:rPr>
      </w:pPr>
      <w:r>
        <w:rPr>
          <w:noProof/>
        </w:rPr>
        <mc:AlternateContent>
          <mc:Choice Requires="wpg">
            <w:drawing>
              <wp:anchor distT="0" distB="0" distL="114300" distR="114300" simplePos="0" relativeHeight="254878720" behindDoc="0" locked="0" layoutInCell="1" allowOverlap="1" wp14:anchorId="0F05A40E" wp14:editId="66735FE3">
                <wp:simplePos x="0" y="0"/>
                <wp:positionH relativeFrom="column">
                  <wp:posOffset>704850</wp:posOffset>
                </wp:positionH>
                <wp:positionV relativeFrom="paragraph">
                  <wp:posOffset>2075180</wp:posOffset>
                </wp:positionV>
                <wp:extent cx="5431155" cy="457200"/>
                <wp:effectExtent l="0" t="0" r="0" b="0"/>
                <wp:wrapNone/>
                <wp:docPr id="48" name="Grupa 48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431155" cy="457200"/>
                          <a:chOff x="0" y="0"/>
                          <a:chExt cx="5431155" cy="457200"/>
                        </a:xfrm>
                      </wpg:grpSpPr>
                      <wps:wsp>
                        <wps:cNvPr id="305" name="Pole tekstowe 305"/>
                        <wps:cNvSpPr txBox="1"/>
                        <wps:spPr>
                          <a:xfrm>
                            <a:off x="0" y="0"/>
                            <a:ext cx="1068705" cy="4572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5A0A4D6" w14:textId="77777777" w:rsidR="00780856" w:rsidRPr="009866CB" w:rsidRDefault="00780856" w:rsidP="00780856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 xml:space="preserve">Przetwórstwo </w:t>
                              </w: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br/>
                                <w:t>przemysłowe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02" name="Pole tekstowe 302"/>
                        <wps:cNvSpPr txBox="1"/>
                        <wps:spPr>
                          <a:xfrm>
                            <a:off x="2152650" y="57150"/>
                            <a:ext cx="1068705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1EE06E0D" w14:textId="77777777" w:rsidR="00780856" w:rsidRPr="009866CB" w:rsidRDefault="00780856" w:rsidP="00780856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Handel hurtowy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04" name="Pole tekstowe 304"/>
                        <wps:cNvSpPr txBox="1"/>
                        <wps:spPr>
                          <a:xfrm>
                            <a:off x="1057275" y="57150"/>
                            <a:ext cx="1068705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2EAA711" w14:textId="77777777" w:rsidR="00780856" w:rsidRPr="009866CB" w:rsidRDefault="00780856" w:rsidP="00780856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Budownictwo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00" name="Pole tekstowe 300"/>
                        <wps:cNvSpPr txBox="1"/>
                        <wps:spPr>
                          <a:xfrm>
                            <a:off x="4362450" y="57150"/>
                            <a:ext cx="1068705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1F17EF73" w14:textId="77777777" w:rsidR="00780856" w:rsidRPr="009866CB" w:rsidRDefault="00780856" w:rsidP="00780856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Usługi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01" name="Pole tekstowe 301"/>
                        <wps:cNvSpPr txBox="1"/>
                        <wps:spPr>
                          <a:xfrm>
                            <a:off x="3257550" y="57150"/>
                            <a:ext cx="1068705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449D20F" w14:textId="77777777" w:rsidR="00780856" w:rsidRPr="009866CB" w:rsidRDefault="00780856" w:rsidP="00780856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Handel detaliczny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0F05A40E" id="Grupa 48" o:spid="_x0000_s1118" style="position:absolute;left:0;text-align:left;margin-left:55.5pt;margin-top:163.4pt;width:427.65pt;height:36pt;z-index:254878720" coordsize="54311,457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tj0ejAMAAAcWAAAOAAAAZHJzL2Uyb0RvYy54bWzsWN9P2zAQfp+0/8Hy+0jSJi2LSFHHRjUJ&#10;QTWYeHZdp41IbM92m3Z//c7Oj0KBbWViolJfkot9Pt995+/s+OR0VeRoyZTOBE9wcORjxDgV04zP&#10;Evz95vzDMUbaED4lueAswWum8eng/buTUsasI+YinzKFwAjXcSkTPDdGxp6n6ZwVRB8JyTh0pkIV&#10;xMCnmnlTRUqwXuRex/d7XinUVCpBmdbQ+rnqxANnP00ZNVdpqplBeYLBN+Oeyj0n9ukNTkg8U0TO&#10;M1q7QV7gRUEyDpO2pj4TQ9BCZY9MFRlVQovUHFFReCJNM8pcDBBN4G9FM1JiIV0ss7icyRYmgHYL&#10;pxebpZfLsULZNMEhZIqTAnI0UgtJEHwDOKWcxaAzUvJajlXdMKu+bLyrVBX2DZGglYN13cLKVgZR&#10;aIzCbhBEEUYU+sKoD3mrcKdzSM6jYXT+5fcDvWZaz3rXOlNKWEJ6g5L+N5Su50QyB762CNQodX2I&#10;o4JpLHKGDLvTRpQM2Q4Hj9O2YCGz+iQg/KBp19D4t5gFfu+4b+d6iFkbOoml0mbERIGskGAFS92t&#10;QLK80AY8AdVGxU7KxXmW59BO4pyjMsG9buS7AW0PjMi5VWCOOLUZC2vluZPMOmeVkW8shYXjkm4b&#10;HGXZWa7QkgDZCKWMGxe7swvaVisFJ3YZWOtvvNplcBVHM7Pgph1cZFwoF/2W29O7xuW00gcg78Vt&#10;RbOarBxjopohOp6I6RoSrkRVX7Sk5xlk5YJoMyYKCgqUHiiS5goeaS4AfVFLGM2F+vlUu9WHFQy9&#10;GJVQoBKsfyyIYhjlXzmsbVvNGkE1wqQR+KI4E5CGAMqvpE6EAcrkjZgqUdxC7RzaWaCLcApzJdg0&#10;4pmpyiTUXsqGQ6cENUsSc8GvJbWmbVbsGrtZ3RIl64VogPaXomEPibfWY6VrR3IxXBiRZm6xWmAr&#10;FGvAgcm2+vwXSneeo3SnoS4UgF0o3QmiTg/ohaDgRf0AJEe8piA+IHc3DI+r2nEgd8vPqjJtcfNh&#10;SXltcn9scn8g916TO3yO3GGT4B3JHfhwhOnD1nwgtz2lP7flv+Wdu+cK8mbPOezc9gi5hzs3bLFP&#10;H8bbBO9I7rDb64SHnftP5/k3Te72h+uwc+/1zg3/Lk+Tu03wjuTudqJ+dCD3XpO7/SU7kPt1yO0u&#10;1eC20d0g1Tej9jrz/rf7R9/c3w5+AQAA//8DAFBLAwQUAAYACAAAACEAAqR2IOEAAAALAQAADwAA&#10;AGRycy9kb3ducmV2LnhtbEyPQUvDQBCF74L/YRnBm92kwZDGbEop6qkItoJ422anSWh2NmS3Sfrv&#10;HU/2+N483ryvWM+2EyMOvnWkIF5EIJAqZ1qqFXwd3p4yED5oMrpzhAqu6GFd3t8VOjduok8c96EW&#10;XEI+1wqaEPpcSl81aLVfuB6Jbyc3WB1YDrU0g5643HZyGUWptLol/tDoHrcNVuf9xSp4n/S0SeLX&#10;cXc+ba8/h+eP712MSj0+zJsXEAHn8B+Gv/k8HUredHQXMl50rOOYWYKCZJkyAydWaZqAOLKzyjKQ&#10;ZSFvGcpfAAAA//8DAFBLAQItABQABgAIAAAAIQC2gziS/gAAAOEBAAATAAAAAAAAAAAAAAAAAAAA&#10;AABbQ29udGVudF9UeXBlc10ueG1sUEsBAi0AFAAGAAgAAAAhADj9If/WAAAAlAEAAAsAAAAAAAAA&#10;AAAAAAAALwEAAF9yZWxzLy5yZWxzUEsBAi0AFAAGAAgAAAAhAPO2PR6MAwAABxYAAA4AAAAAAAAA&#10;AAAAAAAALgIAAGRycy9lMm9Eb2MueG1sUEsBAi0AFAAGAAgAAAAhAAKkdiDhAAAACwEAAA8AAAAA&#10;AAAAAAAAAAAA5gUAAGRycy9kb3ducmV2LnhtbFBLBQYAAAAABAAEAPMAAAD0BgAAAAA=&#10;">
                <v:shape id="Pole tekstowe 305" o:spid="_x0000_s1119" type="#_x0000_t202" style="position:absolute;width:10687;height:457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N0gBSxgAAANwAAAAPAAAAZHJzL2Rvd25yZXYueG1sRI9fSwMx&#10;EMTfC36HsIJvbdKKImfTIlahD61/qoK+rZf17vCyOZLt9frtjSD4OMzMb5j5cvCt6immJrCF6cSA&#10;Ii6Da7iy8PpyP74ClQTZYRuYLBwpwXJxMppj4cKBn6nfSaUyhFOBFmqRrtA6lTV5TJPQEWfvK0SP&#10;kmWstIt4yHDf6pkxl9pjw3mhxo5uayq/d3tvoX1PcfNp5KNfVVt5etT7t7vpg7Vnp8PNNSihQf7D&#10;f+21s3BuLuD3TD4CevEDAAD//wMAUEsBAi0AFAAGAAgAAAAhANvh9svuAAAAhQEAABMAAAAAAAAA&#10;AAAAAAAAAAAAAFtDb250ZW50X1R5cGVzXS54bWxQSwECLQAUAAYACAAAACEAWvQsW78AAAAVAQAA&#10;CwAAAAAAAAAAAAAAAAAfAQAAX3JlbHMvLnJlbHNQSwECLQAUAAYACAAAACEAzdIAUsYAAADcAAAA&#10;DwAAAAAAAAAAAAAAAAAHAgAAZHJzL2Rvd25yZXYueG1sUEsFBgAAAAADAAMAtwAAAPoCAAAAAA==&#10;" filled="f" stroked="f" strokeweight=".5pt">
                  <v:textbox inset="0,0,0,0">
                    <w:txbxContent>
                      <w:p w14:paraId="25A0A4D6" w14:textId="77777777" w:rsidR="00780856" w:rsidRPr="009866CB" w:rsidRDefault="00780856" w:rsidP="00780856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 xml:space="preserve">Przetwórstwo </w:t>
                        </w:r>
                        <w:r w:rsidRPr="009866CB">
                          <w:rPr>
                            <w:sz w:val="18"/>
                            <w:szCs w:val="18"/>
                          </w:rPr>
                          <w:br/>
                          <w:t>przemysłowe</w:t>
                        </w:r>
                      </w:p>
                    </w:txbxContent>
                  </v:textbox>
                </v:shape>
                <v:shape id="Pole tekstowe 302" o:spid="_x0000_s1120" type="#_x0000_t202" style="position:absolute;left:21526;top:571;width:10687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CO5gmxgAAANwAAAAPAAAAZHJzL2Rvd25yZXYueG1sRI9BSwMx&#10;FITvgv8hPMGbTVpBZG1axFbw0FqtCnp7bp67i5uXJXndbv99UxA8DjPzDTOdD75VPcXUBLYwHhlQ&#10;xGVwDVcW3t8er25BJUF22AYmCwdKMJ+dn02xcGHPr9RvpVIZwqlAC7VIV2idypo8plHoiLP3E6JH&#10;yTJW2kXcZ7hv9cSYG+2x4bxQY0cPNZW/25230H6muPo28tUvqrW8bPTuYzl+tvbyYri/AyU0yH/4&#10;r/3kLFybCZzO5COgZ0cAAAD//wMAUEsBAi0AFAAGAAgAAAAhANvh9svuAAAAhQEAABMAAAAAAAAA&#10;AAAAAAAAAAAAAFtDb250ZW50X1R5cGVzXS54bWxQSwECLQAUAAYACAAAACEAWvQsW78AAAAVAQAA&#10;CwAAAAAAAAAAAAAAAAAfAQAAX3JlbHMvLnJlbHNQSwECLQAUAAYACAAAACEAQjuYJsYAAADcAAAA&#10;DwAAAAAAAAAAAAAAAAAHAgAAZHJzL2Rvd25yZXYueG1sUEsFBgAAAAADAAMAtwAAAPoCAAAAAA==&#10;" filled="f" stroked="f" strokeweight=".5pt">
                  <v:textbox inset="0,0,0,0">
                    <w:txbxContent>
                      <w:p w14:paraId="1EE06E0D" w14:textId="77777777" w:rsidR="00780856" w:rsidRPr="009866CB" w:rsidRDefault="00780856" w:rsidP="00780856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Handel hurtowy</w:t>
                        </w:r>
                      </w:p>
                    </w:txbxContent>
                  </v:textbox>
                </v:shape>
                <v:shape id="Pole tekstowe 304" o:spid="_x0000_s1121" type="#_x0000_t202" style="position:absolute;left:10572;top:571;width:10687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inqXJxgAAANwAAAAPAAAAZHJzL2Rvd25yZXYueG1sRI9fSwMx&#10;EMTfC36HsIJvbdIqImfTIlahD61/qoK+rZf17vCyOZLt9frtjSD4OMzMb5j5cvCt6immJrCF6cSA&#10;Ii6Da7iy8PpyP74ClQTZYRuYLBwpwXJxMppj4cKBn6nfSaUyhFOBFmqRrtA6lTV5TJPQEWfvK0SP&#10;kmWstIt4yHDf6pkxl9pjw3mhxo5uayq/d3tvoX1PcfNp5KNfVVt5etT7t7vpg7Vnp8PNNSihQf7D&#10;f+21s3BuLuD3TD4CevEDAAD//wMAUEsBAi0AFAAGAAgAAAAhANvh9svuAAAAhQEAABMAAAAAAAAA&#10;AAAAAAAAAAAAAFtDb250ZW50X1R5cGVzXS54bWxQSwECLQAUAAYACAAAACEAWvQsW78AAAAVAQAA&#10;CwAAAAAAAAAAAAAAAAAfAQAAX3JlbHMvLnJlbHNQSwECLQAUAAYACAAAACEAop6lycYAAADcAAAA&#10;DwAAAAAAAAAAAAAAAAAHAgAAZHJzL2Rvd25yZXYueG1sUEsFBgAAAAADAAMAtwAAAPoCAAAAAA==&#10;" filled="f" stroked="f" strokeweight=".5pt">
                  <v:textbox inset="0,0,0,0">
                    <w:txbxContent>
                      <w:p w14:paraId="22EAA711" w14:textId="77777777" w:rsidR="00780856" w:rsidRPr="009866CB" w:rsidRDefault="00780856" w:rsidP="00780856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Budownictwo</w:t>
                        </w:r>
                      </w:p>
                    </w:txbxContent>
                  </v:textbox>
                </v:shape>
                <v:shape id="Pole tekstowe 300" o:spid="_x0000_s1122" type="#_x0000_t202" style="position:absolute;left:43624;top:571;width:10687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dpaPKwwAAANwAAAAPAAAAZHJzL2Rvd25yZXYueG1sRE9LSwMx&#10;EL4L/ocwgjebtAWRbdNS1EIPPmsL9TZupruLm8mSTLfrvzcHwePH954vB9+qnmJqAlsYjwwo4jK4&#10;hisLu4/1zR2oJMgO28Bk4YcSLBeXF3MsXDjzO/VbqVQO4VSghVqkK7ROZU0e0yh0xJk7huhRMoyV&#10;dhHPOdy3emLMrfbYcG6osaP7msrv7clbaA8pPn0Z+ewfqmd5e9Wn/eP4xdrrq2E1AyU0yL/4z71x&#10;FqYmz89n8hHQi18AAAD//wMAUEsBAi0AFAAGAAgAAAAhANvh9svuAAAAhQEAABMAAAAAAAAAAAAA&#10;AAAAAAAAAFtDb250ZW50X1R5cGVzXS54bWxQSwECLQAUAAYACAAAACEAWvQsW78AAAAVAQAACwAA&#10;AAAAAAAAAAAAAAAfAQAAX3JlbHMvLnJlbHNQSwECLQAUAAYACAAAACEA3aWjysMAAADcAAAADwAA&#10;AAAAAAAAAAAAAAAHAgAAZHJzL2Rvd25yZXYueG1sUEsFBgAAAAADAAMAtwAAAPcCAAAAAA==&#10;" filled="f" stroked="f" strokeweight=".5pt">
                  <v:textbox inset="0,0,0,0">
                    <w:txbxContent>
                      <w:p w14:paraId="1F17EF73" w14:textId="77777777" w:rsidR="00780856" w:rsidRPr="009866CB" w:rsidRDefault="00780856" w:rsidP="00780856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Usługi</w:t>
                        </w:r>
                      </w:p>
                    </w:txbxContent>
                  </v:textbox>
                </v:shape>
                <v:shape id="Pole tekstowe 301" o:spid="_x0000_s1123" type="#_x0000_t202" style="position:absolute;left:32575;top:571;width:10687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y6QZRxgAAANwAAAAPAAAAZHJzL2Rvd25yZXYueG1sRI9fSwMx&#10;EMTfBb9DWME3m5yCyNm0lKrgg39qbUHftpft3eFlcyTb6/ntjSD4OMzMb5jpfPSdGiimNrCFYmJA&#10;EVfBtVxb2Lw/XNyASoLssAtMFr4pwXx2ejLF0oUjv9GwllplCKcSLTQifal1qhrymCahJ87ePkSP&#10;kmWstYt4zHDf6UtjrrXHlvNCgz0tG6q+1gdvoftI8Wln5HO4q59l9aoP2/vixdrzs3FxC0polP/w&#10;X/vRWbgyBfyeyUdAz34AAAD//wMAUEsBAi0AFAAGAAgAAAAhANvh9svuAAAAhQEAABMAAAAAAAAA&#10;AAAAAAAAAAAAAFtDb250ZW50X1R5cGVzXS54bWxQSwECLQAUAAYACAAAACEAWvQsW78AAAAVAQAA&#10;CwAAAAAAAAAAAAAAAAAfAQAAX3JlbHMvLnJlbHNQSwECLQAUAAYACAAAACEAsukGUcYAAADcAAAA&#10;DwAAAAAAAAAAAAAAAAAHAgAAZHJzL2Rvd25yZXYueG1sUEsFBgAAAAADAAMAtwAAAPoCAAAAAA==&#10;" filled="f" stroked="f" strokeweight=".5pt">
                  <v:textbox inset="0,0,0,0">
                    <w:txbxContent>
                      <w:p w14:paraId="7449D20F" w14:textId="77777777" w:rsidR="00780856" w:rsidRPr="009866CB" w:rsidRDefault="00780856" w:rsidP="00780856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Handel detaliczny</w:t>
                        </w:r>
                      </w:p>
                    </w:txbxContent>
                  </v:textbox>
                </v:shape>
              </v:group>
            </w:pict>
          </mc:Fallback>
        </mc:AlternateContent>
      </w:r>
      <w:r>
        <w:rPr>
          <w:noProof/>
        </w:rPr>
        <w:drawing>
          <wp:inline distT="0" distB="0" distL="0" distR="0" wp14:anchorId="73326725" wp14:editId="61C4893D">
            <wp:extent cx="5925600" cy="2116800"/>
            <wp:effectExtent l="0" t="0" r="0" b="0"/>
            <wp:docPr id="38" name="Wykres 38" descr="Pyt. 5. Które z poniższych czynników w największym stopniu wpływają na ograniczenie skali inwestycji Państwa firmy w bieżącym roku: długotrwałe procedury uzyskania zgody na inwestycje, trudności w pozyskaniu zewnętrznych źródeł finansowania, wysokie koszty realizacji inwestycji, problemy z zatrudnieniem pracowników, zerwane łańcuchy dostaw, wysoka inflacja, niepewna sytuacja makroekonomiczna, niejasne, niespójne i niestabilne przepisy, niedostateczny popyt na produkty/usługi oferowane przez firmę, firma nie odczuwa ograniczeń?&#10;&#10;Na wykresie słupkowym zaprezentowano odpowiedzi w % według wybranych sekcji i działów PKD. Dane do wykresu dostępne są w załączonym pliku excel. ">
              <a:extLst xmlns:a="http://schemas.openxmlformats.org/drawingml/2006/main">
                <a:ext uri="{FF2B5EF4-FFF2-40B4-BE49-F238E27FC236}">
                  <a16:creationId xmlns:a16="http://schemas.microsoft.com/office/drawing/2014/main" id="{A40089FD-61F1-411F-9EFC-868D7EB72DF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35"/>
              </a:graphicData>
            </a:graphic>
          </wp:inline>
        </w:drawing>
      </w:r>
    </w:p>
    <w:p w14:paraId="767059E3" w14:textId="77777777" w:rsidR="00780856" w:rsidRDefault="00780856" w:rsidP="00780856">
      <w:pPr>
        <w:pStyle w:val="Default"/>
        <w:spacing w:before="240"/>
        <w:ind w:left="567" w:hanging="567"/>
        <w:jc w:val="center"/>
        <w:rPr>
          <w:color w:val="000000" w:themeColor="text1"/>
          <w:sz w:val="19"/>
          <w:szCs w:val="19"/>
        </w:rPr>
      </w:pPr>
    </w:p>
    <w:p w14:paraId="4F353FBE" w14:textId="77777777" w:rsidR="00780856" w:rsidRDefault="00780856" w:rsidP="00780856">
      <w:pPr>
        <w:autoSpaceDE w:val="0"/>
        <w:autoSpaceDN w:val="0"/>
        <w:adjustRightInd w:val="0"/>
        <w:spacing w:before="240" w:after="0" w:line="240" w:lineRule="auto"/>
        <w:ind w:left="624" w:hanging="624"/>
        <w:rPr>
          <w:rFonts w:cs="FiraSans-Bold"/>
          <w:bCs/>
          <w:color w:val="000000" w:themeColor="text1"/>
          <w:szCs w:val="19"/>
        </w:rPr>
      </w:pPr>
      <w:r>
        <w:rPr>
          <w:rFonts w:cs="FiraSans-Bold"/>
          <w:bCs/>
          <w:noProof/>
          <w:color w:val="000000" w:themeColor="text1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4880768" behindDoc="0" locked="0" layoutInCell="1" allowOverlap="1" wp14:anchorId="32DFCC97" wp14:editId="4EB88204">
                <wp:simplePos x="0" y="0"/>
                <wp:positionH relativeFrom="column">
                  <wp:posOffset>504825</wp:posOffset>
                </wp:positionH>
                <wp:positionV relativeFrom="paragraph">
                  <wp:posOffset>37465</wp:posOffset>
                </wp:positionV>
                <wp:extent cx="4064000" cy="1934845"/>
                <wp:effectExtent l="0" t="0" r="12700" b="8255"/>
                <wp:wrapNone/>
                <wp:docPr id="366" name="Grupa 366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4064000" cy="1934845"/>
                          <a:chOff x="0" y="0"/>
                          <a:chExt cx="4064053" cy="1935353"/>
                        </a:xfrm>
                      </wpg:grpSpPr>
                      <wps:wsp>
                        <wps:cNvPr id="320" name="Pole tekstowe 320"/>
                        <wps:cNvSpPr txBox="1"/>
                        <wps:spPr>
                          <a:xfrm>
                            <a:off x="270663" y="391363"/>
                            <a:ext cx="3633478" cy="193853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F0C8DFF" w14:textId="77777777" w:rsidR="00780856" w:rsidRPr="0015266D" w:rsidRDefault="00780856" w:rsidP="00780856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Długotrwałe procedury uzyskania zgody na inwestycje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2" name="Prostokąt 322"/>
                        <wps:cNvSpPr/>
                        <wps:spPr>
                          <a:xfrm>
                            <a:off x="0" y="36576"/>
                            <a:ext cx="215894" cy="107292"/>
                          </a:xfrm>
                          <a:prstGeom prst="rect">
                            <a:avLst/>
                          </a:prstGeom>
                          <a:solidFill>
                            <a:srgbClr val="7F7F7F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3" name="Pole tekstowe 323"/>
                        <wps:cNvSpPr txBox="1"/>
                        <wps:spPr>
                          <a:xfrm>
                            <a:off x="270663" y="197510"/>
                            <a:ext cx="3110230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FB055EA" w14:textId="77777777" w:rsidR="00780856" w:rsidRPr="0015266D" w:rsidRDefault="00780856" w:rsidP="00780856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T</w:t>
                              </w:r>
                              <w:r w:rsidRPr="00207279">
                                <w:rPr>
                                  <w:sz w:val="18"/>
                                  <w:szCs w:val="18"/>
                                </w:rPr>
                                <w:t>rudności w pozyskaniu zewnętrznych źródeł finansowania</w:t>
                              </w:r>
                            </w:p>
                            <w:p w14:paraId="1ADCC987" w14:textId="77777777" w:rsidR="00780856" w:rsidRPr="0015266D" w:rsidRDefault="00780856" w:rsidP="00780856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 xml:space="preserve">3   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4" name="Prostokąt 324"/>
                        <wps:cNvSpPr/>
                        <wps:spPr>
                          <a:xfrm>
                            <a:off x="0" y="226771"/>
                            <a:ext cx="215259" cy="107292"/>
                          </a:xfrm>
                          <a:prstGeom prst="rect">
                            <a:avLst/>
                          </a:prstGeom>
                          <a:solidFill>
                            <a:srgbClr val="A6A6A6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5" name="Pole tekstowe 325"/>
                        <wps:cNvSpPr txBox="1"/>
                        <wps:spPr>
                          <a:xfrm>
                            <a:off x="270663" y="585216"/>
                            <a:ext cx="3793390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32BF984" w14:textId="77777777" w:rsidR="00780856" w:rsidRPr="0015266D" w:rsidRDefault="00780856" w:rsidP="00780856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P</w:t>
                              </w:r>
                              <w:r w:rsidRPr="00207279">
                                <w:rPr>
                                  <w:sz w:val="18"/>
                                  <w:szCs w:val="18"/>
                                </w:rPr>
                                <w:t>roblemy z zatrudnieniem pracowników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8" name="Pole tekstowe 328"/>
                        <wps:cNvSpPr txBox="1"/>
                        <wps:spPr>
                          <a:xfrm>
                            <a:off x="270663" y="0"/>
                            <a:ext cx="3601085" cy="1797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690FFCA4" w14:textId="77777777" w:rsidR="00780856" w:rsidRPr="0015266D" w:rsidRDefault="00780856" w:rsidP="00780856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Wysokie koszty realizacji inwestycji</w:t>
                              </w:r>
                            </w:p>
                            <w:p w14:paraId="255C088E" w14:textId="77777777" w:rsidR="00780856" w:rsidRPr="0015266D" w:rsidRDefault="00780856" w:rsidP="00780856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 xml:space="preserve">3   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7" name="Prostokąt 337"/>
                        <wps:cNvSpPr/>
                        <wps:spPr>
                          <a:xfrm>
                            <a:off x="0" y="420624"/>
                            <a:ext cx="215259" cy="107292"/>
                          </a:xfrm>
                          <a:prstGeom prst="rect">
                            <a:avLst/>
                          </a:prstGeom>
                          <a:solidFill>
                            <a:srgbClr val="BFBFBF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6" name="Prostokąt 326"/>
                        <wps:cNvSpPr/>
                        <wps:spPr>
                          <a:xfrm>
                            <a:off x="0" y="618134"/>
                            <a:ext cx="215259" cy="107292"/>
                          </a:xfrm>
                          <a:prstGeom prst="rect">
                            <a:avLst/>
                          </a:prstGeom>
                          <a:solidFill>
                            <a:srgbClr val="D9D9D9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8" name="Pole tekstowe 338"/>
                        <wps:cNvSpPr txBox="1"/>
                        <wps:spPr>
                          <a:xfrm>
                            <a:off x="270663" y="782726"/>
                            <a:ext cx="1720158" cy="1797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56C0F56B" w14:textId="77777777" w:rsidR="00780856" w:rsidRPr="0015266D" w:rsidRDefault="00780856" w:rsidP="00780856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Z</w:t>
                              </w:r>
                              <w:r w:rsidRPr="00207279">
                                <w:rPr>
                                  <w:sz w:val="18"/>
                                  <w:szCs w:val="18"/>
                                </w:rPr>
                                <w:t>erwane łańcuchy dostaw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9" name="Prostokąt 339"/>
                        <wps:cNvSpPr/>
                        <wps:spPr>
                          <a:xfrm>
                            <a:off x="0" y="815645"/>
                            <a:ext cx="215259" cy="107292"/>
                          </a:xfrm>
                          <a:prstGeom prst="rect">
                            <a:avLst/>
                          </a:prstGeom>
                          <a:solidFill>
                            <a:srgbClr val="C3B4DA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44" name="Pole tekstowe 344"/>
                        <wps:cNvSpPr txBox="1"/>
                        <wps:spPr>
                          <a:xfrm>
                            <a:off x="270663" y="976579"/>
                            <a:ext cx="1213164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393EECD" w14:textId="77777777" w:rsidR="00780856" w:rsidRPr="0015266D" w:rsidRDefault="00780856" w:rsidP="00780856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Wysoka inflacja</w:t>
                              </w: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45" name="Prostokąt 345"/>
                        <wps:cNvSpPr/>
                        <wps:spPr>
                          <a:xfrm>
                            <a:off x="0" y="1005840"/>
                            <a:ext cx="215894" cy="107292"/>
                          </a:xfrm>
                          <a:prstGeom prst="rect">
                            <a:avLst/>
                          </a:prstGeom>
                          <a:solidFill>
                            <a:srgbClr val="A891CB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46" name="Pole tekstowe 346"/>
                        <wps:cNvSpPr txBox="1"/>
                        <wps:spPr>
                          <a:xfrm>
                            <a:off x="270663" y="1362064"/>
                            <a:ext cx="2228156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1D3CFBA7" w14:textId="77777777" w:rsidR="00780856" w:rsidRPr="0015266D" w:rsidRDefault="00780856" w:rsidP="00780856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Niepewna sytuacja makroekonomiczna</w:t>
                              </w:r>
                              <w:r w:rsidRPr="00207279">
                                <w:rPr>
                                  <w:sz w:val="18"/>
                                  <w:szCs w:val="18"/>
                                </w:rPr>
                                <w:t xml:space="preserve"> prawne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47" name="Prostokąt 347"/>
                        <wps:cNvSpPr/>
                        <wps:spPr>
                          <a:xfrm>
                            <a:off x="0" y="1199693"/>
                            <a:ext cx="215259" cy="107292"/>
                          </a:xfrm>
                          <a:prstGeom prst="rect">
                            <a:avLst/>
                          </a:prstGeom>
                          <a:solidFill>
                            <a:srgbClr val="8954D8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49" name="Prostokąt 349"/>
                        <wps:cNvSpPr/>
                        <wps:spPr>
                          <a:xfrm>
                            <a:off x="0" y="1393545"/>
                            <a:ext cx="215259" cy="107292"/>
                          </a:xfrm>
                          <a:prstGeom prst="rect">
                            <a:avLst/>
                          </a:prstGeom>
                          <a:solidFill>
                            <a:srgbClr val="6E2FCB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53" name="Pole tekstowe 353"/>
                        <wps:cNvSpPr txBox="1"/>
                        <wps:spPr>
                          <a:xfrm>
                            <a:off x="267005" y="1558137"/>
                            <a:ext cx="3584672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78EEC97" w14:textId="77777777" w:rsidR="00780856" w:rsidRPr="0015266D" w:rsidRDefault="00780856" w:rsidP="00780856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N</w:t>
                              </w:r>
                              <w:r w:rsidRPr="00207279">
                                <w:rPr>
                                  <w:sz w:val="18"/>
                                  <w:szCs w:val="18"/>
                                </w:rPr>
                                <w:t>iedostateczny popyt na produkty/usługi oferowane przez firmę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55" name="Prostokąt 355"/>
                        <wps:cNvSpPr/>
                        <wps:spPr>
                          <a:xfrm>
                            <a:off x="0" y="1587398"/>
                            <a:ext cx="214630" cy="106680"/>
                          </a:xfrm>
                          <a:prstGeom prst="rect">
                            <a:avLst/>
                          </a:prstGeom>
                          <a:solidFill>
                            <a:srgbClr val="5F299B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56" name="Prostokąt 356"/>
                        <wps:cNvSpPr/>
                        <wps:spPr>
                          <a:xfrm>
                            <a:off x="0" y="1784909"/>
                            <a:ext cx="214630" cy="106680"/>
                          </a:xfrm>
                          <a:prstGeom prst="rect">
                            <a:avLst/>
                          </a:prstGeom>
                          <a:solidFill>
                            <a:srgbClr val="3B196D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58" name="Pole tekstowe 358"/>
                        <wps:cNvSpPr txBox="1"/>
                        <wps:spPr>
                          <a:xfrm>
                            <a:off x="267005" y="1755648"/>
                            <a:ext cx="2316480" cy="1797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51173C2A" w14:textId="77777777" w:rsidR="00780856" w:rsidRPr="0015266D" w:rsidRDefault="00780856" w:rsidP="00780856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Firma nie odczuwa ograniczeń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32DFCC97" id="Grupa 366" o:spid="_x0000_s1124" style="position:absolute;left:0;text-align:left;margin-left:39.75pt;margin-top:2.95pt;width:320pt;height:152.35pt;z-index:254880768" coordsize="40640,1935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+Nuz11wYAAHdNAAAOAAAAZHJzL2Uyb0RvYy54bWzsXN1u2zYUvh+wdxB0v1rUv4w6hZPMwYCi&#10;DdYOvWZkyRYqixrFxM7u92Z7sB0eSbSsyEXstk6CEAEcin8iD/md7/CQ1Nt3m1Vu3CW8ylgxMckb&#10;yzSSImbzrFhMzL8+z34LTaMStJjTnBXJxLxPKvPd2a+/vF2X48RmS5bPE25AJUU1XpcTcylEOR6N&#10;qniZrGj1hpVJAYkp4ysq4JEvRnNO11D7Kh/ZluWP1ozPS87ipKog9rJONM+w/jRNYvExTatEGPnE&#10;hLYJ/OX4eyN/R2dv6XjBabnM4qYZ9IhWrGhWwEtVVZdUUOOWZw+qWmUxZxVLxZuYrUYsTbM4wT5A&#10;b4jV680VZ7cl9mUxXi9KJSYQbU9OR1cbf7i75kY2n5iO75tGQVcwSFf8tqSGjADxrMvFGHJd8fJT&#10;ec2biEX9JHu8SflK/oe+GBsU7L0SbLIRRgyRruW7lgXyjyGNRI4bul4t+ngJ4/OgXLz8vVvSc1RJ&#10;z4EHaMSoffFItk81Z13CNKq2kqq+T1KflrRMcAAqKYNWUjb0pJbUNcsTQyRfK8HWieFAAgoIc0tx&#10;GWJzzkAApI2vIHJAanZg+T70EsTjRMSBINRDx638IMJxA4BSI7+wJwQ6LnklrhK2MmRgYnKY+Dgf&#10;6d37StTyarPIigs2y/Ic35EXxnpi+o5nYQGVAhLOC2wEwqipRgq47gOGxH2eyDx58WeSwjTCCSAj&#10;EMDJRc6NOwrQo3GcFAKlgPVCbpkrhUYcUrDJv23VIYUT7Ef7ZlYIVXiVFYxj73vNnn9tm5zW+WHi&#10;dfotg2Jzs0H81GMmo27Y/B6GnrNa21RlPMtgVN7TSlxTDuoFpg+oTPERftKcgfRZEzKNJeP/DMXL&#10;/DCXIdU01qCuJmb19y3liWnkfxQwy6VuawO8Ddy0geJ2dcFgGAgo4zLGIBTgIm+DKWerL6BJp/It&#10;kESLGN41MUUbvBC10gRNHCfTKWYCDVZS8b74VMayajkqco593nyhvGwmooAp/IG1OKLj3nys88qS&#10;BZveCpZmOFm3UmwEDpiWmugk4LYVuEFTC/b1v38FINtuEQx6QCnCFgutMuppQcf3AtShWyTbxAsj&#10;twGyFdgR1qu02cFArliezSWWpQwrvrhRkAtm8k+2GmrfyVbDug/0emKjepKCrgagbQ9hpIU2NmBJ&#10;50mNeA/0PWpD+XbJ5lIZYFtQV8jcO+iv54/KOaQ2To3+XCmsveh/CqhHxHUV3F0vANIxasg3KTXs&#10;m5SjoR8L/grBDxw8zOzIyBIYDf6PYHYSBR5pTE7F7IRYtgMjiMwedkDT2lUtbWtmRxUypBh+NrO7&#10;re5/CrgrqCuYQ0Az+7fWTa250cBVme3Auw24u8yuRvcAZrdtPwjQNtyhdtuLTkHtU1/+aWpvJHAE&#10;/DW1Nyb+K7LrPYX+3qIdXRHfR+1e6NmkZ+o7QeQ4kab2U5vtBy3a1dhran/Ri3bwjQ3b7WFrux1v&#10;t/dNdh88tSFoEzTZgyiwcBIdv4ZXK3HpR9POuB/ijENdLHW6xvVLxrUTKFx3THaIBbdWh7Gbpz3O&#10;daBg8Ku7tuXbaOs/hcl+PpN/2mTXJju63A92xL9Ob5zakbzuoN9Wuv2ABbtPQuI8GfovI/mn0a/R&#10;r9H/8JjDHneds8+mh4Rd+j/CFx+EdlArkq01QGArBbbntGFf78rLLTrlWnv03r4qgTt8P36XXZl+&#10;2rB/0YY9OMof+uId5MgDDfuQeH57nKjdVoNt9hP54i+cc/dyqqldU7um9kdTu7vdidv1xUPCd1N7&#10;FMCxG1QkHWq3iUP89tyN3mZ/ltSuzDpN7S+Z2oGLB6i9ZugDqZ1YlhfCYSfQCVssn+4I3TSMyMW5&#10;5nbN7ZrbH8/tW6ddj9v7frsjlu1wNB7c+H0/nm3LNYA+Q/ec1+1qZafJ/UWT++CGnKu8Mge45AmJ&#10;Ij/q3XQ53cI9jDz3Ek1OfT4eJHCE304font1h+jcQbcdxO6u2punb+7HEydyvKfz2/m/2zNt26sb&#10;Lhr+B96Me5Ub8vIi7uAxu/o+amd1/2jb3g9gjY8HdIjnwR49WhLbxb4D638/gCt5+n6MvCn7LPfk&#10;AnTQyMHXtv1Ltu29QccdxB5B7l4YOBFa11ss28T11VU3uO8e4rw5/txstffuqzezo0g77trL65rc&#10;Nbl3PpKy57yN9KA93JKH2CPgH4RuZPX24E4Hf+ecRP5l47Xe0RL66ntzlb0+z7P3wxd6af/qlvby&#10;4Nuwba/2ZQ+9QtOx7QMPDun07QG5JQ9GgL5Ig1/BeZ62PdoQ2rb/eV+1wQ9Ywde98NsozZfI5OfD&#10;us8Q7n4v7ex/AAAA//8DAFBLAwQUAAYACAAAACEAF/fiIt4AAAAIAQAADwAAAGRycy9kb3ducmV2&#10;LnhtbEyPQWvCQBSE74X+h+UVequbVKI15kVE2p6kUC0Ub8/sMwlmd0N2TeK/73qqx2GGmW+y1agb&#10;0XPnamsQ4kkEgk1hVW1KhJ/9x8sbCOfJKGqsYYQrO1jljw8ZpcoO5pv7nS9FKDEuJYTK+zaV0hUV&#10;a3IT27IJ3sl2mnyQXSlVR0Mo1418jaKZ1FSbsFBRy5uKi/PuohE+BxrW0/i9355Pm+thn3z9bmNG&#10;fH4a10sQnkf/H4YbfkCHPDAd7cUoJxqE+SIJSYRkASLY8/imjwjTOJqBzDN5fyD/AwAA//8DAFBL&#10;AQItABQABgAIAAAAIQC2gziS/gAAAOEBAAATAAAAAAAAAAAAAAAAAAAAAABbQ29udGVudF9UeXBl&#10;c10ueG1sUEsBAi0AFAAGAAgAAAAhADj9If/WAAAAlAEAAAsAAAAAAAAAAAAAAAAALwEAAF9yZWxz&#10;Ly5yZWxzUEsBAi0AFAAGAAgAAAAhAD427PXXBgAAd00AAA4AAAAAAAAAAAAAAAAALgIAAGRycy9l&#10;Mm9Eb2MueG1sUEsBAi0AFAAGAAgAAAAhABf34iLeAAAACAEAAA8AAAAAAAAAAAAAAAAAMQkAAGRy&#10;cy9kb3ducmV2LnhtbFBLBQYAAAAABAAEAPMAAAA8CgAAAAA=&#10;">
                <v:shape id="Pole tekstowe 320" o:spid="_x0000_s1125" type="#_x0000_t202" style="position:absolute;left:2706;top:3913;width:36335;height:193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WEP+qwwAAANwAAAAPAAAAZHJzL2Rvd25yZXYueG1sRE9LS8NA&#10;EL4L/odlBG920xZEYrdFbAs9aF8q6G3MjklodjbsTtP033cPQo8f33sy612jOgqx9mxgOMhAERfe&#10;1lwa+PxYPjyBioJssfFMBs4UYTa9vZlgbv2Jd9TtpVQphGOOBiqRNtc6FhU5jAPfEifuzweHkmAo&#10;tQ14SuGu0aMse9QOa04NFbb0WlFx2B+dgeY7hrffTH66efku240+fi2Ga2Pu7/qXZ1BCvVzF/+6V&#10;NTAepfnpTDoCenoBAAD//wMAUEsBAi0AFAAGAAgAAAAhANvh9svuAAAAhQEAABMAAAAAAAAAAAAA&#10;AAAAAAAAAFtDb250ZW50X1R5cGVzXS54bWxQSwECLQAUAAYACAAAACEAWvQsW78AAAAVAQAACwAA&#10;AAAAAAAAAAAAAAAfAQAAX3JlbHMvLnJlbHNQSwECLQAUAAYACAAAACEAlhD/qsMAAADcAAAADwAA&#10;AAAAAAAAAAAAAAAHAgAAZHJzL2Rvd25yZXYueG1sUEsFBgAAAAADAAMAtwAAAPcCAAAAAA==&#10;" filled="f" stroked="f" strokeweight=".5pt">
                  <v:textbox inset="0,0,0,0">
                    <w:txbxContent>
                      <w:p w14:paraId="4F0C8DFF" w14:textId="77777777" w:rsidR="00780856" w:rsidRPr="0015266D" w:rsidRDefault="00780856" w:rsidP="00780856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Długotrwałe procedury uzyskania zgody na inwestycje</w:t>
                        </w:r>
                      </w:p>
                    </w:txbxContent>
                  </v:textbox>
                </v:shape>
                <v:rect id="Prostokąt 322" o:spid="_x0000_s1126" style="position:absolute;top:365;width:2158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or+SPwwAAANwAAAAPAAAAZHJzL2Rvd25yZXYueG1sRI9Pi8Iw&#10;FMTvC36H8ARva7pdFOkaZRWq3sQ/F2+P5tmWbV5Kkq3ttzcLCx6HmfkNs1z3phEdOV9bVvAxTUAQ&#10;F1bXXCq4XvL3BQgfkDU2lknBQB7Wq9HbEjNtH3yi7hxKESHsM1RQhdBmUvqiIoN+alvi6N2tMxii&#10;dKXUDh8RbhqZJslcGqw5LlTY0rai4uf8axTM8tPx4G9uQffNMOB+vuty3Ck1GfffXyAC9eEV/m8f&#10;tILPNIW/M/EIyNUTAAD//wMAUEsBAi0AFAAGAAgAAAAhANvh9svuAAAAhQEAABMAAAAAAAAAAAAA&#10;AAAAAAAAAFtDb250ZW50X1R5cGVzXS54bWxQSwECLQAUAAYACAAAACEAWvQsW78AAAAVAQAACwAA&#10;AAAAAAAAAAAAAAAfAQAAX3JlbHMvLnJlbHNQSwECLQAUAAYACAAAACEA6K/kj8MAAADcAAAADwAA&#10;AAAAAAAAAAAAAAAHAgAAZHJzL2Rvd25yZXYueG1sUEsFBgAAAAADAAMAtwAAAPcCAAAAAA==&#10;" fillcolor="#7f7f7f" stroked="f" strokeweight="1pt"/>
                <v:shape id="Pole tekstowe 323" o:spid="_x0000_s1127" type="#_x0000_t202" style="position:absolute;left:2706;top:1975;width:31102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mwmHdxwAAANwAAAAPAAAAZHJzL2Rvd25yZXYueG1sRI9fa8JA&#10;EMTfC/0OxxZ8qxcVSkk9RayCD/1jrUL7ts1tk9DcXrhbY/z2XqHQx2FmfsNM571rVEch1p4NjIYZ&#10;KOLC25pLA/v39e09qCjIFhvPZOBMEeaz66sp5taf+I26nZQqQTjmaKASaXOtY1GRwzj0LXHyvn1w&#10;KEmGUtuApwR3jR5n2Z12WHNaqLClZUXFz+7oDDQfMTx9ZfLZPZbPsn3Vx8Nq9GLM4KZfPIAS6uU/&#10;/NfeWAOT8QR+z6QjoGcXAAAA//8DAFBLAQItABQABgAIAAAAIQDb4fbL7gAAAIUBAAATAAAAAAAA&#10;AAAAAAAAAAAAAABbQ29udGVudF9UeXBlc10ueG1sUEsBAi0AFAAGAAgAAAAhAFr0LFu/AAAAFQEA&#10;AAsAAAAAAAAAAAAAAAAAHwEAAF9yZWxzLy5yZWxzUEsBAi0AFAAGAAgAAAAhAGbCYd3HAAAA3AAA&#10;AA8AAAAAAAAAAAAAAAAABwIAAGRycy9kb3ducmV2LnhtbFBLBQYAAAAAAwADALcAAAD7AgAAAAA=&#10;" filled="f" stroked="f" strokeweight=".5pt">
                  <v:textbox inset="0,0,0,0">
                    <w:txbxContent>
                      <w:p w14:paraId="2FB055EA" w14:textId="77777777" w:rsidR="00780856" w:rsidRPr="0015266D" w:rsidRDefault="00780856" w:rsidP="00780856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T</w:t>
                        </w:r>
                        <w:r w:rsidRPr="00207279">
                          <w:rPr>
                            <w:sz w:val="18"/>
                            <w:szCs w:val="18"/>
                          </w:rPr>
                          <w:t>rudności w pozyskaniu zewnętrznych źródeł finansowania</w:t>
                        </w:r>
                      </w:p>
                      <w:p w14:paraId="1ADCC987" w14:textId="77777777" w:rsidR="00780856" w:rsidRPr="0015266D" w:rsidRDefault="00780856" w:rsidP="00780856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 xml:space="preserve">3   </w:t>
                        </w:r>
                      </w:p>
                    </w:txbxContent>
                  </v:textbox>
                </v:shape>
                <v:rect id="Prostokąt 324" o:spid="_x0000_s1128" style="position:absolute;top:2267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lEvipwQAAANwAAAAPAAAAZHJzL2Rvd25yZXYueG1sRI9Bi8Iw&#10;FITvC/6H8ARva6ouKtUoIgpea8Xzo3m2xealNLFGf71ZWNjjMDPfMOttMI3oqXO1ZQWTcQKCuLC6&#10;5lLBJT9+L0E4j6yxsUwKXuRguxl8rTHV9skZ9Wdfighhl6KCyvs2ldIVFRl0Y9sSR+9mO4M+yq6U&#10;usNnhJtGTpNkLg3WHBcqbGlfUXE/P4yC43WSh72ev2fLxSFrC53l/T0oNRqG3QqEp+D/w3/tk1Yw&#10;m/7A75l4BOTmAwAA//8DAFBLAQItABQABgAIAAAAIQDb4fbL7gAAAIUBAAATAAAAAAAAAAAAAAAA&#10;AAAAAABbQ29udGVudF9UeXBlc10ueG1sUEsBAi0AFAAGAAgAAAAhAFr0LFu/AAAAFQEAAAsAAAAA&#10;AAAAAAAAAAAAHwEAAF9yZWxzLy5yZWxzUEsBAi0AFAAGAAgAAAAhAGUS+KnBAAAA3AAAAA8AAAAA&#10;AAAAAAAAAAAABwIAAGRycy9kb3ducmV2LnhtbFBLBQYAAAAAAwADALcAAAD1AgAAAAA=&#10;" fillcolor="#a6a6a6" stroked="f" strokeweight="1pt"/>
                <v:shape id="Pole tekstowe 325" o:spid="_x0000_s1129" type="#_x0000_t202" style="position:absolute;left:2706;top:5852;width:37934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Z1wyxwAAANwAAAAPAAAAZHJzL2Rvd25yZXYueG1sRI9BS8NA&#10;FITvhf6H5Qm9tZu2KCV2W6QqeFBb2wp6e2afSTD7Nuy+pvHfu4LgcZiZb5jluneN6ijE2rOB6SQD&#10;RVx4W3Np4Hi4Hy9ARUG22HgmA98UYb0aDpaYW3/mF+r2UqoE4ZijgUqkzbWORUUO48S3xMn79MGh&#10;JBlKbQOeE9w1epZlV9phzWmhwpY2FRVf+5Mz0LzF8PiRyXt3Wz7JbqtPr3fTZ2NGF/3NNSihXv7D&#10;f+0Ha2A+u4TfM+kI6NUPAAAA//8DAFBLAQItABQABgAIAAAAIQDb4fbL7gAAAIUBAAATAAAAAAAA&#10;AAAAAAAAAAAAAABbQ29udGVudF9UeXBlc10ueG1sUEsBAi0AFAAGAAgAAAAhAFr0LFu/AAAAFQEA&#10;AAsAAAAAAAAAAAAAAAAAHwEAAF9yZWxzLy5yZWxzUEsBAi0AFAAGAAgAAAAhAIZnXDLHAAAA3AAA&#10;AA8AAAAAAAAAAAAAAAAABwIAAGRycy9kb3ducmV2LnhtbFBLBQYAAAAAAwADALcAAAD7AgAAAAA=&#10;" filled="f" stroked="f" strokeweight=".5pt">
                  <v:textbox inset="0,0,0,0">
                    <w:txbxContent>
                      <w:p w14:paraId="232BF984" w14:textId="77777777" w:rsidR="00780856" w:rsidRPr="0015266D" w:rsidRDefault="00780856" w:rsidP="00780856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P</w:t>
                        </w:r>
                        <w:r w:rsidRPr="00207279">
                          <w:rPr>
                            <w:sz w:val="18"/>
                            <w:szCs w:val="18"/>
                          </w:rPr>
                          <w:t>roblemy z zatrudnieniem pracowników</w:t>
                        </w:r>
                      </w:p>
                    </w:txbxContent>
                  </v:textbox>
                </v:shape>
                <v:shape id="Pole tekstowe 328" o:spid="_x0000_s1130" type="#_x0000_t202" style="position:absolute;left:2706;width:36011;height:179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oZvOswwAAANwAAAAPAAAAZHJzL2Rvd25yZXYueG1sRE9LS8NA&#10;EL4L/odlBG920xZEYrdFbAs9aF8q6G3MjklodjbsTtP033cPQo8f33sy612jOgqx9mxgOMhAERfe&#10;1lwa+PxYPjyBioJssfFMBs4UYTa9vZlgbv2Jd9TtpVQphGOOBiqRNtc6FhU5jAPfEifuzweHkmAo&#10;tQ14SuGu0aMse9QOa04NFbb0WlFx2B+dgeY7hrffTH66efku240+fi2Ga2Pu7/qXZ1BCvVzF/+6V&#10;NTAepbXpTDoCenoBAAD//wMAUEsBAi0AFAAGAAgAAAAhANvh9svuAAAAhQEAABMAAAAAAAAAAAAA&#10;AAAAAAAAAFtDb250ZW50X1R5cGVzXS54bWxQSwECLQAUAAYACAAAACEAWvQsW78AAAAVAQAACwAA&#10;AAAAAAAAAAAAAAAfAQAAX3JlbHMvLnJlbHNQSwECLQAUAAYACAAAACEAaGbzrMMAAADcAAAADwAA&#10;AAAAAAAAAAAAAAAHAgAAZHJzL2Rvd25yZXYueG1sUEsFBgAAAAADAAMAtwAAAPcCAAAAAA==&#10;" filled="f" stroked="f" strokeweight=".5pt">
                  <v:textbox inset="0,0,0,0">
                    <w:txbxContent>
                      <w:p w14:paraId="690FFCA4" w14:textId="77777777" w:rsidR="00780856" w:rsidRPr="0015266D" w:rsidRDefault="00780856" w:rsidP="00780856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Wysokie koszty realizacji inwestycji</w:t>
                        </w:r>
                      </w:p>
                      <w:p w14:paraId="255C088E" w14:textId="77777777" w:rsidR="00780856" w:rsidRPr="0015266D" w:rsidRDefault="00780856" w:rsidP="00780856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 xml:space="preserve">3   </w:t>
                        </w:r>
                      </w:p>
                    </w:txbxContent>
                  </v:textbox>
                </v:shape>
                <v:rect id="Prostokąt 337" o:spid="_x0000_s1131" style="position:absolute;top:4206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br6znxwAAANwAAAAPAAAAZHJzL2Rvd25yZXYueG1sRI9Ra8JA&#10;EITfBf/DsYIvUi9VakrqKaVQKbSCtVXwbcltk2h2L+Sumv77XkHo4zAz3zDzZce1OlPrKycGbscJ&#10;KJLc2UoKA58fzzf3oHxAsVg7IQM/5GG56PfmmFl3kXc6b0OhIkR8hgbKEJpMa5+XxOjHriGJ3pdr&#10;GUOUbaFti5cI51pPkmSmGSuJCyU29FRSftp+s4H1ava2OfAx7e5G9hUPuxXvUzZmOOgeH0AF6sJ/&#10;+Np+sQam0xT+zsQjoBe/AAAA//8DAFBLAQItABQABgAIAAAAIQDb4fbL7gAAAIUBAAATAAAAAAAA&#10;AAAAAAAAAAAAAABbQ29udGVudF9UeXBlc10ueG1sUEsBAi0AFAAGAAgAAAAhAFr0LFu/AAAAFQEA&#10;AAsAAAAAAAAAAAAAAAAAHwEAAF9yZWxzLy5yZWxzUEsBAi0AFAAGAAgAAAAhAFuvrOfHAAAA3AAA&#10;AA8AAAAAAAAAAAAAAAAABwIAAGRycy9kb3ducmV2LnhtbFBLBQYAAAAAAwADALcAAAD7AgAAAAA=&#10;" fillcolor="#bfbfbf" stroked="f" strokeweight="1pt"/>
                <v:rect id="Prostokąt 326" o:spid="_x0000_s1132" style="position:absolute;top:6181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CceruxAAAANwAAAAPAAAAZHJzL2Rvd25yZXYueG1sRI9PawIx&#10;FMTvBb9DeEJvNavCVlajiFTsqf49eHxsnpvFzcs2ibr99qZQ6HGYmd8ws0VnG3EnH2rHCoaDDARx&#10;6XTNlYLTcf02AREissbGMSn4oQCLee9lhoV2D97T/RArkSAcClRgYmwLKUNpyGIYuJY4eRfnLcYk&#10;fSW1x0eC20aOsiyXFmtOCwZbWhkqr4ebVbC7fZlqfPbvx7hpu49zlu/09lup1363nIKI1MX/8F/7&#10;UysYj3L4PZOOgJw/AQAA//8DAFBLAQItABQABgAIAAAAIQDb4fbL7gAAAIUBAAATAAAAAAAAAAAA&#10;AAAAAAAAAABbQ29udGVudF9UeXBlc10ueG1sUEsBAi0AFAAGAAgAAAAhAFr0LFu/AAAAFQEAAAsA&#10;AAAAAAAAAAAAAAAAHwEAAF9yZWxzLy5yZWxzUEsBAi0AFAAGAAgAAAAhAIJx6u7EAAAA3AAAAA8A&#10;AAAAAAAAAAAAAAAABwIAAGRycy9kb3ducmV2LnhtbFBLBQYAAAAAAwADALcAAAD4AgAAAAA=&#10;" fillcolor="#d9d9d9" stroked="f" strokeweight="1pt"/>
                <v:shape id="Pole tekstowe 338" o:spid="_x0000_s1133" type="#_x0000_t202" style="position:absolute;left:2706;top:7827;width:17202;height:179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tv2VxwwAAANwAAAAPAAAAZHJzL2Rvd25yZXYueG1sRE9LS8NA&#10;EL4L/odlhN7sphZEYrdFrIUeal8q6G3MjklodjbsTtP033cPQo8f33sy612jOgqx9mxgNMxAERfe&#10;1lwa+PxY3D+BioJssfFMBs4UYTa9vZlgbv2Jd9TtpVQphGOOBiqRNtc6FhU5jEPfEifuzweHkmAo&#10;tQ14SuGu0Q9Z9qgd1pwaKmzptaLisD86A813DKvfTH66efku240+fr2N1sYM7vqXZ1BCvVzF/+6l&#10;NTAep7XpTDoCenoBAAD//wMAUEsBAi0AFAAGAAgAAAAhANvh9svuAAAAhQEAABMAAAAAAAAAAAAA&#10;AAAAAAAAAFtDb250ZW50X1R5cGVzXS54bWxQSwECLQAUAAYACAAAACEAWvQsW78AAAAVAQAACwAA&#10;AAAAAAAAAAAAAAAfAQAAX3JlbHMvLnJlbHNQSwECLQAUAAYACAAAACEA7b9lccMAAADcAAAADwAA&#10;AAAAAAAAAAAAAAAHAgAAZHJzL2Rvd25yZXYueG1sUEsFBgAAAAADAAMAtwAAAPcCAAAAAA==&#10;" filled="f" stroked="f" strokeweight=".5pt">
                  <v:textbox inset="0,0,0,0">
                    <w:txbxContent>
                      <w:p w14:paraId="56C0F56B" w14:textId="77777777" w:rsidR="00780856" w:rsidRPr="0015266D" w:rsidRDefault="00780856" w:rsidP="00780856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Z</w:t>
                        </w:r>
                        <w:r w:rsidRPr="00207279">
                          <w:rPr>
                            <w:sz w:val="18"/>
                            <w:szCs w:val="18"/>
                          </w:rPr>
                          <w:t>erwane łańcuchy dostaw</w:t>
                        </w:r>
                      </w:p>
                    </w:txbxContent>
                  </v:textbox>
                </v:shape>
                <v:rect id="Prostokąt 339" o:spid="_x0000_s1134" style="position:absolute;top:8156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7OXeDxQAAANwAAAAPAAAAZHJzL2Rvd25yZXYueG1sRI9bawIx&#10;FITfC/6HcATfatYLXlajiCD2oQWv74fNcXdxc7IkcV3765tCoY/DzHzDLNetqURDzpeWFQz6CQji&#10;zOqScwWX8+59BsIHZI2VZVLwIg/rVedtiam2Tz5Scwq5iBD2KSooQqhTKX1WkEHftzVx9G7WGQxR&#10;ulxqh88IN5UcJslEGiw5LhRY07ag7H56GAXmON1Nxoft/ttdb/vmc+z113WmVK/bbhYgArXhP/zX&#10;/tAKRqM5/J6JR0CufgAAAP//AwBQSwECLQAUAAYACAAAACEA2+H2y+4AAACFAQAAEwAAAAAAAAAA&#10;AAAAAAAAAAAAW0NvbnRlbnRfVHlwZXNdLnhtbFBLAQItABQABgAIAAAAIQBa9CxbvwAAABUBAAAL&#10;AAAAAAAAAAAAAAAAAB8BAABfcmVscy8ucmVsc1BLAQItABQABgAIAAAAIQC7OXeDxQAAANwAAAAP&#10;AAAAAAAAAAAAAAAAAAcCAABkcnMvZG93bnJldi54bWxQSwUGAAAAAAMAAwC3AAAA+QIAAAAA&#10;" fillcolor="#c3b4da" stroked="f" strokeweight="1pt"/>
                <v:shape id="Pole tekstowe 344" o:spid="_x0000_s1135" type="#_x0000_t202" style="position:absolute;left:2706;top:9765;width:12132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09BwJxwAAANwAAAAPAAAAZHJzL2Rvd25yZXYueG1sRI9BS8NA&#10;FITvhf6H5RW8tZtqkRK7LaUqeFBb2wp6e2afSTD7Nuy+pvHfu4LgcZiZb5jFqneN6ijE2rOB6SQD&#10;RVx4W3Np4Hi4H89BRUG22HgmA98UYbUcDhaYW3/mF+r2UqoE4ZijgUqkzbWORUUO48S3xMn79MGh&#10;JBlKbQOeE9w1+jLLrrXDmtNChS1tKiq+9idnoHmL4fEjk/futnyS3VafXu+mz8ZcjPr1DSihXv7D&#10;f+0Ha+BqNoPfM+kI6OUPAAAA//8DAFBLAQItABQABgAIAAAAIQDb4fbL7gAAAIUBAAATAAAAAAAA&#10;AAAAAAAAAAAAAABbQ29udGVudF9UeXBlc10ueG1sUEsBAi0AFAAGAAgAAAAhAFr0LFu/AAAAFQEA&#10;AAsAAAAAAAAAAAAAAAAAHwEAAF9yZWxzLy5yZWxzUEsBAi0AFAAGAAgAAAAhADT0HAnHAAAA3AAA&#10;AA8AAAAAAAAAAAAAAAAABwIAAGRycy9kb3ducmV2LnhtbFBLBQYAAAAAAwADALcAAAD7AgAAAAA=&#10;" filled="f" stroked="f" strokeweight=".5pt">
                  <v:textbox inset="0,0,0,0">
                    <w:txbxContent>
                      <w:p w14:paraId="4393EECD" w14:textId="77777777" w:rsidR="00780856" w:rsidRPr="0015266D" w:rsidRDefault="00780856" w:rsidP="00780856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Wysoka inflacja</w:t>
                        </w:r>
                        <w:r w:rsidRPr="0015266D">
                          <w:rPr>
                            <w:sz w:val="18"/>
                            <w:szCs w:val="18"/>
                          </w:rPr>
                          <w:t xml:space="preserve"> </w:t>
                        </w:r>
                      </w:p>
                    </w:txbxContent>
                  </v:textbox>
                </v:shape>
                <v:rect id="Prostokąt 345" o:spid="_x0000_s1136" style="position:absolute;top:10058;width:2158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+D2zmxgAAANwAAAAPAAAAZHJzL2Rvd25yZXYueG1sRI9Ba8JA&#10;FITvBf/D8oReim6sViS6SikUPLQHjYLHZ/aZBLNv0+wat/56tyD0OMzMN8xiFUwtOmpdZVnBaJiA&#10;IM6trrhQsMs+BzMQziNrrC2Tgl9ysFr2nhaYanvlDXVbX4gIYZeigtL7JpXS5SUZdEPbEEfvZFuD&#10;Psq2kLrFa4SbWr4myVQarDgulNjQR0n5eXsxCr5G3ffxsMdb/jI2PyHjzY2yoNRzP7zPQXgK/j/8&#10;aK+1gvHkDf7OxCMgl3cAAAD//wMAUEsBAi0AFAAGAAgAAAAhANvh9svuAAAAhQEAABMAAAAAAAAA&#10;AAAAAAAAAAAAAFtDb250ZW50X1R5cGVzXS54bWxQSwECLQAUAAYACAAAACEAWvQsW78AAAAVAQAA&#10;CwAAAAAAAAAAAAAAAAAfAQAAX3JlbHMvLnJlbHNQSwECLQAUAAYACAAAACEAPg9s5sYAAADcAAAA&#10;DwAAAAAAAAAAAAAAAAAHAgAAZHJzL2Rvd25yZXYueG1sUEsFBgAAAAADAAMAtwAAAPoCAAAAAA==&#10;" fillcolor="#a891cb" stroked="f" strokeweight="1pt"/>
                <v:shape id="Pole tekstowe 346" o:spid="_x0000_s1137" type="#_x0000_t202" style="position:absolute;left:2706;top:13620;width:22282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raiflxwAAANwAAAAPAAAAZHJzL2Rvd25yZXYueG1sRI9BS8NA&#10;FITvQv/D8gre7KZWSondllIteFBb2wp6e2afSTD7Nuy+pvHfu4LgcZiZb5j5sneN6ijE2rOB8SgD&#10;RVx4W3Np4HjYXM1ARUG22HgmA98UYbkYXMwxt/7ML9TtpVQJwjFHA5VIm2sdi4ocxpFviZP36YND&#10;STKU2gY8J7hr9HWWTbXDmtNChS2tKyq+9idnoHmL4fEjk/furnyS3VafXu/Hz8ZcDvvVLSihXv7D&#10;f+0Ha2ByM4XfM+kI6MUPAAAA//8DAFBLAQItABQABgAIAAAAIQDb4fbL7gAAAIUBAAATAAAAAAAA&#10;AAAAAAAAAAAAAABbQ29udGVudF9UeXBlc10ueG1sUEsBAi0AFAAGAAgAAAAhAFr0LFu/AAAAFQEA&#10;AAsAAAAAAAAAAAAAAAAAHwEAAF9yZWxzLy5yZWxzUEsBAi0AFAAGAAgAAAAhAKtqJ+XHAAAA3AAA&#10;AA8AAAAAAAAAAAAAAAAABwIAAGRycy9kb3ducmV2LnhtbFBLBQYAAAAAAwADALcAAAD7AgAAAAA=&#10;" filled="f" stroked="f" strokeweight=".5pt">
                  <v:textbox inset="0,0,0,0">
                    <w:txbxContent>
                      <w:p w14:paraId="1D3CFBA7" w14:textId="77777777" w:rsidR="00780856" w:rsidRPr="0015266D" w:rsidRDefault="00780856" w:rsidP="00780856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Niepewna sytuacja makroekonomiczna</w:t>
                        </w:r>
                        <w:r w:rsidRPr="00207279">
                          <w:rPr>
                            <w:sz w:val="18"/>
                            <w:szCs w:val="18"/>
                          </w:rPr>
                          <w:t xml:space="preserve"> prawne</w:t>
                        </w:r>
                      </w:p>
                    </w:txbxContent>
                  </v:textbox>
                </v:shape>
                <v:rect id="Prostokąt 347" o:spid="_x0000_s1138" style="position:absolute;top:11996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lJtDaxwAAANwAAAAPAAAAZHJzL2Rvd25yZXYueG1sRI9Pa8JA&#10;FMTvhX6H5RV6M5uqVImuImJA8ND6BzG3R/aZhGbfhuw2Sb99tyD0OMzMb5jlejC16Kh1lWUFb1EM&#10;gji3uuJCweWcjuYgnEfWWFsmBT/kYL16flpiom3PR+pOvhABwi5BBaX3TSKly0sy6CLbEAfvbluD&#10;Psi2kLrFPsBNLcdx/C4NVhwWSmxoW1L+dfo2Cqpud9seJh9Zvs/GjevP6eXzmir1+jJsFiA8Df4/&#10;/GjvtYLJdAZ/Z8IRkKtfAAAA//8DAFBLAQItABQABgAIAAAAIQDb4fbL7gAAAIUBAAATAAAAAAAA&#10;AAAAAAAAAAAAAABbQ29udGVudF9UeXBlc10ueG1sUEsBAi0AFAAGAAgAAAAhAFr0LFu/AAAAFQEA&#10;AAsAAAAAAAAAAAAAAAAAHwEAAF9yZWxzLy5yZWxzUEsBAi0AFAAGAAgAAAAhAKUm0NrHAAAA3AAA&#10;AA8AAAAAAAAAAAAAAAAABwIAAGRycy9kb3ducmV2LnhtbFBLBQYAAAAAAwADALcAAAD7AgAAAAA=&#10;" fillcolor="#8954d8" stroked="f" strokeweight="1pt"/>
                <v:rect id="Prostokąt 349" o:spid="_x0000_s1139" style="position:absolute;top:13935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fHPcfxAAAANwAAAAPAAAAZHJzL2Rvd25yZXYueG1sRI/dagIx&#10;FITvBd8hHKF3mtUW0dUoKhUKRcSfBzhujruLycmySddtn74RBC+HmfmGmS9ba0RDtS8dKxgOEhDE&#10;mdMl5wrOp21/AsIHZI3GMSn4JQ/LRbczx1S7Ox+oOYZcRAj7FBUUIVSplD4ryKIfuIo4eldXWwxR&#10;1rnUNd4j3Bo5SpKxtFhyXCiwok1B2e34YxWszIQv3+aynv7tDp8Nba8lrfdKvfXa1QxEoDa8ws/2&#10;l1bw/jGFx5l4BOTiHwAA//8DAFBLAQItABQABgAIAAAAIQDb4fbL7gAAAIUBAAATAAAAAAAAAAAA&#10;AAAAAAAAAABbQ29udGVudF9UeXBlc10ueG1sUEsBAi0AFAAGAAgAAAAhAFr0LFu/AAAAFQEAAAsA&#10;AAAAAAAAAAAAAAAAHwEAAF9yZWxzLy5yZWxzUEsBAi0AFAAGAAgAAAAhAB8c9x/EAAAA3AAAAA8A&#10;AAAAAAAAAAAAAAAABwIAAGRycy9kb3ducmV2LnhtbFBLBQYAAAAAAwADALcAAAD4AgAAAAA=&#10;" fillcolor="#6e2fcb" stroked="f" strokeweight="1pt"/>
                <v:shape id="Pole tekstowe 353" o:spid="_x0000_s1140" type="#_x0000_t202" style="position:absolute;left:2670;top:15581;width:35846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+xBKgxwAAANwAAAAPAAAAZHJzL2Rvd25yZXYueG1sRI9BS8NA&#10;FITvhf6H5Qm9tZtalBK7LVIteFBb2wp6e2afSTD7Nuy+pvHfu4LgcZiZb5jFqneN6ijE2rOB6SQD&#10;RVx4W3Np4HjYjOegoiBbbDyTgW+KsFoOBwvMrT/zC3V7KVWCcMzRQCXS5lrHoiKHceJb4uR9+uBQ&#10;kgyltgHPCe4afZll19phzWmhwpbWFRVf+5Mz0LzF8PiRyXt3Vz7JbqtPr/fTZ2NGF/3tDSihXv7D&#10;f+0Ha2B2NYPfM+kI6OUPAAAA//8DAFBLAQItABQABgAIAAAAIQDb4fbL7gAAAIUBAAATAAAAAAAA&#10;AAAAAAAAAAAAAABbQ29udGVudF9UeXBlc10ueG1sUEsBAi0AFAAGAAgAAAAhAFr0LFu/AAAAFQEA&#10;AAsAAAAAAAAAAAAAAAAAHwEAAF9yZWxzLy5yZWxzUEsBAi0AFAAGAAgAAAAhAD7EEqDHAAAA3AAA&#10;AA8AAAAAAAAAAAAAAAAABwIAAGRycy9kb3ducmV2LnhtbFBLBQYAAAAAAwADALcAAAD7AgAAAAA=&#10;" filled="f" stroked="f" strokeweight=".5pt">
                  <v:textbox inset="0,0,0,0">
                    <w:txbxContent>
                      <w:p w14:paraId="478EEC97" w14:textId="77777777" w:rsidR="00780856" w:rsidRPr="0015266D" w:rsidRDefault="00780856" w:rsidP="00780856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N</w:t>
                        </w:r>
                        <w:r w:rsidRPr="00207279">
                          <w:rPr>
                            <w:sz w:val="18"/>
                            <w:szCs w:val="18"/>
                          </w:rPr>
                          <w:t>iedostateczny popyt na produkty/usługi oferowane przez firmę</w:t>
                        </w:r>
                      </w:p>
                    </w:txbxContent>
                  </v:textbox>
                </v:shape>
                <v:rect id="Prostokąt 355" o:spid="_x0000_s1141" style="position:absolute;top:15873;width:2146;height:106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UtnDCwwAAANwAAAAPAAAAZHJzL2Rvd25yZXYueG1sRI9Ri8Iw&#10;EITfhfsPYQ/uTdNTKlKN4ukJPmq9H7DXrG2x2YQmavXXG0HwcZidb3Zmi8404kKtry0r+B4kIIgL&#10;q2suFfwdNv0JCB+QNTaWScGNPCzmH70ZZtpeeU+XPJQiQthnqKAKwWVS+qIig35gHXH0jrY1GKJs&#10;S6lbvEa4aeQwScbSYM2xoUJHq4qKU3428Y1V4dxoXe/oMEzvzf5H/i9/j0p9fXbLKYhAXXgfv9Jb&#10;rWCUpvAcEwkg5w8AAAD//wMAUEsBAi0AFAAGAAgAAAAhANvh9svuAAAAhQEAABMAAAAAAAAAAAAA&#10;AAAAAAAAAFtDb250ZW50X1R5cGVzXS54bWxQSwECLQAUAAYACAAAACEAWvQsW78AAAAVAQAACwAA&#10;AAAAAAAAAAAAAAAfAQAAX3JlbHMvLnJlbHNQSwECLQAUAAYACAAAACEAlLZwwsMAAADcAAAADwAA&#10;AAAAAAAAAAAAAAAHAgAAZHJzL2Rvd25yZXYueG1sUEsFBgAAAAADAAMAtwAAAPcCAAAAAA==&#10;" fillcolor="#5f299b" stroked="f" strokeweight="1pt"/>
                <v:rect id="Prostokąt 356" o:spid="_x0000_s1142" style="position:absolute;top:17849;width:2146;height:106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yGLB1xAAAANwAAAAPAAAAZHJzL2Rvd25yZXYueG1sRI9PawIx&#10;FMTvBb9DeIVeimZdqcpqFC0UWm/+PT82z93QzcuSRF2/vSkUPA4z8xtmvuxsI67kg3GsYDjIQBCX&#10;ThuuFBz2X/0piBCRNTaOScGdAiwXvZc5FtrdeEvXXaxEgnAoUEEdY1tIGcqaLIaBa4mTd3beYkzS&#10;V1J7vCW4bWSeZWNp0XBaqLGlz5rK393FKrCb03po1py/d5v8WN233vysJkq9vXarGYhIXXyG/9vf&#10;WsHoYwx/Z9IRkIsHAAAA//8DAFBLAQItABQABgAIAAAAIQDb4fbL7gAAAIUBAAATAAAAAAAAAAAA&#10;AAAAAAAAAABbQ29udGVudF9UeXBlc10ueG1sUEsBAi0AFAAGAAgAAAAhAFr0LFu/AAAAFQEAAAsA&#10;AAAAAAAAAAAAAAAAHwEAAF9yZWxzLy5yZWxzUEsBAi0AFAAGAAgAAAAhAHIYsHXEAAAA3AAAAA8A&#10;AAAAAAAAAAAAAAAABwIAAGRycy9kb3ducmV2LnhtbFBLBQYAAAAAAwADALcAAAD4AgAAAAA=&#10;" fillcolor="#3b196d" stroked="f" strokeweight="1pt"/>
                <v:shape id="Pole tekstowe 358" o:spid="_x0000_s1143" type="#_x0000_t202" style="position:absolute;left:2670;top:17556;width:23164;height:179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wYIDRxAAAANwAAAAPAAAAZHJzL2Rvd25yZXYueG1sRE9NT8JA&#10;EL2b8B82Q8JNtkgkprIQopB4UFDURG9jd2gbu7PN7lDKv2cPJh5f3vd82btGdRRi7dnAZJyBIi68&#10;rbk08PG+ub4DFQXZYuOZDJwpwnIxuJpjbv2J36jbS6lSCMccDVQiba51LCpyGMe+JU7cwQeHkmAo&#10;tQ14SuGu0TdZNtMOa04NFbb0UFHxuz86A81XDM8/mXx3j+WLvO708XM92RozGvare1BCvfyL/9xP&#10;1sD0Nq1NZ9IR0IsLAAAA//8DAFBLAQItABQABgAIAAAAIQDb4fbL7gAAAIUBAAATAAAAAAAAAAAA&#10;AAAAAAAAAABbQ29udGVudF9UeXBlc10ueG1sUEsBAi0AFAAGAAgAAAAhAFr0LFu/AAAAFQEAAAsA&#10;AAAAAAAAAAAAAAAAHwEAAF9yZWxzLy5yZWxzUEsBAi0AFAAGAAgAAAAhADBggNHEAAAA3AAAAA8A&#10;AAAAAAAAAAAAAAAABwIAAGRycy9kb3ducmV2LnhtbFBLBQYAAAAAAwADALcAAAD4AgAAAAA=&#10;" filled="f" stroked="f" strokeweight=".5pt">
                  <v:textbox inset="0,0,0,0">
                    <w:txbxContent>
                      <w:p w14:paraId="51173C2A" w14:textId="77777777" w:rsidR="00780856" w:rsidRPr="0015266D" w:rsidRDefault="00780856" w:rsidP="00780856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Firma nie odczuwa ograniczeń</w:t>
                        </w:r>
                      </w:p>
                    </w:txbxContent>
                  </v:textbox>
                </v:shape>
              </v:group>
            </w:pict>
          </mc:Fallback>
        </mc:AlternateContent>
      </w:r>
    </w:p>
    <w:p w14:paraId="48DB339D" w14:textId="77777777" w:rsidR="00780856" w:rsidRPr="00CB6C62" w:rsidRDefault="00780856" w:rsidP="00780856">
      <w:pPr>
        <w:autoSpaceDE w:val="0"/>
        <w:autoSpaceDN w:val="0"/>
        <w:adjustRightInd w:val="0"/>
        <w:spacing w:before="160" w:after="0"/>
        <w:rPr>
          <w:rFonts w:cs="Fira Sans"/>
          <w:color w:val="000000" w:themeColor="text1"/>
          <w:szCs w:val="19"/>
        </w:rPr>
      </w:pPr>
    </w:p>
    <w:p w14:paraId="1C57F4D7" w14:textId="77777777" w:rsidR="00780856" w:rsidRPr="00CB6C62" w:rsidRDefault="00780856" w:rsidP="00780856">
      <w:pPr>
        <w:autoSpaceDE w:val="0"/>
        <w:autoSpaceDN w:val="0"/>
        <w:adjustRightInd w:val="0"/>
        <w:spacing w:before="160" w:after="0"/>
        <w:rPr>
          <w:rFonts w:cs="Fira Sans"/>
          <w:color w:val="000000" w:themeColor="text1"/>
          <w:szCs w:val="19"/>
        </w:rPr>
      </w:pPr>
    </w:p>
    <w:p w14:paraId="755897AC" w14:textId="77777777" w:rsidR="00780856" w:rsidRPr="00CB6C62" w:rsidRDefault="00780856" w:rsidP="00780856">
      <w:pPr>
        <w:autoSpaceDE w:val="0"/>
        <w:autoSpaceDN w:val="0"/>
        <w:adjustRightInd w:val="0"/>
        <w:spacing w:before="160" w:after="0"/>
        <w:rPr>
          <w:rFonts w:cs="Fira Sans"/>
          <w:color w:val="000000" w:themeColor="text1"/>
          <w:szCs w:val="19"/>
        </w:rPr>
      </w:pPr>
    </w:p>
    <w:p w14:paraId="62BF8AD5" w14:textId="77777777" w:rsidR="00780856" w:rsidRPr="00CB6C62" w:rsidRDefault="00780856" w:rsidP="00780856">
      <w:pPr>
        <w:autoSpaceDE w:val="0"/>
        <w:autoSpaceDN w:val="0"/>
        <w:adjustRightInd w:val="0"/>
        <w:spacing w:before="160" w:after="0"/>
        <w:rPr>
          <w:rFonts w:cs="Fira Sans"/>
          <w:color w:val="000000" w:themeColor="text1"/>
          <w:szCs w:val="19"/>
        </w:rPr>
      </w:pPr>
      <w:r w:rsidRPr="00CB6C62">
        <w:rPr>
          <w:rFonts w:cs="Fira Sans"/>
          <w:noProof/>
          <w:color w:val="000000" w:themeColor="text1"/>
          <w:szCs w:val="19"/>
        </w:rPr>
        <mc:AlternateContent>
          <mc:Choice Requires="wps">
            <w:drawing>
              <wp:anchor distT="0" distB="0" distL="114300" distR="114300" simplePos="0" relativeHeight="254877696" behindDoc="0" locked="0" layoutInCell="1" allowOverlap="1" wp14:anchorId="1760A008" wp14:editId="70E81ECE">
                <wp:simplePos x="0" y="0"/>
                <wp:positionH relativeFrom="column">
                  <wp:posOffset>779780</wp:posOffset>
                </wp:positionH>
                <wp:positionV relativeFrom="paragraph">
                  <wp:posOffset>146380</wp:posOffset>
                </wp:positionV>
                <wp:extent cx="2316480" cy="180000"/>
                <wp:effectExtent l="0" t="0" r="7620" b="10795"/>
                <wp:wrapNone/>
                <wp:docPr id="348" name="Pole tekstowe 34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316480" cy="180000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036BF2E6" w14:textId="77777777" w:rsidR="00780856" w:rsidRPr="0015266D" w:rsidRDefault="00780856" w:rsidP="00780856">
                            <w:pPr>
                              <w:spacing w:before="0" w:after="0"/>
                              <w:rPr>
                                <w:sz w:val="18"/>
                                <w:szCs w:val="18"/>
                              </w:rPr>
                            </w:pPr>
                            <w:r>
                              <w:rPr>
                                <w:sz w:val="18"/>
                                <w:szCs w:val="18"/>
                              </w:rPr>
                              <w:t>N</w:t>
                            </w:r>
                            <w:r w:rsidRPr="00207279">
                              <w:rPr>
                                <w:sz w:val="18"/>
                                <w:szCs w:val="18"/>
                              </w:rPr>
                              <w:t>iejasne, niespójne i niestabilne przepisy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760A008" id="Pole tekstowe 348" o:spid="_x0000_s1144" type="#_x0000_t202" style="position:absolute;margin-left:61.4pt;margin-top:11.55pt;width:182.4pt;height:14.15pt;z-index:254877696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BGl96fQIAAGMFAAAOAAAAZHJzL2Uyb0RvYy54bWysVE1PGzEQvVfqf7B8bzYJNI0iNigFUVVC&#10;EAEVZ8drkxW2x7Un2U1/fcfe3YBoL1TNwZn1vBnPm6+z89Yatlch1uBKPhmNOVNOQlW7p5L/eLj6&#10;NOcsonCVMOBUyQ8q8vPlxw9njV+oKWzBVCowcuLiovEl3yL6RVFEuVVWxBF45UipIViB9BmeiiqI&#10;hrxbU0zH41nRQKh8AKlipNvLTsmX2b/WSuKt1lEhMyWn2DCfIZ+bdBbLM7F4CsJva9mHIf4hCitq&#10;R48eXV0KFGwX6j9c2VoGiKBxJMEWoHUtVeZAbCbjN2zut8KrzIWSE/0xTfH/uZU3+3VgdVXyk1Mq&#10;lROWirQGoxiq54jQKJYUlKbGxwWh7z3hsf0KLZV7uI90mdi3Otj0T7wY6Snhh2OSVYtM0uX0ZDI7&#10;nZNKkm4yH9MvuSlerH2I+E2BZUkoeaAi5tyK/XXEDjpA0mMOrmpjciGNY03JZyefx9ngqCHnxiWs&#10;yi3Ru0mMusizhAejEsa4O6UpJZlAusjNqC5MYHtBbSSkVA4z9+yX0AmlKYj3GPb4l6jeY9zxGF4G&#10;h0djWzsImf2bsKvnIWTd4Snnr3gnEdtNm3vhy3So7AaqAxU8QDc50curmqpyLSKuRaBRoULS+OMt&#10;HdoAZR96ibMthF9/u0946mDSctbQ6JU8/tyJoDgz3x31dprTQQiDsBkEt7MXQGWY0GLxMotkENAM&#10;og5gH2krrNIrpBJO0lslx0G8wG4B0FaRarXKIJpGL/Da3XuZXKeqpB57aB9F8H0jIrXwDQxDKRZv&#10;+rHDJksHqx2CrnOzpsR2WewTTpOc273fOmlVvP7OqJfduPwNAAD//wMAUEsDBBQABgAIAAAAIQD4&#10;1WeH3wAAAAkBAAAPAAAAZHJzL2Rvd25yZXYueG1sTI9LT8MwEITvSPwHa5G4USehlCrEqRCPG8+2&#10;SHBz4iWJiNeRvUnDv8ec4Dia0cw3xWa2vZjQh86RgnSRgECqnemoUbDf3Z+tQQTWZHTvCBV8Y4BN&#10;eXxU6Ny4A73itOVGxBIKuVbQMg+5lKFu0eqwcANS9D6dt5qj9I00Xh9iue1lliQraXVHcaHVA960&#10;WH9tR6ugfw/+oUr4Y7ptHvnlWY5vd+mTUqcn8/UVCMaZ/8Lwix/RoYxMlRvJBNFHnWURnRVk5ymI&#10;GFiuL1cgKgUX6RJkWcj/D8ofAAAA//8DAFBLAQItABQABgAIAAAAIQC2gziS/gAAAOEBAAATAAAA&#10;AAAAAAAAAAAAAAAAAABbQ29udGVudF9UeXBlc10ueG1sUEsBAi0AFAAGAAgAAAAhADj9If/WAAAA&#10;lAEAAAsAAAAAAAAAAAAAAAAALwEAAF9yZWxzLy5yZWxzUEsBAi0AFAAGAAgAAAAhAIEaX3p9AgAA&#10;YwUAAA4AAAAAAAAAAAAAAAAALgIAAGRycy9lMm9Eb2MueG1sUEsBAi0AFAAGAAgAAAAhAPjVZ4ff&#10;AAAACQEAAA8AAAAAAAAAAAAAAAAA1wQAAGRycy9kb3ducmV2LnhtbFBLBQYAAAAABAAEAPMAAADj&#10;BQAAAAA=&#10;" filled="f" stroked="f" strokeweight=".5pt">
                <v:textbox inset="0,0,0,0">
                  <w:txbxContent>
                    <w:p w14:paraId="036BF2E6" w14:textId="77777777" w:rsidR="00780856" w:rsidRPr="0015266D" w:rsidRDefault="00780856" w:rsidP="00780856">
                      <w:pPr>
                        <w:spacing w:before="0" w:after="0"/>
                        <w:rPr>
                          <w:sz w:val="18"/>
                          <w:szCs w:val="18"/>
                        </w:rPr>
                      </w:pPr>
                      <w:r>
                        <w:rPr>
                          <w:sz w:val="18"/>
                          <w:szCs w:val="18"/>
                        </w:rPr>
                        <w:t>N</w:t>
                      </w:r>
                      <w:r w:rsidRPr="00207279">
                        <w:rPr>
                          <w:sz w:val="18"/>
                          <w:szCs w:val="18"/>
                        </w:rPr>
                        <w:t>iejasne, niespójne i niestabilne przepisy</w:t>
                      </w:r>
                    </w:p>
                  </w:txbxContent>
                </v:textbox>
              </v:shape>
            </w:pict>
          </mc:Fallback>
        </mc:AlternateContent>
      </w:r>
    </w:p>
    <w:p w14:paraId="693DF634" w14:textId="48DDDBC0" w:rsidR="00780856" w:rsidRPr="00780856" w:rsidRDefault="00780856" w:rsidP="00780856">
      <w:pPr>
        <w:autoSpaceDE w:val="0"/>
        <w:autoSpaceDN w:val="0"/>
        <w:adjustRightInd w:val="0"/>
        <w:spacing w:before="240" w:after="0"/>
        <w:rPr>
          <w:rFonts w:cs="Fira Sans"/>
          <w:color w:val="FF0000"/>
          <w:szCs w:val="19"/>
        </w:rPr>
      </w:pPr>
      <w:r w:rsidRPr="003208DE">
        <w:rPr>
          <w:rFonts w:cs="Fira Sans"/>
          <w:color w:val="000000" w:themeColor="text1"/>
          <w:szCs w:val="19"/>
        </w:rPr>
        <w:lastRenderedPageBreak/>
        <w:t>Przedstawiciele prawie wszystkich badanych rodzajów działalności, oceniając czynniki wpływające na ograniczenie skali inwestycji w firmie, najczęściej wymieniali</w:t>
      </w:r>
      <w:r w:rsidR="00E97ECD">
        <w:rPr>
          <w:rFonts w:cs="Fira Sans"/>
          <w:color w:val="000000" w:themeColor="text1"/>
          <w:szCs w:val="19"/>
        </w:rPr>
        <w:t>:</w:t>
      </w:r>
      <w:r w:rsidRPr="003208DE">
        <w:rPr>
          <w:rFonts w:cs="Fira Sans"/>
          <w:color w:val="000000" w:themeColor="text1"/>
          <w:szCs w:val="19"/>
        </w:rPr>
        <w:t xml:space="preserve"> </w:t>
      </w:r>
      <w:r w:rsidRPr="003208DE">
        <w:rPr>
          <w:rFonts w:cs="FiraSans-Bold"/>
          <w:bCs/>
          <w:color w:val="000000" w:themeColor="text1"/>
          <w:szCs w:val="19"/>
        </w:rPr>
        <w:t xml:space="preserve">wysoką inflację, </w:t>
      </w:r>
      <w:r w:rsidRPr="00EF521C">
        <w:rPr>
          <w:rFonts w:cs="FiraSans-Bold"/>
          <w:bCs/>
          <w:color w:val="000000" w:themeColor="text1"/>
          <w:szCs w:val="19"/>
        </w:rPr>
        <w:t>wys</w:t>
      </w:r>
      <w:r w:rsidRPr="00EE760F">
        <w:rPr>
          <w:rFonts w:cs="FiraSans-Bold"/>
          <w:bCs/>
          <w:color w:val="000000" w:themeColor="text1"/>
          <w:szCs w:val="19"/>
        </w:rPr>
        <w:t xml:space="preserve">okie koszty realizacji inwestycji, </w:t>
      </w:r>
      <w:r w:rsidR="00EE760F" w:rsidRPr="00EE760F">
        <w:rPr>
          <w:rFonts w:cs="FiraSans-Bold"/>
          <w:bCs/>
          <w:color w:val="000000" w:themeColor="text1"/>
          <w:szCs w:val="19"/>
        </w:rPr>
        <w:t xml:space="preserve">niejasne, niespójne i niestabilne przepisy prawne oraz </w:t>
      </w:r>
      <w:r w:rsidRPr="00EE760F">
        <w:rPr>
          <w:rFonts w:cs="FiraSans-Bold"/>
          <w:bCs/>
          <w:color w:val="000000" w:themeColor="text1"/>
          <w:szCs w:val="19"/>
        </w:rPr>
        <w:t>niepewną sytuację makroekonomiczną</w:t>
      </w:r>
      <w:r w:rsidR="00EE760F" w:rsidRPr="00EE760F">
        <w:rPr>
          <w:rFonts w:cs="FiraSans-Bold"/>
          <w:bCs/>
          <w:color w:val="000000" w:themeColor="text1"/>
          <w:szCs w:val="19"/>
        </w:rPr>
        <w:t>.</w:t>
      </w:r>
    </w:p>
    <w:p w14:paraId="091B0727" w14:textId="77777777" w:rsidR="00780856" w:rsidRPr="006D7D7E" w:rsidRDefault="00780856" w:rsidP="00780856">
      <w:pPr>
        <w:pStyle w:val="Default"/>
        <w:spacing w:after="120" w:line="240" w:lineRule="exact"/>
        <w:rPr>
          <w:color w:val="auto"/>
          <w:sz w:val="19"/>
          <w:szCs w:val="19"/>
        </w:rPr>
      </w:pPr>
    </w:p>
    <w:p w14:paraId="77C739EA" w14:textId="77777777" w:rsidR="00A31287" w:rsidRDefault="00D7689F" w:rsidP="00EC285B">
      <w:pPr>
        <w:autoSpaceDE w:val="0"/>
        <w:autoSpaceDN w:val="0"/>
        <w:adjustRightInd w:val="0"/>
        <w:spacing w:before="480" w:after="0" w:line="240" w:lineRule="auto"/>
        <w:rPr>
          <w:szCs w:val="19"/>
        </w:rPr>
      </w:pPr>
      <w:hyperlink r:id="rId36" w:tooltip="Link do źródła danych dot. wyników badań koniunktury gospodarczej ─ https://zielonagora.stat.gov.pl/osrodki/osrodek-badan-koniunktury/obk-dane" w:history="1">
        <w:r w:rsidR="00425BFF" w:rsidRPr="00D0333F">
          <w:rPr>
            <w:rStyle w:val="Hipercze"/>
            <w:rFonts w:cstheme="minorBidi"/>
            <w:color w:val="000000" w:themeColor="text1"/>
            <w:szCs w:val="19"/>
            <w:u w:val="none"/>
          </w:rPr>
          <w:t>Źródło</w:t>
        </w:r>
        <w:r w:rsidR="008F7D86" w:rsidRPr="00D0333F">
          <w:rPr>
            <w:rStyle w:val="Hipercze"/>
            <w:rFonts w:cstheme="minorBidi"/>
            <w:color w:val="000000" w:themeColor="text1"/>
            <w:szCs w:val="19"/>
            <w:u w:val="none"/>
          </w:rPr>
          <w:t xml:space="preserve"> </w:t>
        </w:r>
        <w:r w:rsidR="00DA2901" w:rsidRPr="00D0333F">
          <w:rPr>
            <w:rStyle w:val="Hipercze"/>
            <w:rFonts w:cstheme="minorBidi"/>
            <w:color w:val="000000" w:themeColor="text1"/>
            <w:szCs w:val="19"/>
            <w:u w:val="none"/>
          </w:rPr>
          <w:t xml:space="preserve">danych dot. </w:t>
        </w:r>
        <w:r w:rsidR="008F7D86" w:rsidRPr="00D0333F">
          <w:rPr>
            <w:rStyle w:val="Hipercze"/>
            <w:rFonts w:cstheme="minorBidi"/>
            <w:color w:val="000000" w:themeColor="text1"/>
            <w:szCs w:val="19"/>
            <w:u w:val="none"/>
          </w:rPr>
          <w:t>wyników</w:t>
        </w:r>
        <w:r w:rsidR="00A52091" w:rsidRPr="00D0333F">
          <w:rPr>
            <w:rStyle w:val="Hipercze"/>
            <w:rFonts w:cstheme="minorBidi"/>
            <w:color w:val="000000" w:themeColor="text1"/>
            <w:szCs w:val="19"/>
            <w:u w:val="none"/>
          </w:rPr>
          <w:t xml:space="preserve"> badań koniunktury gospodarczej </w:t>
        </w:r>
        <w:r w:rsidR="00A52091" w:rsidRPr="00D0333F">
          <w:rPr>
            <w:rStyle w:val="Hipercze"/>
            <w:rFonts w:ascii="Calibri" w:hAnsi="Calibri" w:cs="Calibri"/>
            <w:color w:val="000000" w:themeColor="text1"/>
            <w:szCs w:val="19"/>
            <w:u w:val="none"/>
          </w:rPr>
          <w:t>─</w:t>
        </w:r>
        <w:r w:rsidR="008F7D86" w:rsidRPr="00D0333F">
          <w:rPr>
            <w:rStyle w:val="Hipercze"/>
            <w:rFonts w:cstheme="minorBidi"/>
            <w:szCs w:val="19"/>
          </w:rPr>
          <w:t xml:space="preserve"> </w:t>
        </w:r>
        <w:r w:rsidR="003C0E3C" w:rsidRPr="00D0333F">
          <w:rPr>
            <w:rStyle w:val="Hipercze"/>
            <w:rFonts w:cstheme="minorBidi"/>
            <w:szCs w:val="19"/>
          </w:rPr>
          <w:t>https://zielonagora.stat.gov.pl/osrodki/osrodek-badan-koniunktury/obk-dane</w:t>
        </w:r>
      </w:hyperlink>
      <w:r w:rsidR="00E97161">
        <w:rPr>
          <w:szCs w:val="19"/>
        </w:rPr>
        <w:t>.</w:t>
      </w:r>
      <w:r w:rsidR="002A5837">
        <w:rPr>
          <w:szCs w:val="19"/>
        </w:rPr>
        <w:t xml:space="preserve"> </w:t>
      </w:r>
    </w:p>
    <w:p w14:paraId="20A0C77C" w14:textId="5B1EC46C" w:rsidR="00F07B67" w:rsidRPr="00393A25" w:rsidRDefault="00F07B67" w:rsidP="00780856">
      <w:pPr>
        <w:autoSpaceDE w:val="0"/>
        <w:autoSpaceDN w:val="0"/>
        <w:adjustRightInd w:val="0"/>
        <w:spacing w:before="12240" w:after="0" w:line="240" w:lineRule="auto"/>
        <w:rPr>
          <w:rFonts w:ascii="Calibri" w:hAnsi="Calibri"/>
          <w:sz w:val="22"/>
        </w:rPr>
      </w:pPr>
      <w:r w:rsidRPr="00393A25">
        <w:t xml:space="preserve">W przypadku cytowania danych Głównego Urzędu Statystycznego prosimy o zamieszczenie informacji: „Źródło danych GUS”, a </w:t>
      </w:r>
      <w:r w:rsidR="00005A64">
        <w:t xml:space="preserve">w </w:t>
      </w:r>
      <w:r w:rsidRPr="00393A25">
        <w:t xml:space="preserve">przypadku publikowania obliczeń dokonanych na danych opublikowanych przez GUS prosimy o zamieszczenie informacji: „Opracowanie własne na podstawie danych GUS”. </w:t>
      </w:r>
    </w:p>
    <w:p w14:paraId="5311AB20" w14:textId="77777777" w:rsidR="00F07B67" w:rsidRPr="00A52091" w:rsidRDefault="00F07B67" w:rsidP="004614EE">
      <w:pPr>
        <w:pStyle w:val="Tekstpodstawowy"/>
        <w:jc w:val="both"/>
        <w:rPr>
          <w:szCs w:val="19"/>
        </w:rPr>
        <w:sectPr w:rsidR="00F07B67" w:rsidRPr="00A52091" w:rsidSect="00E23368">
          <w:footerReference w:type="default" r:id="rId37"/>
          <w:pgSz w:w="11906" w:h="16838"/>
          <w:pgMar w:top="720" w:right="720" w:bottom="720" w:left="720" w:header="680" w:footer="454" w:gutter="0"/>
          <w:cols w:space="708"/>
          <w:docGrid w:linePitch="272"/>
        </w:sectPr>
      </w:pPr>
    </w:p>
    <w:p w14:paraId="67DEC49D" w14:textId="77777777" w:rsidR="005529E1" w:rsidRDefault="005529E1" w:rsidP="005529E1">
      <w:pPr>
        <w:pStyle w:val="Nagwek1"/>
        <w:spacing w:before="0" w:after="0"/>
        <w:rPr>
          <w:color w:val="522398"/>
        </w:rPr>
      </w:pPr>
      <w:bookmarkStart w:id="2" w:name="_Hlk102552592"/>
      <w:r w:rsidRPr="00F36238">
        <w:rPr>
          <w:color w:val="522398"/>
        </w:rPr>
        <w:lastRenderedPageBreak/>
        <w:t>W</w:t>
      </w:r>
      <w:r>
        <w:rPr>
          <w:color w:val="522398"/>
        </w:rPr>
        <w:t xml:space="preserve">ybrane dane o województwie podlaskim </w:t>
      </w:r>
    </w:p>
    <w:tbl>
      <w:tblPr>
        <w:tblStyle w:val="Siatkatabelijasna"/>
        <w:tblpPr w:leftFromText="141" w:rightFromText="141" w:vertAnchor="text" w:horzAnchor="margin" w:tblpY="169"/>
        <w:tblW w:w="15398" w:type="dxa"/>
        <w:tblBorders>
          <w:top w:val="single" w:sz="12" w:space="0" w:color="001D77"/>
          <w:left w:val="none" w:sz="0" w:space="0" w:color="auto"/>
          <w:bottom w:val="single" w:sz="4" w:space="0" w:color="001D77"/>
          <w:right w:val="none" w:sz="0" w:space="0" w:color="auto"/>
          <w:insideH w:val="single" w:sz="4" w:space="0" w:color="001D77"/>
          <w:insideV w:val="single" w:sz="4" w:space="0" w:color="001D77"/>
        </w:tblBorders>
        <w:tblCellMar>
          <w:top w:w="57" w:type="dxa"/>
          <w:bottom w:w="57" w:type="dxa"/>
        </w:tblCellMar>
        <w:tblLook w:val="0020" w:firstRow="1" w:lastRow="0" w:firstColumn="0" w:lastColumn="0" w:noHBand="0" w:noVBand="0"/>
        <w:tblCaption w:val="Wybrane dane o województwie podlaskim "/>
        <w:tblDescription w:val="Dane do tablicy dostępne w załączonym pliku excel."/>
      </w:tblPr>
      <w:tblGrid>
        <w:gridCol w:w="4480"/>
        <w:gridCol w:w="553"/>
        <w:gridCol w:w="850"/>
        <w:gridCol w:w="865"/>
        <w:gridCol w:w="865"/>
        <w:gridCol w:w="865"/>
        <w:gridCol w:w="865"/>
        <w:gridCol w:w="865"/>
        <w:gridCol w:w="865"/>
        <w:gridCol w:w="866"/>
        <w:gridCol w:w="865"/>
        <w:gridCol w:w="864"/>
        <w:gridCol w:w="865"/>
        <w:gridCol w:w="865"/>
      </w:tblGrid>
      <w:tr w:rsidR="00FC48DF" w:rsidRPr="00FA5128" w14:paraId="3D369CDD" w14:textId="77777777" w:rsidTr="006D2F42">
        <w:trPr>
          <w:trHeight w:val="501"/>
        </w:trPr>
        <w:tc>
          <w:tcPr>
            <w:tcW w:w="5033" w:type="dxa"/>
            <w:gridSpan w:val="2"/>
            <w:tcBorders>
              <w:top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68299AA4" w14:textId="77777777" w:rsidR="00FC48DF" w:rsidRPr="006A2B7D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bookmarkStart w:id="3" w:name="_Hlk189370261"/>
            <w:r w:rsidRPr="006A2B7D">
              <w:t>WYSZCZEGÓLNIENIE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1F1E7D17" w14:textId="77777777" w:rsidR="00FC48DF" w:rsidRPr="00FA5128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6FB1AA54" w14:textId="77777777" w:rsidR="00FC48DF" w:rsidRPr="00FA5128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0DE04397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6F8DC10F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2C34480C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6CBCC7E7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214DD711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07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42405B40" w14:textId="3DDE0A75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</w:t>
            </w:r>
            <w:r w:rsidR="005F6C6C">
              <w:t>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39F9894E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3515541F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0E48FA7D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20BE3CFE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12</w:t>
            </w:r>
          </w:p>
        </w:tc>
      </w:tr>
      <w:tr w:rsidR="00FB0C09" w:rsidRPr="009B575B" w14:paraId="49DD6444" w14:textId="77777777" w:rsidTr="006D2F42">
        <w:trPr>
          <w:trHeight w:val="57"/>
        </w:trPr>
        <w:tc>
          <w:tcPr>
            <w:tcW w:w="4480" w:type="dxa"/>
            <w:vMerge w:val="restart"/>
            <w:tcBorders>
              <w:top w:val="single" w:sz="8" w:space="0" w:color="522398"/>
              <w:right w:val="single" w:sz="4" w:space="0" w:color="522398"/>
            </w:tcBorders>
          </w:tcPr>
          <w:p w14:paraId="732C93C9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Przeciętne zatrudnienie w sektorze przedsiębiorstw </w:t>
            </w:r>
            <w:r w:rsidRPr="0027317B">
              <w:rPr>
                <w:rFonts w:eastAsiaTheme="majorEastAsia" w:cstheme="majorBidi"/>
                <w:color w:val="000000" w:themeColor="text1"/>
                <w:position w:val="5"/>
                <w:sz w:val="12"/>
                <w:szCs w:val="12"/>
              </w:rPr>
              <w:t>a</w:t>
            </w:r>
            <w:r w:rsidRPr="00BE5BAE">
              <w:rPr>
                <w:rFonts w:asciiTheme="majorHAnsi" w:eastAsiaTheme="majorEastAsia" w:hAnsiTheme="majorHAnsi" w:cstheme="majorBidi"/>
                <w:i/>
                <w:color w:val="000000" w:themeColor="text1"/>
                <w:position w:val="5"/>
                <w:sz w:val="10"/>
                <w:szCs w:val="10"/>
              </w:rPr>
              <w:t xml:space="preserve"> </w:t>
            </w: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</w:t>
            </w:r>
          </w:p>
          <w:p w14:paraId="102E8D7E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w tys.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o</w:t>
            </w: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sób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4F6DDD5" w14:textId="77777777" w:rsidR="00FB0C09" w:rsidRPr="00F36238" w:rsidRDefault="001E4CD2" w:rsidP="00FB0C09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DA92405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119,3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CD7C663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119,8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CE26D1A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119,7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804D92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120,0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62CACAF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120,3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AE99CD3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120,6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323008" w14:textId="77777777" w:rsidR="00FB0C09" w:rsidRPr="00200B6D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120,5</w:t>
            </w:r>
          </w:p>
        </w:tc>
        <w:tc>
          <w:tcPr>
            <w:tcW w:w="866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3697388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120,3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F81ECF7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119,8</w:t>
            </w:r>
          </w:p>
        </w:tc>
        <w:tc>
          <w:tcPr>
            <w:tcW w:w="864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66CA149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120,0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0745A8A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120,4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AC244FD" w14:textId="77777777" w:rsidR="00FB0C09" w:rsidRPr="00A66B43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120,5</w:t>
            </w:r>
          </w:p>
        </w:tc>
      </w:tr>
      <w:tr w:rsidR="00FB0C09" w:rsidRPr="009B575B" w14:paraId="2E8A0074" w14:textId="77777777" w:rsidTr="006D2F42">
        <w:trPr>
          <w:trHeight w:val="20"/>
        </w:trPr>
        <w:tc>
          <w:tcPr>
            <w:tcW w:w="4480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4D5C740C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DCC70D" w14:textId="77777777" w:rsidR="00FB0C09" w:rsidRPr="00F36238" w:rsidRDefault="001E4CD2" w:rsidP="00FB0C09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CD1DA2" w14:textId="7D708573" w:rsidR="00FB0C09" w:rsidRPr="00F36238" w:rsidRDefault="007C33B7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122,0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F69683" w14:textId="2FEB977E" w:rsidR="00FB0C09" w:rsidRPr="00F36238" w:rsidRDefault="005E1A3B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122,3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FF8DE14" w14:textId="0771F544" w:rsidR="00FB0C09" w:rsidRPr="00F36238" w:rsidRDefault="000E1094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122,8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96C91D7" w14:textId="6BADC894" w:rsidR="00FB0C09" w:rsidRPr="00F36238" w:rsidRDefault="006C480D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123,0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23A03A" w14:textId="717F62ED" w:rsidR="00FB0C09" w:rsidRPr="00F36238" w:rsidRDefault="0019016D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122,9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2C6909C" w14:textId="6407BCB0" w:rsidR="00FB0C09" w:rsidRPr="00F36238" w:rsidRDefault="00A85771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122,3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6A68BB5" w14:textId="3C76788E" w:rsidR="00FB0C09" w:rsidRPr="00200B6D" w:rsidRDefault="001422E2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122,3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4A9331" w14:textId="023752E5" w:rsidR="00FB0C09" w:rsidRPr="00F36238" w:rsidRDefault="00DA12F6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122,2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DFDA321" w14:textId="66C3A9CE" w:rsidR="00FB0C09" w:rsidRPr="00F36238" w:rsidRDefault="0042067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121,9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6680B38" w14:textId="23858A58" w:rsidR="00FB0C09" w:rsidRPr="00F36238" w:rsidRDefault="00C54364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123,5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834235" w14:textId="7D6E1D81" w:rsidR="00FB0C09" w:rsidRPr="00F36238" w:rsidRDefault="006411D2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123,2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68F9D14" w14:textId="77777777" w:rsidR="00FB0C09" w:rsidRPr="00A66B43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FB0C09" w:rsidRPr="009B575B" w14:paraId="115FB1AB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7F40231A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poprzedni miesiąc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8F88CA" w14:textId="77777777" w:rsidR="00FB0C09" w:rsidRPr="00F36238" w:rsidRDefault="001E4CD2" w:rsidP="00FB0C09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F7FA066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E393BEC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4BCC8E4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973ABEA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5972F16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3F63B3A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84B10EA" w14:textId="77777777" w:rsidR="00FB0C09" w:rsidRPr="00200B6D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99,9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2D4A9C4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8185FE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AFE2730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332129C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300D106" w14:textId="77777777" w:rsidR="00FB0C09" w:rsidRPr="00A66B43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100,1</w:t>
            </w:r>
          </w:p>
        </w:tc>
      </w:tr>
      <w:tr w:rsidR="00FB0C09" w:rsidRPr="009B575B" w14:paraId="5E46CC45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1F2FA279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178BC06" w14:textId="77777777" w:rsidR="00FB0C09" w:rsidRPr="00F36238" w:rsidRDefault="001E4CD2" w:rsidP="00FB0C09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FD1F146" w14:textId="12B286F8" w:rsidR="00FB0C09" w:rsidRPr="00F36238" w:rsidRDefault="007C33B7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421BBAA" w14:textId="4BC40D21" w:rsidR="00FB0C09" w:rsidRPr="00F36238" w:rsidRDefault="005E1A3B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D290E56" w14:textId="65EDF7F5" w:rsidR="00FB0C09" w:rsidRPr="00F36238" w:rsidRDefault="000E1094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B17C375" w14:textId="4F5D83E0" w:rsidR="00FB0C09" w:rsidRPr="00F36238" w:rsidRDefault="006C480D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9B24943" w14:textId="22281ABE" w:rsidR="00FB0C09" w:rsidRPr="00F36238" w:rsidRDefault="0019016D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B18B1E" w14:textId="5EF37101" w:rsidR="00FB0C09" w:rsidRPr="00F36238" w:rsidRDefault="00A85771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3300CC" w14:textId="089EA3E7" w:rsidR="00FB0C09" w:rsidRPr="00200B6D" w:rsidRDefault="001422E2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100,0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CB27889" w14:textId="0EDF5C15" w:rsidR="00FB0C09" w:rsidRPr="00F36238" w:rsidRDefault="00DA12F6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5C7054B" w14:textId="3DCFD1AD" w:rsidR="00FB0C09" w:rsidRPr="00F36238" w:rsidRDefault="0042067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F23132B" w14:textId="1B65B3B3" w:rsidR="00FB0C09" w:rsidRPr="00F36238" w:rsidRDefault="00C54364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</w:t>
            </w:r>
            <w:r w:rsidR="00D44608">
              <w:rPr>
                <w:rFonts w:cs="Arial"/>
                <w:color w:val="000000" w:themeColor="text1"/>
                <w:sz w:val="16"/>
                <w:szCs w:val="16"/>
              </w:rPr>
              <w:t>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FA33B74" w14:textId="56D30FB9" w:rsidR="00FB0C09" w:rsidRPr="00F36238" w:rsidRDefault="006411D2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42C9B19" w14:textId="77777777" w:rsidR="00FB0C09" w:rsidRPr="00A66B43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FB0C09" w:rsidRPr="009B575B" w14:paraId="0840B34D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5D176A20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analogiczny m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64F3F84" w14:textId="77777777" w:rsidR="00FB0C09" w:rsidRPr="00F36238" w:rsidRDefault="001E4CD2" w:rsidP="00FB0C09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448864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312B36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A538A03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1E2754D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7BAC725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103,9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3768473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4C3F77D" w14:textId="77777777" w:rsidR="00FB0C09" w:rsidRPr="00200B6D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102,9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CFA235E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32BA663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C9B0A9E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2F32366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4A1A4EB" w14:textId="77777777" w:rsidR="00FB0C09" w:rsidRPr="00A66B43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101,5</w:t>
            </w:r>
          </w:p>
        </w:tc>
      </w:tr>
      <w:tr w:rsidR="00FB0C09" w:rsidRPr="009B575B" w14:paraId="4AD269E0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352B58FB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16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B015E03" w14:textId="77777777" w:rsidR="00FB0C09" w:rsidRPr="00F36238" w:rsidRDefault="001E4CD2" w:rsidP="00FB0C09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E808835" w14:textId="46D9823F" w:rsidR="00FB0C09" w:rsidRPr="00F36238" w:rsidRDefault="007C33B7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3F64169" w14:textId="7A45EDEE" w:rsidR="00FB0C09" w:rsidRPr="00F36238" w:rsidRDefault="005E1A3B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937F8B1" w14:textId="4B2964C8" w:rsidR="00FB0C09" w:rsidRPr="00F36238" w:rsidRDefault="000E1094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34C63D6" w14:textId="275574FD" w:rsidR="00FB0C09" w:rsidRPr="00F36238" w:rsidRDefault="006C480D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49ED1CB" w14:textId="3101432C" w:rsidR="00FB0C09" w:rsidRPr="00F36238" w:rsidRDefault="0019016D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BE35CC6" w14:textId="19C9F637" w:rsidR="00FB0C09" w:rsidRPr="00F36238" w:rsidRDefault="00A85771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C6ACD81" w14:textId="57736471" w:rsidR="00FB0C09" w:rsidRPr="00200B6D" w:rsidRDefault="001422E2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101,5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5AA2D6" w14:textId="5A1FAFFC" w:rsidR="00FB0C09" w:rsidRPr="00F36238" w:rsidRDefault="00DA12F6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8259E77" w14:textId="10FECCA9" w:rsidR="00FB0C09" w:rsidRPr="00F36238" w:rsidRDefault="0042067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63D3A50" w14:textId="4F10A333" w:rsidR="00FB0C09" w:rsidRPr="00F36238" w:rsidRDefault="00C54364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5F2C4EF" w14:textId="11C2066F" w:rsidR="00FB0C09" w:rsidRPr="00F36238" w:rsidRDefault="006411D2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D79F5AA" w14:textId="77777777" w:rsidR="00FB0C09" w:rsidRPr="00A66B43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0BB99C9E" w14:textId="77777777" w:rsidTr="006D2F42">
        <w:trPr>
          <w:trHeight w:val="57"/>
        </w:trPr>
        <w:tc>
          <w:tcPr>
            <w:tcW w:w="4480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05349E9B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Bezrobotni zarejestrowani (stan w końcu okresu)</w:t>
            </w:r>
          </w:p>
          <w:p w14:paraId="4EB546D2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w tys. osób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B6ACE11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702B9A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39,5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45B372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39,7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2020A0A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39,0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347CB24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38,0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449160C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37,1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2DF887A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36,0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4837A0C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35,7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2EE145E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35,4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2905DA6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34,5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7657AC0" w14:textId="578C8792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33,8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B230299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33,5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27822C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33,4</w:t>
            </w:r>
          </w:p>
        </w:tc>
      </w:tr>
      <w:tr w:rsidR="00616E02" w:rsidRPr="009B575B" w14:paraId="4C51EC67" w14:textId="77777777" w:rsidTr="006D2F42">
        <w:trPr>
          <w:trHeight w:val="57"/>
        </w:trPr>
        <w:tc>
          <w:tcPr>
            <w:tcW w:w="4480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6ABA0993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160" w:lineRule="exact"/>
              <w:ind w:left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E0E44BC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6FD590" w14:textId="3BF745CD" w:rsidR="00616E02" w:rsidRPr="00F36238" w:rsidRDefault="00B239CE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34,8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160B321" w14:textId="176AE1EB" w:rsidR="00616E02" w:rsidRPr="00F36238" w:rsidRDefault="00550CF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34,4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5C4CD36" w14:textId="48556C9F" w:rsidR="00616E02" w:rsidRPr="00F36238" w:rsidRDefault="00C3208F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33,6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A014A62" w14:textId="09EAA1D6" w:rsidR="00616E02" w:rsidRPr="00F36238" w:rsidRDefault="008D0E07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32,8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E8F9387" w14:textId="378425A3" w:rsidR="00616E02" w:rsidRPr="00F36238" w:rsidRDefault="00511BE0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32,3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51B7A88" w14:textId="6559FD44" w:rsidR="00616E02" w:rsidRPr="00F36238" w:rsidRDefault="00CC7FA9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31,2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A38A11A" w14:textId="3DC19A49" w:rsidR="00616E02" w:rsidRPr="00F36238" w:rsidRDefault="005D438A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31,0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989394A" w14:textId="1122402D" w:rsidR="00616E02" w:rsidRPr="00F36238" w:rsidRDefault="005662E3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30,9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67935E" w14:textId="3F6198B9" w:rsidR="00616E02" w:rsidRPr="00F36238" w:rsidRDefault="000A69D1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30,8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08D3B90" w14:textId="7A7AFC19" w:rsidR="00616E02" w:rsidRPr="00F36238" w:rsidRDefault="007B72B7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30,6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532E8EA" w14:textId="0C14102F" w:rsidR="00616E02" w:rsidRPr="00F36238" w:rsidRDefault="00C608B4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30,8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D1E3E89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616E02" w:rsidRPr="009B575B" w14:paraId="277E2B3C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7DE71510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16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Stopa bezrobocia</w:t>
            </w:r>
            <w:r w:rsidRPr="009D1D53">
              <w:rPr>
                <w:rFonts w:eastAsiaTheme="majorEastAsia" w:cstheme="majorBidi"/>
                <w:color w:val="000000" w:themeColor="text1"/>
                <w:position w:val="3"/>
                <w:sz w:val="4"/>
                <w:szCs w:val="4"/>
              </w:rPr>
              <w:t xml:space="preserve"> </w:t>
            </w:r>
            <w:r w:rsidRPr="009D1D53">
              <w:rPr>
                <w:rFonts w:eastAsiaTheme="majorEastAsia" w:cstheme="majorBidi"/>
                <w:color w:val="000000" w:themeColor="text1"/>
                <w:position w:val="3"/>
                <w:sz w:val="12"/>
                <w:szCs w:val="12"/>
              </w:rPr>
              <w:t>b</w:t>
            </w:r>
            <w:r w:rsidRPr="00FC7877">
              <w:rPr>
                <w:rFonts w:eastAsiaTheme="majorEastAsia" w:cstheme="majorBidi"/>
                <w:color w:val="000000" w:themeColor="text1"/>
                <w:sz w:val="11"/>
                <w:szCs w:val="11"/>
              </w:rPr>
              <w:t xml:space="preserve">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(stan w końcu okresu) w %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200B5D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960AEB3" w14:textId="6BDC373D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9,3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D1AE08B" w14:textId="04E3F3DE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9,3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B251454" w14:textId="050B25AB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9,1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889C0A5" w14:textId="17B0C9EB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8,9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B04385" w14:textId="067DD8FD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8,7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01B2D64" w14:textId="24FA19CF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8,5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DA93AB4" w14:textId="76F47A7E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8,4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03E0261" w14:textId="1C0C3C4C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8,4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5EE07CC" w14:textId="44B729C5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8,2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7ADFEAB" w14:textId="57DC97C4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8,0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0FACA1" w14:textId="41CA562A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7,9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95E7368" w14:textId="0A585CCE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7,8</w:t>
            </w:r>
          </w:p>
        </w:tc>
      </w:tr>
      <w:tr w:rsidR="00616E02" w:rsidRPr="009B575B" w14:paraId="0DA79C5E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2E4D5718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16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812F355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A0DE5E3" w14:textId="7A4003EF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8,1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238FF6B" w14:textId="380F51DB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8,0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FAB906D" w14:textId="3EC41FF7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7,8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3D0764C" w14:textId="743F0A12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7,6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F570D23" w14:textId="31723C3E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7,5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9FD527" w14:textId="29BCE102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7,3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C1000D" w14:textId="4E10D627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7,2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E2BC61F" w14:textId="1C71E14A" w:rsidR="00616E02" w:rsidRPr="0035471C" w:rsidRDefault="0035471C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7,2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05C4D1B" w14:textId="5096390C" w:rsidR="00616E02" w:rsidRPr="0035471C" w:rsidRDefault="002D46E4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 w:rsidRPr="0035471C">
              <w:rPr>
                <w:rFonts w:cs="Arial"/>
                <w:sz w:val="16"/>
                <w:szCs w:val="16"/>
              </w:rPr>
              <w:t>7,2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006E757" w14:textId="17C09350" w:rsidR="00616E02" w:rsidRPr="0035471C" w:rsidRDefault="007B72B7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7,1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3E5C8FA" w14:textId="308A88D1" w:rsidR="00616E02" w:rsidRPr="0035471C" w:rsidRDefault="00C608B4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7,2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15BE688" w14:textId="77777777" w:rsidR="00616E02" w:rsidRPr="0035471C" w:rsidRDefault="00616E02" w:rsidP="002C098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751CAA23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72267506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16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Oferty prac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y (zgłoszone w ciągu miesiąca)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8644DD5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B0AB886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1563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555C5D7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1699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693CF26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2172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F7EE35C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2088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1E51251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BFC9BB9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2126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4EECA12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1883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7CAE16B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2013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D368749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2351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FF0C4F4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1985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2C0786A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1716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CD8680D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1505</w:t>
            </w:r>
          </w:p>
        </w:tc>
      </w:tr>
      <w:tr w:rsidR="00616E02" w:rsidRPr="009B575B" w14:paraId="3FFF1BE5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7B804BD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16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99AA29A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C5C9C8D" w14:textId="3673E2F7" w:rsidR="00616E02" w:rsidRPr="00F36238" w:rsidRDefault="00B239CE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2123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7EEA64F" w14:textId="075D7CBE" w:rsidR="00616E02" w:rsidRPr="00F36238" w:rsidRDefault="00550CF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2805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6F23C7" w14:textId="14D67F6D" w:rsidR="00616E02" w:rsidRPr="00F36238" w:rsidRDefault="00C3208F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2557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7BC6588" w14:textId="2E294E64" w:rsidR="00616E02" w:rsidRPr="00F36238" w:rsidRDefault="008D0E07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1948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18FDCE3" w14:textId="65AD4E75" w:rsidR="00616E02" w:rsidRPr="00F36238" w:rsidRDefault="00511BE0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2358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719B912" w14:textId="16483B75" w:rsidR="00616E02" w:rsidRPr="00F36238" w:rsidRDefault="00CC7FA9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1582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0DDC1C1" w14:textId="1BEE0722" w:rsidR="00616E02" w:rsidRPr="00F36238" w:rsidRDefault="005D438A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1714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65ED743" w14:textId="3CCBFC31" w:rsidR="00616E02" w:rsidRPr="00F36238" w:rsidRDefault="005662E3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1751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75107D" w14:textId="31AAE8B3" w:rsidR="00616E02" w:rsidRPr="00F36238" w:rsidRDefault="000A69D1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1800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065BA9" w14:textId="2D2AEDDE" w:rsidR="00616E02" w:rsidRPr="00F36238" w:rsidRDefault="007B72B7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1410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3F72A7A" w14:textId="2A2748F7" w:rsidR="00616E02" w:rsidRPr="00F36238" w:rsidRDefault="00C608B4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1396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C255A1E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616E02" w:rsidRPr="009B575B" w14:paraId="3F860E4C" w14:textId="77777777" w:rsidTr="006D2F42">
        <w:trPr>
          <w:trHeight w:val="57"/>
        </w:trPr>
        <w:tc>
          <w:tcPr>
            <w:tcW w:w="4480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38DE08B8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Liczba bezrobotnych na 1 ofertę pracy (stan w końcu</w:t>
            </w:r>
          </w:p>
          <w:p w14:paraId="39013D3B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okresu)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96D7B9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8DEC57F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54B8B8D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E358812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6B21174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8544CCE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513677B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475C20F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4A29444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C1EADE0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001348F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949FEAF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6BC43E9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35</w:t>
            </w:r>
          </w:p>
        </w:tc>
      </w:tr>
      <w:tr w:rsidR="00616E02" w:rsidRPr="009B575B" w14:paraId="3DEBC947" w14:textId="77777777" w:rsidTr="006D2F42">
        <w:trPr>
          <w:trHeight w:val="57"/>
        </w:trPr>
        <w:tc>
          <w:tcPr>
            <w:tcW w:w="4480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14DF4C7C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160" w:lineRule="exact"/>
              <w:ind w:left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585E07A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C018157" w14:textId="4CCDF146" w:rsidR="00616E02" w:rsidRPr="00F36238" w:rsidRDefault="00B239CE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0CB91FD" w14:textId="64CEEC58" w:rsidR="00616E02" w:rsidRPr="00F36238" w:rsidRDefault="00550CF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CAC7745" w14:textId="3DF35D01" w:rsidR="00616E02" w:rsidRPr="00F36238" w:rsidRDefault="00C3208F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F685C2B" w14:textId="00B3F071" w:rsidR="00616E02" w:rsidRPr="00F36238" w:rsidRDefault="008D0E07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1A4D01C" w14:textId="6298F91C" w:rsidR="00616E02" w:rsidRPr="00F36238" w:rsidRDefault="00511BE0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D0B0FD" w14:textId="49EA48B5" w:rsidR="00616E02" w:rsidRPr="00F36238" w:rsidRDefault="00CC7FA9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322CCA1" w14:textId="77638E38" w:rsidR="00616E02" w:rsidRPr="00F36238" w:rsidRDefault="005D438A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22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10F37D" w14:textId="46ABD424" w:rsidR="00616E02" w:rsidRPr="00F36238" w:rsidRDefault="005662E3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A59C253" w14:textId="1C1FADCB" w:rsidR="00616E02" w:rsidRPr="00F36238" w:rsidRDefault="000A69D1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080C1AB" w14:textId="4DAB4BF6" w:rsidR="00616E02" w:rsidRPr="00F36238" w:rsidRDefault="007B72B7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929CF5" w14:textId="2FB7F5A2" w:rsidR="00616E02" w:rsidRPr="00F36238" w:rsidRDefault="00C608B4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19C22B1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616E02" w:rsidRPr="009B575B" w14:paraId="61E3A045" w14:textId="77777777" w:rsidTr="006D2F42">
        <w:trPr>
          <w:trHeight w:val="57"/>
        </w:trPr>
        <w:tc>
          <w:tcPr>
            <w:tcW w:w="4480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19956EA1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240" w:lineRule="auto"/>
              <w:ind w:right="-5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Przeciętne miesięczne wynagrodzenie brutto w sektorze </w:t>
            </w:r>
          </w:p>
          <w:p w14:paraId="14C1D50E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przedsiębiorstw</w:t>
            </w:r>
            <w:r w:rsidRPr="00C622C8">
              <w:rPr>
                <w:rFonts w:eastAsiaTheme="majorEastAsia" w:cstheme="majorBidi"/>
                <w:color w:val="000000" w:themeColor="text1"/>
                <w:sz w:val="4"/>
                <w:szCs w:val="4"/>
              </w:rPr>
              <w:t xml:space="preserve"> </w:t>
            </w:r>
            <w:r w:rsidRPr="0027317B">
              <w:rPr>
                <w:rFonts w:eastAsiaTheme="majorEastAsia" w:cstheme="majorBidi"/>
                <w:color w:val="000000" w:themeColor="text1"/>
                <w:position w:val="5"/>
                <w:sz w:val="12"/>
                <w:szCs w:val="12"/>
              </w:rPr>
              <w:t>a</w:t>
            </w: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w zł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174743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15B29F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4647,02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6728383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4708,51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22BF4E8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4907,98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B5F4A97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5045,27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1BD4253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4867,34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4A617DC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4921,01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2EE2520" w14:textId="77777777" w:rsidR="00616E02" w:rsidRPr="00200B6D" w:rsidRDefault="00616E02" w:rsidP="00616E0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5090,68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512EAB6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5088,62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1C2F06E" w14:textId="77777777" w:rsidR="00616E02" w:rsidRPr="001129AD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5193,68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8E9227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5191,91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89C9CB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5310,18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70F52AE" w14:textId="77777777" w:rsidR="00616E02" w:rsidRPr="00A66B43" w:rsidRDefault="00616E02" w:rsidP="00616E0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5805,20</w:t>
            </w:r>
          </w:p>
        </w:tc>
      </w:tr>
      <w:tr w:rsidR="0019016D" w:rsidRPr="009B575B" w14:paraId="3E891245" w14:textId="77777777" w:rsidTr="006D2F42">
        <w:trPr>
          <w:trHeight w:val="57"/>
        </w:trPr>
        <w:tc>
          <w:tcPr>
            <w:tcW w:w="4480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748866B5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FD92052" w14:textId="77777777" w:rsidR="0019016D" w:rsidRPr="00F36238" w:rsidRDefault="0019016D" w:rsidP="0019016D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7B9B94A" w14:textId="75A4BB76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5195,60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B061B01" w14:textId="0BC738D6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5275,08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446EE5F" w14:textId="4AC1414A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5518,76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3399D7" w14:textId="1803F3F0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5667,99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A19317" w14:textId="46D90765" w:rsidR="0019016D" w:rsidRPr="0019016D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19016D">
              <w:rPr>
                <w:rFonts w:cs="Arial"/>
                <w:color w:val="000000" w:themeColor="text1"/>
                <w:sz w:val="16"/>
                <w:szCs w:val="16"/>
              </w:rPr>
              <w:t>5648,66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F94A5DC" w14:textId="71B41273" w:rsidR="0019016D" w:rsidRPr="00F36238" w:rsidRDefault="00A85771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5682,41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4ABADDC" w14:textId="1815960F" w:rsidR="0019016D" w:rsidRPr="00200B6D" w:rsidRDefault="001422E2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5862,93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9398897" w14:textId="24ECE6F3" w:rsidR="0019016D" w:rsidRPr="00F36238" w:rsidRDefault="00DA12F6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5747,34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F3A077C" w14:textId="08A45BDB" w:rsidR="0019016D" w:rsidRPr="001129AD" w:rsidRDefault="00420679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5874,55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03DF8D6" w14:textId="0D968B61" w:rsidR="0019016D" w:rsidRPr="00F36238" w:rsidRDefault="00C54364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5862,36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4800CF2" w14:textId="3304FC9E" w:rsidR="0019016D" w:rsidRPr="00F36238" w:rsidRDefault="003E0AEB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5925,06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F7D8CA2" w14:textId="77777777" w:rsidR="0019016D" w:rsidRPr="00A66B43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19016D" w:rsidRPr="009B575B" w14:paraId="118A6C96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2B8EBECE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poprzedni miesiąc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E3AA13B" w14:textId="77777777" w:rsidR="0019016D" w:rsidRPr="00F36238" w:rsidRDefault="0019016D" w:rsidP="0019016D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A481758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87,3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AB46CAD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6B9FD4C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836F4EC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F5ED0EF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96,5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3823A70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608BDD1" w14:textId="77777777" w:rsidR="0019016D" w:rsidRPr="00200B6D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103,4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866E0AD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DC6404F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9E1361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05A53AC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448A263" w14:textId="77777777" w:rsidR="0019016D" w:rsidRPr="00A66B43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109,3</w:t>
            </w:r>
          </w:p>
        </w:tc>
      </w:tr>
      <w:tr w:rsidR="0019016D" w:rsidRPr="009B575B" w14:paraId="5B39898F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06747656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CEC6B6D" w14:textId="77777777" w:rsidR="0019016D" w:rsidRPr="00F36238" w:rsidRDefault="0019016D" w:rsidP="0019016D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4E2188D" w14:textId="7D182CD4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89,5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0D4BEE8" w14:textId="52046560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CAC6A0C" w14:textId="7FC21D20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D6D4F29" w14:textId="02CFE510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582C690" w14:textId="28353662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5086717" w14:textId="676361F7" w:rsidR="0019016D" w:rsidRPr="00F36238" w:rsidRDefault="00A85771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E67C2F6" w14:textId="4ADF6F1F" w:rsidR="0019016D" w:rsidRPr="00200B6D" w:rsidRDefault="001422E2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103,2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DAF1688" w14:textId="7BF66D01" w:rsidR="0019016D" w:rsidRPr="00F36238" w:rsidRDefault="00DA12F6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98,0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1003DF8" w14:textId="094E2705" w:rsidR="0019016D" w:rsidRPr="00F36238" w:rsidRDefault="00420679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1560F6A" w14:textId="224D93A3" w:rsidR="0019016D" w:rsidRPr="00F36238" w:rsidRDefault="00C54364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D9A1173" w14:textId="14C37216" w:rsidR="0019016D" w:rsidRPr="00F36238" w:rsidRDefault="003E0AEB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A9C5A1A" w14:textId="77777777" w:rsidR="0019016D" w:rsidRPr="00A66B43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19016D" w:rsidRPr="009B575B" w14:paraId="303B5ED1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495F255D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analogiczny m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22948A2" w14:textId="77777777" w:rsidR="0019016D" w:rsidRPr="00F36238" w:rsidRDefault="0019016D" w:rsidP="0019016D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4D4659C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34B0E0E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166F6A5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106,5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610DD53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115,1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0079AA2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EC41EC2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110,3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4DCAD26" w14:textId="77777777" w:rsidR="0019016D" w:rsidRPr="00200B6D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108,2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0EB7F3F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109,1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57D51B3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110,1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3B43A9D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108,5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395E46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7E2509D" w14:textId="77777777" w:rsidR="0019016D" w:rsidRPr="00A66B43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109,1</w:t>
            </w:r>
          </w:p>
        </w:tc>
      </w:tr>
      <w:tr w:rsidR="0019016D" w:rsidRPr="009B575B" w14:paraId="0FF650F2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70B15236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DABDD19" w14:textId="77777777" w:rsidR="0019016D" w:rsidRPr="00F36238" w:rsidRDefault="0019016D" w:rsidP="0019016D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4DEF1C" w14:textId="6987558C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111,8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9DAD5A5" w14:textId="5035EA28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B42F7EE" w14:textId="7278D85A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32E28E5" w14:textId="6BA538E0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CE3C550" w14:textId="12676C4A" w:rsidR="0019016D" w:rsidRPr="00F36238" w:rsidRDefault="002668D6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116,1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9156C19" w14:textId="0A1BAAB1" w:rsidR="0019016D" w:rsidRPr="00F36238" w:rsidRDefault="00A85771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115,5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E0D359" w14:textId="0D1B4CDE" w:rsidR="0019016D" w:rsidRPr="00200B6D" w:rsidRDefault="001422E2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115,2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D18D61F" w14:textId="29216682" w:rsidR="0019016D" w:rsidRPr="00F36238" w:rsidRDefault="00DA12F6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CDB4677" w14:textId="44E0CAF3" w:rsidR="0019016D" w:rsidRPr="00F36238" w:rsidRDefault="00420679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32B2FF5" w14:textId="7812D34E" w:rsidR="0019016D" w:rsidRPr="00F36238" w:rsidRDefault="00C54364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ADB6CB3" w14:textId="42261766" w:rsidR="0019016D" w:rsidRPr="00F36238" w:rsidRDefault="003E0AEB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111,6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EE5C654" w14:textId="77777777" w:rsidR="0019016D" w:rsidRPr="00A66B43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19016D" w:rsidRPr="009B575B" w14:paraId="656BF83A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778C11E0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Wskaźniki cen: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5396C6E5" w14:textId="77777777" w:rsidR="0019016D" w:rsidRPr="0029688F" w:rsidRDefault="0019016D" w:rsidP="0019016D">
            <w:pPr>
              <w:spacing w:before="0" w:after="0" w:line="16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59173B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6DD1CAF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BA22EC8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7E973E3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20FC561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213BBA8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A12F653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8093EA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B72F9B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5AA1E9B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64FD38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F53302C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19016D" w:rsidRPr="009B575B" w14:paraId="11817830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7A1EA6CD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towarów i usług konsumpcyjnych </w:t>
            </w:r>
            <w:r w:rsidRPr="0027317B">
              <w:rPr>
                <w:rFonts w:asciiTheme="majorHAnsi" w:eastAsiaTheme="majorEastAsia" w:hAnsiTheme="majorHAnsi" w:cstheme="majorBidi"/>
                <w:color w:val="000000" w:themeColor="text1"/>
                <w:position w:val="5"/>
                <w:sz w:val="12"/>
                <w:szCs w:val="12"/>
              </w:rPr>
              <w:t>c</w:t>
            </w: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04F20F98" w14:textId="77777777" w:rsidR="0019016D" w:rsidRPr="0029688F" w:rsidRDefault="0019016D" w:rsidP="0019016D">
            <w:pPr>
              <w:spacing w:before="0" w:after="0" w:line="16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54CFD47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59D7C71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5BBA0E5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A181A41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9B3F7C5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8351755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7CCFEC1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561B03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8572751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28C378D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3BF012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759FD4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3E0AEB" w:rsidRPr="009B575B" w14:paraId="0DE7125A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2EEC79B1" w14:textId="77777777" w:rsidR="003E0AEB" w:rsidRPr="00F36238" w:rsidRDefault="003E0AEB" w:rsidP="003E0AEB">
            <w:pPr>
              <w:tabs>
                <w:tab w:val="right" w:leader="dot" w:pos="4063"/>
              </w:tabs>
              <w:spacing w:before="0" w:after="0" w:line="160" w:lineRule="exact"/>
              <w:ind w:firstLine="454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analogiczny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okres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105543E" w14:textId="77777777" w:rsidR="003E0AEB" w:rsidRPr="00F36238" w:rsidRDefault="003E0AEB" w:rsidP="003E0AEB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7D994E" w14:textId="77777777" w:rsidR="003E0AEB" w:rsidRPr="001C76A8" w:rsidRDefault="003E0AEB" w:rsidP="003E0AEB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16F0373" w14:textId="77777777" w:rsidR="003E0AEB" w:rsidRPr="001C76A8" w:rsidRDefault="003E0AEB" w:rsidP="003E0AEB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AE442DE" w14:textId="77777777" w:rsidR="003E0AEB" w:rsidRPr="00455089" w:rsidRDefault="003E0AEB" w:rsidP="003E0AEB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455089">
              <w:rPr>
                <w:rFonts w:cs="Arial"/>
                <w:color w:val="000000" w:themeColor="text1"/>
                <w:sz w:val="16"/>
                <w:szCs w:val="16"/>
              </w:rPr>
              <w:t>102,4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1E634AA" w14:textId="77777777" w:rsidR="003E0AEB" w:rsidRPr="00FE7057" w:rsidRDefault="003E0AEB" w:rsidP="003E0AEB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77F1488" w14:textId="77777777" w:rsidR="003E0AEB" w:rsidRPr="00FE7057" w:rsidRDefault="003E0AEB" w:rsidP="003E0AEB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14376C8" w14:textId="77777777" w:rsidR="003E0AEB" w:rsidRPr="003022FB" w:rsidRDefault="003E0AEB" w:rsidP="003E0AEB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3022FB">
              <w:rPr>
                <w:rFonts w:cs="Arial"/>
                <w:color w:val="000000" w:themeColor="text1"/>
                <w:sz w:val="16"/>
                <w:szCs w:val="16"/>
              </w:rPr>
              <w:t>104,6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430942D" w14:textId="77777777" w:rsidR="003E0AEB" w:rsidRPr="00BA7F2A" w:rsidRDefault="003E0AEB" w:rsidP="003E0AEB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B13AB2" w14:textId="77777777" w:rsidR="003E0AEB" w:rsidRPr="00192AAA" w:rsidRDefault="003E0AEB" w:rsidP="003E0AEB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192AAA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825946B" w14:textId="77777777" w:rsidR="003E0AEB" w:rsidRPr="00BA7F2A" w:rsidRDefault="003E0AEB" w:rsidP="003E0AEB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105,5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4BBB595" w14:textId="77777777" w:rsidR="003E0AEB" w:rsidRPr="00A94256" w:rsidRDefault="003E0AEB" w:rsidP="003E0AEB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031FC28" w14:textId="1BCAA464" w:rsidR="003E0AEB" w:rsidRPr="003961B5" w:rsidRDefault="003E0AEB" w:rsidP="003E0AE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8A35B01" w14:textId="78AC8709" w:rsidR="003E0AEB" w:rsidRPr="007B0A1F" w:rsidRDefault="003E0AEB" w:rsidP="003E0AEB">
            <w:pPr>
              <w:spacing w:before="0" w:after="0" w:line="160" w:lineRule="exact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Cs/>
                <w:color w:val="000000" w:themeColor="text1"/>
                <w:sz w:val="16"/>
                <w:szCs w:val="16"/>
              </w:rPr>
              <w:t>10</w:t>
            </w:r>
            <w:r w:rsidRPr="007B0A1F">
              <w:rPr>
                <w:rFonts w:cs="Arial"/>
                <w:bCs/>
                <w:color w:val="000000" w:themeColor="text1"/>
                <w:sz w:val="16"/>
                <w:szCs w:val="16"/>
              </w:rPr>
              <w:t>7,6</w:t>
            </w:r>
          </w:p>
        </w:tc>
      </w:tr>
      <w:tr w:rsidR="003E0AEB" w:rsidRPr="009B575B" w14:paraId="0B5C1D11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74B7CA21" w14:textId="77777777" w:rsidR="003E0AEB" w:rsidRPr="00F36238" w:rsidRDefault="003E0AEB" w:rsidP="003E0AEB">
            <w:pPr>
              <w:tabs>
                <w:tab w:val="right" w:leader="dot" w:pos="4063"/>
              </w:tabs>
              <w:spacing w:before="0" w:after="0" w:line="160" w:lineRule="exact"/>
              <w:ind w:firstLine="454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9D2401C" w14:textId="77777777" w:rsidR="003E0AEB" w:rsidRPr="00F36238" w:rsidRDefault="003E0AEB" w:rsidP="003E0AEB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1F25036" w14:textId="6A28997C" w:rsidR="003E0AEB" w:rsidRPr="001C76A8" w:rsidRDefault="003E0AEB" w:rsidP="003E0AEB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7FBD984" w14:textId="0704A08C" w:rsidR="003E0AEB" w:rsidRPr="001C76A8" w:rsidRDefault="003E0AEB" w:rsidP="003E0AEB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3D49C1B" w14:textId="130FE608" w:rsidR="003E0AEB" w:rsidRPr="006E443D" w:rsidRDefault="003E0AEB" w:rsidP="003E0AEB">
            <w:pPr>
              <w:spacing w:before="0" w:after="0" w:line="160" w:lineRule="exact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6E443D">
              <w:rPr>
                <w:rFonts w:cs="Arial"/>
                <w:bCs/>
                <w:color w:val="000000" w:themeColor="text1"/>
                <w:sz w:val="16"/>
                <w:szCs w:val="16"/>
              </w:rPr>
              <w:t>108,7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759B03" w14:textId="623908FA" w:rsidR="003E0AEB" w:rsidRPr="00FE7057" w:rsidRDefault="003E0AEB" w:rsidP="003E0AEB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0C8AED0" w14:textId="58019755" w:rsidR="003E0AEB" w:rsidRPr="00FE7057" w:rsidRDefault="003E0AEB" w:rsidP="003E0AEB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DE72A8A" w14:textId="1CA0832B" w:rsidR="003E0AEB" w:rsidRPr="003022FB" w:rsidRDefault="003E0AEB" w:rsidP="003E0AEB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857ED31" w14:textId="16822A89" w:rsidR="003E0AEB" w:rsidRPr="00BA7F2A" w:rsidRDefault="003E0AEB" w:rsidP="003E0AEB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0332A6C" w14:textId="3508E133" w:rsidR="003E0AEB" w:rsidRPr="00DC0A4C" w:rsidRDefault="003E0AEB" w:rsidP="003E0AEB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192AAA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5EF3EDC" w14:textId="74DF3F72" w:rsidR="003E0AEB" w:rsidRPr="00BA7F2A" w:rsidRDefault="003E0AEB" w:rsidP="003E0AEB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115,9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64B5EA7" w14:textId="7DE4EE12" w:rsidR="003E0AEB" w:rsidRPr="00A94256" w:rsidRDefault="003E0AEB" w:rsidP="003E0AEB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192AAA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47B199E" w14:textId="481147B3" w:rsidR="003E0AEB" w:rsidRPr="003961B5" w:rsidRDefault="003E0AEB" w:rsidP="003E0AE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192AAA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19279EC" w14:textId="77777777" w:rsidR="003E0AEB" w:rsidRPr="002D2754" w:rsidRDefault="003E0AEB" w:rsidP="003E0AEB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</w:tr>
    </w:tbl>
    <w:p w14:paraId="67D3CFD8" w14:textId="77777777" w:rsidR="005529E1" w:rsidRPr="001F7565" w:rsidRDefault="005529E1" w:rsidP="005529E1">
      <w:pPr>
        <w:pStyle w:val="stopka1"/>
        <w:spacing w:before="52"/>
        <w:rPr>
          <w:rFonts w:ascii="Fira Sans" w:eastAsia="Fira Sans" w:hAnsi="Fira Sans" w:cs="Fira Sans"/>
          <w:i/>
          <w:sz w:val="8"/>
          <w:szCs w:val="16"/>
          <w:lang w:eastAsia="en-US"/>
        </w:rPr>
      </w:pPr>
    </w:p>
    <w:p w14:paraId="43D973ED" w14:textId="77777777" w:rsidR="005529E1" w:rsidRPr="00F36238" w:rsidRDefault="005529E1" w:rsidP="005529E1">
      <w:pPr>
        <w:pStyle w:val="stopka1"/>
        <w:spacing w:before="52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>a</w:t>
      </w:r>
      <w:r w:rsidRPr="00F36238">
        <w:rPr>
          <w:rFonts w:ascii="Fira Sans" w:eastAsia="Fira Sans" w:hAnsi="Fira Sans" w:cs="Fira Sans"/>
          <w:i/>
          <w:sz w:val="16"/>
          <w:szCs w:val="16"/>
          <w:lang w:eastAsia="en-US"/>
        </w:rPr>
        <w:t xml:space="preserve"> </w:t>
      </w:r>
      <w:r w:rsidRPr="00F36238">
        <w:rPr>
          <w:rFonts w:ascii="Fira Sans" w:eastAsia="Fira Sans" w:hAnsi="Fira Sans" w:cs="Fira Sans"/>
          <w:sz w:val="16"/>
          <w:szCs w:val="16"/>
          <w:lang w:eastAsia="en-US"/>
        </w:rPr>
        <w:t xml:space="preserve">W przedsiębiorstwach, w których liczba pracujących przekracza 9 osób. </w:t>
      </w:r>
    </w:p>
    <w:p w14:paraId="08411881" w14:textId="77777777" w:rsidR="005529E1" w:rsidRPr="00F36238" w:rsidRDefault="005529E1" w:rsidP="005529E1">
      <w:pPr>
        <w:pStyle w:val="stopka1"/>
        <w:spacing w:before="52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>b</w:t>
      </w:r>
      <w:r w:rsidRPr="00F36238">
        <w:rPr>
          <w:rFonts w:ascii="Fira Sans" w:eastAsia="Fira Sans" w:hAnsi="Fira Sans" w:cs="Fira Sans"/>
          <w:i/>
          <w:sz w:val="16"/>
          <w:szCs w:val="16"/>
          <w:lang w:eastAsia="en-US"/>
        </w:rPr>
        <w:t xml:space="preserve"> </w:t>
      </w:r>
      <w:r w:rsidRPr="00F36238">
        <w:rPr>
          <w:rFonts w:ascii="Fira Sans" w:eastAsia="Fira Sans" w:hAnsi="Fira Sans" w:cs="Fira Sans"/>
          <w:sz w:val="16"/>
          <w:szCs w:val="16"/>
          <w:lang w:eastAsia="en-US"/>
        </w:rPr>
        <w:t>Udział zarejestrowanych bezrobotnych w cywilnej ludności aktywnej zawodowo, szacowa</w:t>
      </w:r>
      <w:r>
        <w:rPr>
          <w:rFonts w:ascii="Fira Sans" w:eastAsia="Fira Sans" w:hAnsi="Fira Sans" w:cs="Fira Sans"/>
          <w:sz w:val="16"/>
          <w:szCs w:val="16"/>
          <w:lang w:eastAsia="en-US"/>
        </w:rPr>
        <w:t>nej na koniec każdego miesiąca.</w:t>
      </w:r>
    </w:p>
    <w:p w14:paraId="4455B254" w14:textId="77777777" w:rsidR="005529E1" w:rsidRDefault="005529E1" w:rsidP="005529E1">
      <w:pPr>
        <w:pStyle w:val="stopka1"/>
        <w:spacing w:before="52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>c</w:t>
      </w:r>
      <w:r w:rsidRPr="00F36238">
        <w:rPr>
          <w:rFonts w:ascii="Fira Sans" w:eastAsia="Fira Sans" w:hAnsi="Fira Sans" w:cs="Fira Sans"/>
          <w:i/>
          <w:sz w:val="16"/>
          <w:szCs w:val="16"/>
          <w:lang w:eastAsia="en-US"/>
        </w:rPr>
        <w:t xml:space="preserve"> </w:t>
      </w:r>
      <w:r w:rsidRPr="00F36238">
        <w:rPr>
          <w:rFonts w:ascii="Fira Sans" w:eastAsia="Fira Sans" w:hAnsi="Fira Sans" w:cs="Fira Sans"/>
          <w:sz w:val="16"/>
          <w:szCs w:val="16"/>
          <w:lang w:eastAsia="en-US"/>
        </w:rPr>
        <w:t>W kwartale.</w:t>
      </w:r>
    </w:p>
    <w:p w14:paraId="26A71377" w14:textId="77777777" w:rsidR="005529E1" w:rsidRDefault="005529E1" w:rsidP="005529E1">
      <w:pPr>
        <w:pStyle w:val="stopka1"/>
        <w:spacing w:before="52"/>
        <w:rPr>
          <w:rFonts w:ascii="Fira Sans" w:eastAsia="Fira Sans" w:hAnsi="Fira Sans" w:cs="Fira Sans"/>
          <w:sz w:val="16"/>
          <w:szCs w:val="16"/>
          <w:lang w:eastAsia="en-US"/>
        </w:rPr>
      </w:pPr>
    </w:p>
    <w:p w14:paraId="72A272A0" w14:textId="77777777" w:rsidR="005529E1" w:rsidRPr="00F36238" w:rsidRDefault="005529E1" w:rsidP="005529E1">
      <w:pPr>
        <w:pStyle w:val="stopka1"/>
        <w:spacing w:before="52"/>
        <w:rPr>
          <w:rFonts w:ascii="Fira Sans" w:eastAsia="Fira Sans" w:hAnsi="Fira Sans" w:cs="Fira Sans"/>
          <w:i/>
          <w:sz w:val="16"/>
          <w:szCs w:val="16"/>
          <w:lang w:eastAsia="en-US"/>
        </w:rPr>
      </w:pPr>
    </w:p>
    <w:tbl>
      <w:tblPr>
        <w:tblStyle w:val="Siatkatabelijasna"/>
        <w:tblpPr w:leftFromText="141" w:rightFromText="141" w:vertAnchor="text" w:horzAnchor="margin" w:tblpY="416"/>
        <w:tblW w:w="15398" w:type="dxa"/>
        <w:tblBorders>
          <w:top w:val="single" w:sz="12" w:space="0" w:color="001D77"/>
          <w:left w:val="none" w:sz="0" w:space="0" w:color="auto"/>
          <w:bottom w:val="single" w:sz="4" w:space="0" w:color="001D77"/>
          <w:right w:val="none" w:sz="0" w:space="0" w:color="auto"/>
          <w:insideH w:val="single" w:sz="4" w:space="0" w:color="001D77"/>
          <w:insideV w:val="single" w:sz="4" w:space="0" w:color="001D77"/>
        </w:tblBorders>
        <w:tblCellMar>
          <w:top w:w="57" w:type="dxa"/>
          <w:bottom w:w="57" w:type="dxa"/>
        </w:tblCellMar>
        <w:tblLook w:val="0020" w:firstRow="1" w:lastRow="0" w:firstColumn="0" w:lastColumn="0" w:noHBand="0" w:noVBand="0"/>
        <w:tblCaption w:val="Wybrane dane o województwie podlaskim (cd.)"/>
        <w:tblDescription w:val="Dane do tablicy dostępne w załączonym pliku excel."/>
      </w:tblPr>
      <w:tblGrid>
        <w:gridCol w:w="4500"/>
        <w:gridCol w:w="553"/>
        <w:gridCol w:w="848"/>
        <w:gridCol w:w="863"/>
        <w:gridCol w:w="865"/>
        <w:gridCol w:w="864"/>
        <w:gridCol w:w="862"/>
        <w:gridCol w:w="863"/>
        <w:gridCol w:w="864"/>
        <w:gridCol w:w="864"/>
        <w:gridCol w:w="864"/>
        <w:gridCol w:w="862"/>
        <w:gridCol w:w="863"/>
        <w:gridCol w:w="863"/>
      </w:tblGrid>
      <w:tr w:rsidR="00FC48DF" w:rsidRPr="00FA5128" w14:paraId="3FE3CC93" w14:textId="77777777" w:rsidTr="006D2F42">
        <w:trPr>
          <w:trHeight w:val="501"/>
        </w:trPr>
        <w:tc>
          <w:tcPr>
            <w:tcW w:w="5053" w:type="dxa"/>
            <w:gridSpan w:val="2"/>
            <w:tcBorders>
              <w:top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5D145F61" w14:textId="77777777" w:rsidR="00FC48DF" w:rsidRPr="00FA620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 w:rsidRPr="006A2B7D">
              <w:lastRenderedPageBreak/>
              <w:t>WYSZCZEGÓLNIENIE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719C04CC" w14:textId="77777777" w:rsidR="00FC48DF" w:rsidRPr="00FA5128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01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0970E9EB" w14:textId="77777777" w:rsidR="00FC48DF" w:rsidRPr="00FA5128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4BCA8DC0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34ACCD20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04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64461E50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7105CD29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069C7F88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3CD52B98" w14:textId="76F0E93A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</w:t>
            </w:r>
            <w:r w:rsidR="005F6C6C">
              <w:t>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58F63FFB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09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7A01713F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246281C3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11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7218E3B0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12</w:t>
            </w:r>
          </w:p>
        </w:tc>
      </w:tr>
      <w:tr w:rsidR="005529E1" w:rsidRPr="009B575B" w14:paraId="34930AB0" w14:textId="77777777" w:rsidTr="006D2F42">
        <w:trPr>
          <w:trHeight w:val="57"/>
        </w:trPr>
        <w:tc>
          <w:tcPr>
            <w:tcW w:w="4500" w:type="dxa"/>
            <w:tcBorders>
              <w:top w:val="single" w:sz="8" w:space="0" w:color="522398"/>
              <w:bottom w:val="single" w:sz="4" w:space="0" w:color="522398"/>
              <w:right w:val="nil"/>
            </w:tcBorders>
            <w:vAlign w:val="bottom"/>
          </w:tcPr>
          <w:p w14:paraId="212C0423" w14:textId="77777777" w:rsidR="005529E1" w:rsidRPr="00785AD8" w:rsidRDefault="005529E1" w:rsidP="002F5DDC">
            <w:pPr>
              <w:tabs>
                <w:tab w:val="right" w:leader="dot" w:pos="4065"/>
              </w:tabs>
              <w:spacing w:before="0" w:after="0" w:line="180" w:lineRule="exact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>Wskaźniki cen (dok.):</w:t>
            </w:r>
          </w:p>
        </w:tc>
        <w:tc>
          <w:tcPr>
            <w:tcW w:w="553" w:type="dxa"/>
            <w:tcBorders>
              <w:top w:val="single" w:sz="8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30A7794C" w14:textId="77777777" w:rsidR="005529E1" w:rsidRPr="00785AD8" w:rsidRDefault="005529E1" w:rsidP="002F5DDC">
            <w:pPr>
              <w:spacing w:before="0" w:after="0" w:line="18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48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3E5367F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B687078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0AF6643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3F2FACC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B8C3182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C543A6B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651EDD1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01D47B1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E53FFD4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8A6080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2A4F9BA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E0D0559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5529E1" w:rsidRPr="009B575B" w14:paraId="0D1A9F10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080DD63C" w14:textId="77777777" w:rsidR="005529E1" w:rsidRPr="00785AD8" w:rsidRDefault="005529E1" w:rsidP="002F5DDC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>skupu ziarna zbóż: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15E07C8A" w14:textId="77777777" w:rsidR="005529E1" w:rsidRPr="00785AD8" w:rsidRDefault="005529E1" w:rsidP="002F5DDC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0166B36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71BCF7B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0F38BDB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A493928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622A33F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9DDA17E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6895769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DEB1B8D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F8CEA35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C01C202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A7C7689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3DC14E6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3693B805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5154E4AE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 xml:space="preserve">poprzedni miesiąc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0D5C612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41C78BA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103,1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506FC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107,5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DC267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95,9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BBB830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106,8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39EBCC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BBCBCD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2A6485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82,0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314A0F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115,9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DF2D3E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112,8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7B71B9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106,2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A9E97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111,6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F6F296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113,6</w:t>
            </w:r>
          </w:p>
        </w:tc>
      </w:tr>
      <w:tr w:rsidR="00616E02" w:rsidRPr="009B575B" w14:paraId="3D1CAFFD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5C0777B9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88E13B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F3552ED" w14:textId="57A79760" w:rsidR="00616E02" w:rsidRPr="00785AD8" w:rsidRDefault="00073F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96,0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BBB144F" w14:textId="4839DA44" w:rsidR="00616E02" w:rsidRPr="00785AD8" w:rsidRDefault="00847311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99,0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306D5BF" w14:textId="63ECA3F0" w:rsidR="00616E02" w:rsidRPr="00785AD8" w:rsidRDefault="00B55B8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120,9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842B8F5" w14:textId="07F4FF2F" w:rsidR="00616E02" w:rsidRPr="00785AD8" w:rsidRDefault="00C95A6D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111,2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2BE6E2A" w14:textId="7111B2E0" w:rsidR="00616E02" w:rsidRPr="00785AD8" w:rsidRDefault="006C3B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93,9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E950EF6" w14:textId="02520CEC" w:rsidR="00616E02" w:rsidRPr="00785AD8" w:rsidRDefault="00E060CC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76BB4B5" w14:textId="61F829E5" w:rsidR="00616E02" w:rsidRPr="00785AD8" w:rsidRDefault="009603A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92,1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A004637" w14:textId="69596EA3" w:rsidR="00616E02" w:rsidRPr="00785AD8" w:rsidRDefault="00595A0B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95,3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7928A3E" w14:textId="5D175009" w:rsidR="00616E02" w:rsidRPr="00785AD8" w:rsidRDefault="0013467A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102,6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BCE3355" w14:textId="3BE81387" w:rsidR="00616E02" w:rsidRPr="00785AD8" w:rsidRDefault="00310E26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103,7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094104E" w14:textId="131F8C72" w:rsidR="00616E02" w:rsidRPr="00785AD8" w:rsidRDefault="00D25EF6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B4264A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3645D6AF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10985BD9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 xml:space="preserve">analogiczny miesiąc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0084CA1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9708A3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123,5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D723B2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130,3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253968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122,2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BC30A6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121,6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4728BA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115,4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96439A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126,6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05313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112,1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33DA12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145,1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E5C72B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156,3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BAABC7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152,2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0DDCC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151,6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DAADA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167,4</w:t>
            </w:r>
          </w:p>
        </w:tc>
      </w:tr>
      <w:tr w:rsidR="00616E02" w:rsidRPr="009B575B" w14:paraId="2E4D6BAA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3049D5AF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B9779D0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D28CEDF" w14:textId="02237080" w:rsidR="00616E02" w:rsidRPr="00785AD8" w:rsidRDefault="00073F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156,0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194FE3A" w14:textId="40DD90EF" w:rsidR="00616E02" w:rsidRPr="00785AD8" w:rsidRDefault="00847311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143,6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BE9E046" w14:textId="0CE74AD9" w:rsidR="00616E02" w:rsidRPr="00785AD8" w:rsidRDefault="00B55B8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180,9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64D91CE" w14:textId="78F0A692" w:rsidR="00616E02" w:rsidRPr="00785AD8" w:rsidRDefault="00C95A6D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188,4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8DF6468" w14:textId="43483C7B" w:rsidR="00616E02" w:rsidRPr="00785AD8" w:rsidRDefault="006C3B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175,7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D1B91B7" w14:textId="24863379" w:rsidR="00616E02" w:rsidRPr="00785AD8" w:rsidRDefault="00E060CC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175,3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B21291" w14:textId="09EF6A1D" w:rsidR="00616E02" w:rsidRPr="00785AD8" w:rsidRDefault="009603A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196,9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B7F0C88" w14:textId="0A24C492" w:rsidR="00616E02" w:rsidRPr="00785AD8" w:rsidRDefault="00595A0B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161,8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4109EAB" w14:textId="75AB6917" w:rsidR="00616E02" w:rsidRPr="00785AD8" w:rsidRDefault="0013467A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147,2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CA3B0C1" w14:textId="547F38F4" w:rsidR="00616E02" w:rsidRPr="00785AD8" w:rsidRDefault="00310E26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143,7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EC0C385" w14:textId="3E43449E" w:rsidR="00616E02" w:rsidRPr="00785AD8" w:rsidRDefault="00D25EF6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129,3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4196BE8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5063D1D1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6B281E10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>skupu żywca rzeźnego woło</w:t>
            </w:r>
            <w:r>
              <w:rPr>
                <w:rFonts w:cs="Arial"/>
                <w:sz w:val="16"/>
                <w:szCs w:val="16"/>
              </w:rPr>
              <w:t>we</w:t>
            </w:r>
            <w:r w:rsidRPr="00785AD8">
              <w:rPr>
                <w:rFonts w:cs="Arial"/>
                <w:sz w:val="16"/>
                <w:szCs w:val="16"/>
              </w:rPr>
              <w:t>go (bez cieląt):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7D164CB0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B88E5F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DEAE91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7FD8960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48BF62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86FEF1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334D6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2CFCF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8F0C747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819AFD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C7B4B5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105C443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54703A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5DD499CA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</w:tcPr>
          <w:p w14:paraId="207528F4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 xml:space="preserve">poprzedni miesiąc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9B0CCF1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EB30B2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5BF833A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1A1A6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99,0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7744640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105,5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2B7D4BF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16998E0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B1A9C0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98,6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E0531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105,8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6DF988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104,1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AEC503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108,5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CDEC2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104,5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4EA5BE7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102,1</w:t>
            </w:r>
          </w:p>
        </w:tc>
      </w:tr>
      <w:tr w:rsidR="00616E02" w:rsidRPr="009B575B" w14:paraId="574C52B0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401CB160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7CD854C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27F6AC9" w14:textId="1B749C26" w:rsidR="00616E02" w:rsidRPr="00785AD8" w:rsidRDefault="00073F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D306102" w14:textId="2ABB8F13" w:rsidR="00616E02" w:rsidRPr="00785AD8" w:rsidRDefault="00847311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102,8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4066837" w14:textId="7D189EA7" w:rsidR="00616E02" w:rsidRPr="00785AD8" w:rsidRDefault="00B55B8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110,4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4D8BB55" w14:textId="27714EB9" w:rsidR="00616E02" w:rsidRPr="00785AD8" w:rsidRDefault="00C95A6D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108,4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976BF2" w14:textId="04103AEA" w:rsidR="00616E02" w:rsidRPr="00785AD8" w:rsidRDefault="006C3B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114E202" w14:textId="0E2785DD" w:rsidR="00616E02" w:rsidRPr="00785AD8" w:rsidRDefault="00E060CC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94,6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92F17F4" w14:textId="7086F94E" w:rsidR="00616E02" w:rsidRPr="00785AD8" w:rsidRDefault="009603A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96,2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EB6D271" w14:textId="71CACDF0" w:rsidR="00616E02" w:rsidRPr="00785AD8" w:rsidRDefault="00595A0B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105,5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6B41AFB" w14:textId="69616073" w:rsidR="00616E02" w:rsidRPr="00785AD8" w:rsidRDefault="0013467A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96,8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67BF888" w14:textId="5865DB1E" w:rsidR="00616E02" w:rsidRPr="00785AD8" w:rsidRDefault="00310E26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99,4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CFA6214" w14:textId="7836F9EB" w:rsidR="00616E02" w:rsidRPr="00785AD8" w:rsidRDefault="00D25EF6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C918FF3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5BD3BD6C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260D1BFB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 xml:space="preserve">analogiczny miesiąc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FF73131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92709C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9AFF7F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102,6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C9315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107,7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777030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120,7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BBB889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121,6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47313E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123,7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DCEFD4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121,6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8D7528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123,9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786C94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130,3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E3C13F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135,6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4794050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146,0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AA5204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140,8</w:t>
            </w:r>
          </w:p>
        </w:tc>
      </w:tr>
      <w:tr w:rsidR="00616E02" w:rsidRPr="009B575B" w14:paraId="3AC5B0FE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516C793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5F34F75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23C1B69" w14:textId="3D66B387" w:rsidR="00616E02" w:rsidRPr="00785AD8" w:rsidRDefault="00073F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141,5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6F4782A" w14:textId="0E6EE7AE" w:rsidR="00616E02" w:rsidRPr="00785AD8" w:rsidRDefault="00847311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142,7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BB2C81C" w14:textId="7DEC8241" w:rsidR="00616E02" w:rsidRPr="00785AD8" w:rsidRDefault="00B55B8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159,2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4B3C6BF" w14:textId="13BBC13F" w:rsidR="00616E02" w:rsidRPr="00785AD8" w:rsidRDefault="00C95A6D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163,4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FDC486F" w14:textId="46EBD6BD" w:rsidR="00616E02" w:rsidRPr="00785AD8" w:rsidRDefault="006C3B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163,4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0D382E5" w14:textId="0A825640" w:rsidR="00616E02" w:rsidRPr="00785AD8" w:rsidRDefault="00E060CC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149,1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D516A5A" w14:textId="52A72F48" w:rsidR="00616E02" w:rsidRPr="00785AD8" w:rsidRDefault="009603A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145,4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769CC66" w14:textId="52457C22" w:rsidR="00616E02" w:rsidRPr="00785AD8" w:rsidRDefault="00595A0B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145,0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0D32665" w14:textId="422A543A" w:rsidR="00616E02" w:rsidRPr="00785AD8" w:rsidRDefault="0013467A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134,8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F74B327" w14:textId="09B766AF" w:rsidR="00616E02" w:rsidRPr="00785AD8" w:rsidRDefault="00310E26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123,4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B09BD6E" w14:textId="1C0E318D" w:rsidR="00616E02" w:rsidRPr="00785AD8" w:rsidRDefault="00D25EF6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118,7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FB4EBC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471D5525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4D23E49A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>skupu żywca rzeźnego wieprzo</w:t>
            </w:r>
            <w:r>
              <w:rPr>
                <w:rFonts w:cs="Arial"/>
                <w:sz w:val="16"/>
                <w:szCs w:val="16"/>
              </w:rPr>
              <w:t>we</w:t>
            </w:r>
            <w:r w:rsidRPr="00785AD8">
              <w:rPr>
                <w:rFonts w:cs="Arial"/>
                <w:sz w:val="16"/>
                <w:szCs w:val="16"/>
              </w:rPr>
              <w:t>go: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7505CA19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A271F5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EA02A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173B2F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EA60E8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387B4C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82FBD98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A892EA3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CEE27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AD261AA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3F9BBC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EA4C4D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2202AF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367986C5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4B58393E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 xml:space="preserve">poprzedni miesiąc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298E055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DE2EA6F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97,6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54857B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5A454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127,5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206BF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97,2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BD9CA6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101,9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D36A0B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104,0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3BF8708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97,3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5AC2AE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99,7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8F7AAF3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90,9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06618D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89,4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D41E50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99,2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F9BC8F8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109,6</w:t>
            </w:r>
          </w:p>
        </w:tc>
      </w:tr>
      <w:tr w:rsidR="00616E02" w:rsidRPr="009B575B" w14:paraId="0072E8BF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F3401A4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2FD4C2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B01EAC5" w14:textId="6CA71972" w:rsidR="00616E02" w:rsidRPr="00785AD8" w:rsidRDefault="00073F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96,9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3986EAC" w14:textId="6A9AB400" w:rsidR="00616E02" w:rsidRPr="00785AD8" w:rsidRDefault="00847311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96,7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9DA6D90" w14:textId="6326FEEA" w:rsidR="00616E02" w:rsidRPr="00785AD8" w:rsidRDefault="00B55B8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143,7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BAA062E" w14:textId="231033EF" w:rsidR="00616E02" w:rsidRPr="00785AD8" w:rsidRDefault="00C95A6D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106,7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4BBD686" w14:textId="2D595EB3" w:rsidR="00616E02" w:rsidRPr="00785AD8" w:rsidRDefault="006C3B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97,3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2194EB" w14:textId="34E8E534" w:rsidR="00616E02" w:rsidRPr="00785AD8" w:rsidRDefault="00E060CC" w:rsidP="000A01C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106,3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45AC4BB" w14:textId="2627D431" w:rsidR="00616E02" w:rsidRPr="00785AD8" w:rsidRDefault="009603A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105,3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939E6BD" w14:textId="19AB3FD1" w:rsidR="00616E02" w:rsidRPr="00785AD8" w:rsidRDefault="00595A0B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105,4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D55D254" w14:textId="1CADEE07" w:rsidR="00616E02" w:rsidRPr="00785AD8" w:rsidRDefault="0013467A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103,1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72A920" w14:textId="6F41368E" w:rsidR="00616E02" w:rsidRPr="00785AD8" w:rsidRDefault="00310E26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91,9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9CEE479" w14:textId="40D3DCB2" w:rsidR="00616E02" w:rsidRPr="00785AD8" w:rsidRDefault="00D25EF6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11FEA7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37C47133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5357911F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 xml:space="preserve">analogiczny miesiąc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16732C5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F13931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69,5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CFDFBC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67,4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6B0936C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84,2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F1494C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85,2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39CDB4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96,6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395212A" w14:textId="77777777" w:rsidR="00616E02" w:rsidRPr="00785AD8" w:rsidRDefault="00616E02" w:rsidP="000A01C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95,6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B26111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104,5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E6A681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102,4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28E26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99,7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282300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94,6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778851C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97487C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114,1</w:t>
            </w:r>
          </w:p>
        </w:tc>
      </w:tr>
      <w:tr w:rsidR="00616E02" w:rsidRPr="009B575B" w14:paraId="282BCFC7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06377531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978D1A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0CF00C" w14:textId="488C5DEC" w:rsidR="00616E02" w:rsidRPr="00785AD8" w:rsidRDefault="00073F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113,2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061A86B" w14:textId="253B300F" w:rsidR="00616E02" w:rsidRPr="00785AD8" w:rsidRDefault="00847311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105,5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D86E337" w14:textId="5FF59BC4" w:rsidR="00616E02" w:rsidRPr="00785AD8" w:rsidRDefault="00B55B8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118,9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AC7A6B9" w14:textId="0F895B6D" w:rsidR="00616E02" w:rsidRPr="00785AD8" w:rsidRDefault="00C95A6D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130,5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853D6B4" w14:textId="6D53E05E" w:rsidR="00616E02" w:rsidRPr="00785AD8" w:rsidRDefault="006C3B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124,5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360ACE0" w14:textId="15B91517" w:rsidR="00616E02" w:rsidRPr="00785AD8" w:rsidRDefault="00E060CC" w:rsidP="000A01C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127,3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ED50662" w14:textId="24B0D87F" w:rsidR="00616E02" w:rsidRPr="00785AD8" w:rsidRDefault="009603A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137,8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D62C4EE" w14:textId="2566162A" w:rsidR="00616E02" w:rsidRPr="00785AD8" w:rsidRDefault="00595A0B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145,7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129A472" w14:textId="3ED29DE6" w:rsidR="00616E02" w:rsidRPr="00785AD8" w:rsidRDefault="0013467A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165,1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59675EA" w14:textId="5C23195C" w:rsidR="00616E02" w:rsidRPr="00785AD8" w:rsidRDefault="00310E26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169,7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8367D4F" w14:textId="3A507BEC" w:rsidR="00616E02" w:rsidRPr="00785AD8" w:rsidRDefault="00D25EF6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172,6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D71F75F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21D8AB37" w14:textId="77777777" w:rsidTr="006D2F42">
        <w:trPr>
          <w:trHeight w:val="20"/>
        </w:trPr>
        <w:tc>
          <w:tcPr>
            <w:tcW w:w="4500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33CEDE16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240" w:lineRule="auto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>Relacja ceny skupu</w:t>
            </w:r>
            <w:r w:rsidRPr="00785AD8">
              <w:rPr>
                <w:rFonts w:cs="Arial"/>
                <w:sz w:val="8"/>
                <w:szCs w:val="8"/>
              </w:rPr>
              <w:t xml:space="preserve"> </w:t>
            </w:r>
            <w:r w:rsidRPr="0027317B">
              <w:rPr>
                <w:rFonts w:eastAsiaTheme="majorEastAsia" w:cstheme="majorBidi"/>
                <w:position w:val="5"/>
                <w:sz w:val="12"/>
                <w:szCs w:val="12"/>
              </w:rPr>
              <w:t>a</w:t>
            </w:r>
            <w:r w:rsidRPr="0027317B">
              <w:rPr>
                <w:rFonts w:cs="Arial"/>
                <w:iCs/>
                <w:sz w:val="12"/>
                <w:szCs w:val="12"/>
                <w:vertAlign w:val="superscript"/>
              </w:rPr>
              <w:t xml:space="preserve"> </w:t>
            </w:r>
            <w:r w:rsidRPr="00785AD8">
              <w:rPr>
                <w:rFonts w:cs="Arial"/>
                <w:sz w:val="16"/>
                <w:szCs w:val="16"/>
              </w:rPr>
              <w:t>żywca wieprzo</w:t>
            </w:r>
            <w:r>
              <w:rPr>
                <w:rFonts w:cs="Arial"/>
                <w:sz w:val="16"/>
                <w:szCs w:val="16"/>
              </w:rPr>
              <w:t>we</w:t>
            </w:r>
            <w:r w:rsidRPr="00785AD8">
              <w:rPr>
                <w:rFonts w:cs="Arial"/>
                <w:sz w:val="16"/>
                <w:szCs w:val="16"/>
              </w:rPr>
              <w:t xml:space="preserve">go do ceny </w:t>
            </w:r>
          </w:p>
          <w:p w14:paraId="222AAED6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240" w:lineRule="auto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>targowisko</w:t>
            </w:r>
            <w:r>
              <w:rPr>
                <w:rFonts w:cs="Arial"/>
                <w:sz w:val="16"/>
                <w:szCs w:val="16"/>
              </w:rPr>
              <w:t>we</w:t>
            </w:r>
            <w:r w:rsidRPr="00785AD8">
              <w:rPr>
                <w:rFonts w:cs="Arial"/>
                <w:sz w:val="16"/>
                <w:szCs w:val="16"/>
              </w:rPr>
              <w:t>j żyta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820E19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A63C46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073604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541D6CB" w14:textId="77777777" w:rsidR="00616E02" w:rsidRPr="008A79F3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9D9F068" w14:textId="77777777" w:rsidR="00616E02" w:rsidRPr="00EF15F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8E88445" w14:textId="77777777" w:rsidR="00616E02" w:rsidRPr="00EF15F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2737A3" w14:textId="77777777" w:rsidR="00616E02" w:rsidRPr="00EF15F8" w:rsidRDefault="00616E02" w:rsidP="000A01CD">
            <w:pPr>
              <w:spacing w:before="0" w:after="0" w:line="15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A8E499F" w14:textId="77777777" w:rsidR="00616E02" w:rsidRPr="00E75575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6,9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FAB37B3" w14:textId="77777777" w:rsidR="00616E02" w:rsidRPr="00E75575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7,2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68486D4" w14:textId="77777777" w:rsidR="00616E02" w:rsidRPr="002E157B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5,7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351A5B" w14:textId="77777777" w:rsidR="00616E02" w:rsidRPr="00E039F9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140D666" w14:textId="77777777" w:rsidR="00616E02" w:rsidRPr="00EC50CA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C50CA">
              <w:rPr>
                <w:rFonts w:cs="Arial"/>
                <w:color w:val="000000" w:themeColor="text1"/>
                <w:sz w:val="16"/>
                <w:szCs w:val="16"/>
              </w:rPr>
              <w:t>4,9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6DC984" w14:textId="77777777" w:rsidR="00616E02" w:rsidRPr="00B17D54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5,0</w:t>
            </w:r>
          </w:p>
        </w:tc>
      </w:tr>
      <w:tr w:rsidR="00507A2E" w:rsidRPr="009B575B" w14:paraId="59D6AFAD" w14:textId="77777777" w:rsidTr="006D2F42">
        <w:trPr>
          <w:trHeight w:val="20"/>
        </w:trPr>
        <w:tc>
          <w:tcPr>
            <w:tcW w:w="4500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102D2F4B" w14:textId="77777777" w:rsidR="00507A2E" w:rsidRPr="00785AD8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07C04F6" w14:textId="77777777" w:rsidR="00507A2E" w:rsidRPr="00F36238" w:rsidRDefault="00507A2E" w:rsidP="00507A2E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D70FBF" w14:textId="7FAC84B3" w:rsidR="00507A2E" w:rsidRPr="00073F50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bCs/>
                <w:sz w:val="16"/>
                <w:szCs w:val="16"/>
              </w:rPr>
            </w:pPr>
            <w:r w:rsidRPr="00073F50">
              <w:rPr>
                <w:rFonts w:cs="Arial"/>
                <w:bCs/>
                <w:color w:val="000000" w:themeColor="text1"/>
                <w:sz w:val="16"/>
                <w:szCs w:val="16"/>
              </w:rPr>
              <w:t>4,5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shd w:val="clear" w:color="auto" w:fill="auto"/>
            <w:vAlign w:val="bottom"/>
          </w:tcPr>
          <w:p w14:paraId="7583E152" w14:textId="6E51D9B8" w:rsidR="00507A2E" w:rsidRPr="00992149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 w:rsidRPr="00992149">
              <w:rPr>
                <w:rFonts w:cs="Arial"/>
                <w:sz w:val="16"/>
                <w:szCs w:val="16"/>
              </w:rPr>
              <w:t>4,3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F68018F" w14:textId="5C835BFC" w:rsidR="00507A2E" w:rsidRPr="008A79F3" w:rsidRDefault="00B55B83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410A96F" w14:textId="393DA6F5" w:rsidR="00507A2E" w:rsidRPr="00C95A6D" w:rsidRDefault="00C95A6D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C95A6D">
              <w:rPr>
                <w:rFonts w:cs="Arial"/>
                <w:bCs/>
                <w:color w:val="000000" w:themeColor="text1"/>
                <w:sz w:val="16"/>
                <w:szCs w:val="16"/>
              </w:rPr>
              <w:t>5,2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E40E308" w14:textId="6ECFD66F" w:rsidR="00507A2E" w:rsidRPr="006C3B50" w:rsidRDefault="006C3B50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6C3B50">
              <w:rPr>
                <w:rFonts w:cs="Arial"/>
                <w:bCs/>
                <w:color w:val="000000" w:themeColor="text1"/>
                <w:sz w:val="16"/>
                <w:szCs w:val="16"/>
              </w:rPr>
              <w:t>5,5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A52B6B3" w14:textId="7AC0D444" w:rsidR="00507A2E" w:rsidRPr="00E060CC" w:rsidRDefault="00E060CC" w:rsidP="000A01CD">
            <w:pPr>
              <w:spacing w:before="0" w:after="0" w:line="15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E060CC">
              <w:rPr>
                <w:rFonts w:cs="Arial"/>
                <w:bCs/>
                <w:color w:val="000000" w:themeColor="text1"/>
                <w:sz w:val="16"/>
                <w:szCs w:val="16"/>
              </w:rPr>
              <w:t>5,6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237B030" w14:textId="157EC7AE" w:rsidR="00507A2E" w:rsidRPr="00E75575" w:rsidRDefault="009603A3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6,0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D6F265C" w14:textId="6817C049" w:rsidR="00507A2E" w:rsidRPr="00E75575" w:rsidRDefault="00595A0B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6,2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C1F7A41" w14:textId="5881B0BE" w:rsidR="00507A2E" w:rsidRPr="002E157B" w:rsidRDefault="0013467A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6,0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EA1D97E" w14:textId="7A30E84B" w:rsidR="00507A2E" w:rsidRPr="00E039F9" w:rsidRDefault="00310E26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221945D" w14:textId="3129DC1C" w:rsidR="00507A2E" w:rsidRPr="00EC50CA" w:rsidRDefault="00D25EF6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5,9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D45623E" w14:textId="77777777" w:rsidR="00507A2E" w:rsidRPr="00B17D54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507A2E" w:rsidRPr="009B575B" w14:paraId="2C71B9D3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1C1E60CF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color w:val="000000"/>
                <w:sz w:val="16"/>
                <w:szCs w:val="16"/>
              </w:rPr>
            </w:pPr>
            <w:r w:rsidRPr="008F2AB5">
              <w:rPr>
                <w:rFonts w:cs="Arial"/>
                <w:color w:val="000000"/>
                <w:sz w:val="16"/>
                <w:szCs w:val="16"/>
              </w:rPr>
              <w:t>Produkcja sprzedana przemysłu</w:t>
            </w:r>
            <w:r w:rsidRPr="008F2AB5">
              <w:rPr>
                <w:rFonts w:cs="Arial"/>
                <w:i/>
                <w:iCs/>
                <w:color w:val="000000"/>
                <w:spacing w:val="-2"/>
                <w:sz w:val="8"/>
                <w:szCs w:val="8"/>
                <w:vertAlign w:val="superscript"/>
              </w:rPr>
              <w:t xml:space="preserve"> </w:t>
            </w:r>
            <w:r w:rsidRPr="009D1D53">
              <w:rPr>
                <w:rFonts w:eastAsiaTheme="majorEastAsia" w:cstheme="majorBidi"/>
                <w:color w:val="000000" w:themeColor="text1"/>
                <w:position w:val="3"/>
                <w:sz w:val="12"/>
                <w:szCs w:val="12"/>
              </w:rPr>
              <w:t>b</w:t>
            </w:r>
            <w:r w:rsidRPr="008F2AB5">
              <w:rPr>
                <w:rFonts w:cs="Arial"/>
                <w:color w:val="000000"/>
                <w:sz w:val="16"/>
                <w:szCs w:val="16"/>
              </w:rPr>
              <w:t xml:space="preserve"> (w cenach stałych):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54749A53" w14:textId="77777777" w:rsidR="00507A2E" w:rsidRPr="008F2AB5" w:rsidRDefault="00507A2E" w:rsidP="00507A2E">
            <w:pPr>
              <w:spacing w:before="0" w:after="0" w:line="150" w:lineRule="exact"/>
              <w:ind w:right="113"/>
              <w:jc w:val="center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5133AD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  <w:vertAlign w:val="superscript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E383F4C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E14370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2E5113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D1D8DA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578D852" w14:textId="77777777" w:rsidR="00507A2E" w:rsidRPr="008F2AB5" w:rsidRDefault="00507A2E" w:rsidP="000A01C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80F9350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932F85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192B16B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3AD473D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92C22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304271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</w:tr>
      <w:tr w:rsidR="00507A2E" w:rsidRPr="009B575B" w14:paraId="3A34748D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21F2A627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/>
                <w:sz w:val="16"/>
                <w:szCs w:val="16"/>
              </w:rPr>
            </w:pPr>
            <w:r w:rsidRPr="008F2AB5">
              <w:rPr>
                <w:rFonts w:cs="Arial"/>
                <w:color w:val="000000"/>
                <w:sz w:val="16"/>
                <w:szCs w:val="16"/>
              </w:rPr>
              <w:t>poprzedni mie</w:t>
            </w:r>
            <w:r>
              <w:rPr>
                <w:rFonts w:cs="Arial"/>
                <w:color w:val="000000"/>
                <w:sz w:val="16"/>
                <w:szCs w:val="16"/>
              </w:rPr>
              <w:t xml:space="preserve">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4DCD91E" w14:textId="77777777" w:rsidR="00507A2E" w:rsidRPr="008F2AB5" w:rsidRDefault="00507A2E" w:rsidP="00507A2E">
            <w:pPr>
              <w:spacing w:before="0" w:after="0" w:line="15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782418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95,5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B185B44" w14:textId="77777777" w:rsidR="00507A2E" w:rsidRPr="008F2AB5" w:rsidRDefault="00507A2E" w:rsidP="00507A2E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102,4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0721246" w14:textId="77777777" w:rsidR="00507A2E" w:rsidRPr="008F2AB5" w:rsidRDefault="00507A2E" w:rsidP="003D7DAB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124,6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333E7B7" w14:textId="77777777" w:rsidR="00507A2E" w:rsidRPr="008F2AB5" w:rsidRDefault="00507A2E" w:rsidP="003D7DAB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92,2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94D1A9E" w14:textId="77777777" w:rsidR="00507A2E" w:rsidRPr="008F2AB5" w:rsidRDefault="00507A2E" w:rsidP="004172E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99,0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E02EFA6" w14:textId="77777777" w:rsidR="00507A2E" w:rsidRPr="00570567" w:rsidRDefault="00507A2E" w:rsidP="000A01C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1B07B64" w14:textId="77777777" w:rsidR="00507A2E" w:rsidRPr="00570567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94,4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A7A54C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102,0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212A7D7" w14:textId="77777777" w:rsidR="00507A2E" w:rsidRPr="008F2AB5" w:rsidRDefault="00507A2E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104,7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BDA545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99,3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7A0A75" w14:textId="77777777" w:rsidR="00507A2E" w:rsidRPr="008F2AB5" w:rsidRDefault="00507A2E" w:rsidP="00507A2E">
            <w:pPr>
              <w:spacing w:before="0" w:after="0" w:line="150" w:lineRule="exact"/>
              <w:ind w:left="-57" w:right="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101,6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2EFF270" w14:textId="6DB553D0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98,3</w:t>
            </w:r>
          </w:p>
        </w:tc>
      </w:tr>
      <w:tr w:rsidR="00507A2E" w:rsidRPr="009B575B" w14:paraId="6CE5BF09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0968121A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88B30DB" w14:textId="77777777" w:rsidR="00507A2E" w:rsidRPr="00F36238" w:rsidRDefault="00507A2E" w:rsidP="00507A2E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EDE315B" w14:textId="40AD9556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D1823D5" w14:textId="43067B1A" w:rsidR="00507A2E" w:rsidRPr="008F2AB5" w:rsidRDefault="00507A2E" w:rsidP="001A259B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97,2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2238FED" w14:textId="12716E2D" w:rsidR="00507A2E" w:rsidRPr="008F2AB5" w:rsidRDefault="00D94BE6" w:rsidP="003D7DAB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121,8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554027" w14:textId="5C64A16F" w:rsidR="00507A2E" w:rsidRPr="008F2AB5" w:rsidRDefault="00541AB9" w:rsidP="003D7DAB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88,4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68AF5D4" w14:textId="1A21660D" w:rsidR="00507A2E" w:rsidRPr="008F2AB5" w:rsidRDefault="00331D88" w:rsidP="004172E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102,5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C05A1CD" w14:textId="1072EF4A" w:rsidR="00507A2E" w:rsidRPr="00570567" w:rsidRDefault="0012454E" w:rsidP="000A01C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95,9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F1D22DD" w14:textId="6C2BEBCB" w:rsidR="00507A2E" w:rsidRPr="00570567" w:rsidRDefault="00443E55" w:rsidP="008C449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97,0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BCF7FFC" w14:textId="6C01B8BD" w:rsidR="00507A2E" w:rsidRPr="008F2AB5" w:rsidRDefault="00443E55" w:rsidP="008C449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101,0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26D983A" w14:textId="5240A0E6" w:rsidR="00507A2E" w:rsidRPr="008F2AB5" w:rsidRDefault="00465A59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102,7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175ACF5" w14:textId="5D6A4057" w:rsidR="00507A2E" w:rsidRPr="008F2AB5" w:rsidRDefault="00465A59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99,</w:t>
            </w:r>
            <w:r w:rsidR="00030B93">
              <w:rPr>
                <w:rFonts w:cs="Arial"/>
                <w:color w:val="000000"/>
                <w:sz w:val="16"/>
                <w:szCs w:val="16"/>
              </w:rPr>
              <w:t>4*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78FC36" w14:textId="70183ED7" w:rsidR="00507A2E" w:rsidRPr="008F2AB5" w:rsidRDefault="00030B93" w:rsidP="00507A2E">
            <w:pPr>
              <w:spacing w:before="0" w:after="0" w:line="150" w:lineRule="exact"/>
              <w:ind w:left="-57" w:right="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100,8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E707FDA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</w:tr>
      <w:tr w:rsidR="00507A2E" w:rsidRPr="009B575B" w14:paraId="128F242C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44DEAB63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/>
                <w:sz w:val="16"/>
                <w:szCs w:val="16"/>
              </w:rPr>
            </w:pPr>
            <w:r w:rsidRPr="008F2AB5">
              <w:rPr>
                <w:rFonts w:cs="Arial"/>
                <w:color w:val="000000"/>
                <w:sz w:val="16"/>
                <w:szCs w:val="16"/>
              </w:rPr>
              <w:t>analogiczny m</w:t>
            </w:r>
            <w:r>
              <w:rPr>
                <w:rFonts w:cs="Arial"/>
                <w:color w:val="000000"/>
                <w:sz w:val="16"/>
                <w:szCs w:val="16"/>
              </w:rPr>
              <w:t xml:space="preserve">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D61DD31" w14:textId="77777777" w:rsidR="00507A2E" w:rsidRPr="008F2AB5" w:rsidRDefault="00507A2E" w:rsidP="00507A2E">
            <w:pPr>
              <w:spacing w:before="0" w:after="0" w:line="15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E6F6DA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98,9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CF6DA0" w14:textId="77777777" w:rsidR="00507A2E" w:rsidRPr="008F2AB5" w:rsidRDefault="00507A2E" w:rsidP="00507A2E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99,0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7AD5C8E" w14:textId="77777777" w:rsidR="00507A2E" w:rsidRPr="008F2AB5" w:rsidRDefault="00507A2E" w:rsidP="003D7DAB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110,9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C48DBA" w14:textId="77777777" w:rsidR="00507A2E" w:rsidRPr="008F2AB5" w:rsidRDefault="00507A2E" w:rsidP="003D7DAB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122,8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F7DDFC0" w14:textId="77777777" w:rsidR="00507A2E" w:rsidRPr="008F2AB5" w:rsidRDefault="00507A2E" w:rsidP="004172E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117,8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AFDB804" w14:textId="77777777" w:rsidR="00507A2E" w:rsidRPr="00570567" w:rsidRDefault="00507A2E" w:rsidP="000A01C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111,6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289678A" w14:textId="77777777" w:rsidR="00507A2E" w:rsidRPr="00570567" w:rsidRDefault="00507A2E" w:rsidP="008C449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C55FD2A" w14:textId="77777777" w:rsidR="00507A2E" w:rsidRPr="008F2AB5" w:rsidRDefault="00507A2E" w:rsidP="008C449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112,4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9DDFA9E" w14:textId="77777777" w:rsidR="00507A2E" w:rsidRPr="008F2AB5" w:rsidRDefault="00507A2E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107,3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3E44861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105,4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7B987EF" w14:textId="77777777" w:rsidR="00507A2E" w:rsidRPr="008F2AB5" w:rsidRDefault="00507A2E" w:rsidP="00507A2E">
            <w:pPr>
              <w:spacing w:before="0" w:after="0" w:line="150" w:lineRule="exact"/>
              <w:ind w:right="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115,7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3A0955F" w14:textId="605D4893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114,4</w:t>
            </w:r>
          </w:p>
        </w:tc>
      </w:tr>
      <w:tr w:rsidR="00507A2E" w:rsidRPr="009B575B" w14:paraId="6C982125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186B6A7A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E09087" w14:textId="77777777" w:rsidR="00507A2E" w:rsidRPr="00F36238" w:rsidRDefault="00507A2E" w:rsidP="00507A2E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1156C74" w14:textId="5E46D743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124,3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DEE56B6" w14:textId="6AAD6238" w:rsidR="00507A2E" w:rsidRPr="008F2AB5" w:rsidRDefault="00507A2E" w:rsidP="001A259B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117,9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B816347" w14:textId="249C7709" w:rsidR="00507A2E" w:rsidRPr="008F2AB5" w:rsidRDefault="00D94BE6" w:rsidP="003D7DAB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115,1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DCA687E" w14:textId="1B92000F" w:rsidR="00507A2E" w:rsidRPr="008F2AB5" w:rsidRDefault="00541AB9" w:rsidP="003D7DAB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110,4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917917A" w14:textId="0E54C0B7" w:rsidR="00507A2E" w:rsidRPr="008F2AB5" w:rsidRDefault="00541AB9" w:rsidP="004172E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</w:t>
            </w:r>
            <w:r w:rsidR="00331D88">
              <w:rPr>
                <w:rFonts w:cs="Arial"/>
                <w:color w:val="000000"/>
                <w:sz w:val="16"/>
                <w:szCs w:val="16"/>
              </w:rPr>
              <w:t>4,4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834B7C8" w14:textId="24529378" w:rsidR="00507A2E" w:rsidRPr="00570567" w:rsidRDefault="0012454E" w:rsidP="000A01C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106,5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97B51EA" w14:textId="43769911" w:rsidR="00507A2E" w:rsidRPr="00570567" w:rsidRDefault="001C039D" w:rsidP="008C449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109,4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026B2D" w14:textId="19191D61" w:rsidR="00507A2E" w:rsidRPr="008F2AB5" w:rsidRDefault="00443E55" w:rsidP="008C449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108,3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6D69023" w14:textId="1469857A" w:rsidR="00507A2E" w:rsidRPr="008F2AB5" w:rsidRDefault="00443E55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106,</w:t>
            </w:r>
            <w:r w:rsidR="00465A59">
              <w:rPr>
                <w:rFonts w:cs="Arial"/>
                <w:color w:val="000000"/>
                <w:sz w:val="16"/>
                <w:szCs w:val="16"/>
              </w:rPr>
              <w:t>2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064730C" w14:textId="32A01246" w:rsidR="00507A2E" w:rsidRPr="008F2AB5" w:rsidRDefault="00465A59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106,</w:t>
            </w:r>
            <w:r w:rsidR="00030B93">
              <w:rPr>
                <w:rFonts w:cs="Arial"/>
                <w:color w:val="000000"/>
                <w:sz w:val="16"/>
                <w:szCs w:val="16"/>
              </w:rPr>
              <w:t>4*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89E4F27" w14:textId="6D0907E7" w:rsidR="00507A2E" w:rsidRPr="008F2AB5" w:rsidRDefault="00030B93" w:rsidP="00507A2E">
            <w:pPr>
              <w:spacing w:before="0" w:after="0" w:line="150" w:lineRule="exact"/>
              <w:ind w:right="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105,6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C4F630F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</w:tr>
      <w:tr w:rsidR="00507A2E" w:rsidRPr="009B575B" w14:paraId="37B7AE5B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233C7B75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right="-113"/>
              <w:rPr>
                <w:rFonts w:cs="Arial"/>
                <w:color w:val="000000"/>
                <w:spacing w:val="-2"/>
                <w:sz w:val="16"/>
                <w:szCs w:val="16"/>
              </w:rPr>
            </w:pPr>
            <w:r w:rsidRPr="008F2AB5">
              <w:rPr>
                <w:rFonts w:cs="Arial"/>
                <w:color w:val="000000"/>
                <w:spacing w:val="-2"/>
                <w:sz w:val="16"/>
                <w:szCs w:val="16"/>
              </w:rPr>
              <w:t>Produkcja budowlano-montażowa</w:t>
            </w:r>
            <w:r w:rsidRPr="008F2AB5">
              <w:rPr>
                <w:rFonts w:cs="Arial"/>
                <w:color w:val="000000"/>
                <w:spacing w:val="-2"/>
                <w:sz w:val="8"/>
                <w:szCs w:val="8"/>
              </w:rPr>
              <w:t xml:space="preserve"> </w:t>
            </w:r>
            <w:r w:rsidRPr="009D1D53">
              <w:rPr>
                <w:rFonts w:cs="Arial"/>
                <w:iCs/>
                <w:color w:val="000000"/>
                <w:spacing w:val="-2"/>
                <w:position w:val="3"/>
                <w:sz w:val="12"/>
                <w:szCs w:val="12"/>
              </w:rPr>
              <w:t>b</w:t>
            </w:r>
            <w:r w:rsidRPr="0027317B">
              <w:rPr>
                <w:rFonts w:cs="Arial"/>
                <w:iCs/>
                <w:color w:val="000000"/>
                <w:spacing w:val="-2"/>
                <w:sz w:val="12"/>
                <w:szCs w:val="12"/>
                <w:vertAlign w:val="superscript"/>
              </w:rPr>
              <w:t xml:space="preserve"> </w:t>
            </w:r>
            <w:r w:rsidRPr="008F2AB5">
              <w:rPr>
                <w:rFonts w:cs="Arial"/>
                <w:color w:val="000000"/>
                <w:spacing w:val="-2"/>
                <w:sz w:val="16"/>
                <w:szCs w:val="16"/>
              </w:rPr>
              <w:t>(w cenach bieżących):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2590A73" w14:textId="77777777" w:rsidR="00507A2E" w:rsidRPr="008F2AB5" w:rsidRDefault="00507A2E" w:rsidP="00507A2E">
            <w:pPr>
              <w:spacing w:before="0" w:after="0" w:line="150" w:lineRule="exact"/>
              <w:ind w:right="113"/>
              <w:jc w:val="center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CF2BA8B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  <w:vertAlign w:val="superscript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6EB1507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3927FAB" w14:textId="77777777" w:rsidR="00507A2E" w:rsidRPr="008F2AB5" w:rsidRDefault="00507A2E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6387997" w14:textId="77777777" w:rsidR="00507A2E" w:rsidRPr="008F2AB5" w:rsidRDefault="00507A2E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F9D9814" w14:textId="77777777" w:rsidR="00507A2E" w:rsidRPr="008F2AB5" w:rsidRDefault="00507A2E" w:rsidP="004172E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BE02BC8" w14:textId="77777777" w:rsidR="00507A2E" w:rsidRPr="008F2AB5" w:rsidRDefault="00507A2E" w:rsidP="000A01C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1FC5C8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760B05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0919B35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CFBF24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8B8111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AE3296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</w:tr>
      <w:tr w:rsidR="00507A2E" w:rsidRPr="009B575B" w14:paraId="5542365B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1CA8A869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 xml:space="preserve">poprzedni miesiąc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D518556" w14:textId="77777777" w:rsidR="00507A2E" w:rsidRPr="008F2AB5" w:rsidRDefault="00507A2E" w:rsidP="00507A2E">
            <w:pPr>
              <w:spacing w:before="0" w:after="0" w:line="15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B74E8C5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34,5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F128DB5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106,7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D31ED0" w14:textId="77777777" w:rsidR="00507A2E" w:rsidRPr="008F2AB5" w:rsidRDefault="00507A2E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126,8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51E509" w14:textId="77777777" w:rsidR="00507A2E" w:rsidRPr="008F2AB5" w:rsidRDefault="00507A2E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103,4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3CC4B14" w14:textId="77777777" w:rsidR="00507A2E" w:rsidRPr="008F2AB5" w:rsidRDefault="00507A2E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111,8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694309" w14:textId="77777777" w:rsidR="00507A2E" w:rsidRPr="008F2AB5" w:rsidRDefault="00507A2E" w:rsidP="000A01C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108,6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43DAB61" w14:textId="77777777" w:rsidR="00507A2E" w:rsidRPr="00D451DC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111,0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CE46C7F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119,1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223302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93,7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AFC5211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111,3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CE52BAB" w14:textId="77777777" w:rsidR="00507A2E" w:rsidRPr="000F23A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 w:rsidRPr="000F23A5">
              <w:rPr>
                <w:rFonts w:cs="Arial"/>
                <w:color w:val="000000"/>
                <w:sz w:val="16"/>
                <w:szCs w:val="16"/>
              </w:rPr>
              <w:t>112,1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EC922A1" w14:textId="77777777" w:rsidR="00507A2E" w:rsidRPr="00A66B43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118,0</w:t>
            </w:r>
          </w:p>
        </w:tc>
      </w:tr>
      <w:tr w:rsidR="00507A2E" w:rsidRPr="009B575B" w14:paraId="3B504A5B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82C1FEA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D1528F" w14:textId="77777777" w:rsidR="00507A2E" w:rsidRPr="00F36238" w:rsidRDefault="00507A2E" w:rsidP="00507A2E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C593023" w14:textId="6450AA75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35,3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4986FAE" w14:textId="25DB0BFB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148,4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7012C33" w14:textId="6B125466" w:rsidR="00507A2E" w:rsidRPr="008F2AB5" w:rsidRDefault="00507A2E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125,5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0946AA" w14:textId="4AE49916" w:rsidR="00507A2E" w:rsidRPr="008F2AB5" w:rsidRDefault="000E48E9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86,6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E8D30F" w14:textId="4B69EF55" w:rsidR="00507A2E" w:rsidRPr="008F2AB5" w:rsidRDefault="00541AB9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104,0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FF59E1E" w14:textId="6C78CDF0" w:rsidR="00507A2E" w:rsidRPr="008F2AB5" w:rsidRDefault="00A059A9" w:rsidP="000A01C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125,2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CBFE387" w14:textId="25B9C8CE" w:rsidR="00507A2E" w:rsidRPr="00D451DC" w:rsidRDefault="0012454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116,7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8888AFC" w14:textId="55E55293" w:rsidR="00507A2E" w:rsidRPr="008F2AB5" w:rsidRDefault="001C039D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95,8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948B054" w14:textId="2F805212" w:rsidR="00507A2E" w:rsidRPr="008F2AB5" w:rsidRDefault="00EC36E2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133,6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4A144A2" w14:textId="7BF2BB9B" w:rsidR="00507A2E" w:rsidRPr="008F2AB5" w:rsidRDefault="002A42A0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101,4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shd w:val="clear" w:color="auto" w:fill="auto"/>
            <w:vAlign w:val="bottom"/>
          </w:tcPr>
          <w:p w14:paraId="09D2C496" w14:textId="7978FC3E" w:rsidR="00507A2E" w:rsidRPr="000F23A5" w:rsidRDefault="00030B93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99,5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5CC57C6" w14:textId="77777777" w:rsidR="00507A2E" w:rsidRPr="00A66B43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507A2E" w:rsidRPr="009B575B" w14:paraId="6C613E25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12414F9E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/>
                <w:sz w:val="16"/>
                <w:szCs w:val="16"/>
              </w:rPr>
            </w:pPr>
            <w:r w:rsidRPr="008F2AB5">
              <w:rPr>
                <w:rFonts w:cs="Arial"/>
                <w:color w:val="000000"/>
                <w:sz w:val="16"/>
                <w:szCs w:val="16"/>
              </w:rPr>
              <w:t>analogiczny m</w:t>
            </w:r>
            <w:r>
              <w:rPr>
                <w:rFonts w:cs="Arial"/>
                <w:color w:val="000000"/>
                <w:sz w:val="16"/>
                <w:szCs w:val="16"/>
              </w:rPr>
              <w:t xml:space="preserve">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98099B" w14:textId="77777777" w:rsidR="00507A2E" w:rsidRPr="008F2AB5" w:rsidRDefault="00507A2E" w:rsidP="00507A2E">
            <w:pPr>
              <w:spacing w:before="0" w:after="0" w:line="15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9B57BC3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88,4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259DCC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76,1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C789310" w14:textId="77777777" w:rsidR="00507A2E" w:rsidRPr="008F2AB5" w:rsidRDefault="00507A2E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8AED0E9" w14:textId="77777777" w:rsidR="00507A2E" w:rsidRPr="008F2AB5" w:rsidRDefault="00507A2E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81,3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5915D7A" w14:textId="77777777" w:rsidR="00507A2E" w:rsidRPr="008F2AB5" w:rsidRDefault="00507A2E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84,2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BBDB3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83,3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5D5111D" w14:textId="77777777" w:rsidR="00507A2E" w:rsidRPr="00D451DC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9FE5A5B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108,4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DDD2036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92,5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7299893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113,0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1CF1AE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133,8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1476E5A" w14:textId="77777777" w:rsidR="00507A2E" w:rsidRPr="00A66B43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107,0</w:t>
            </w:r>
          </w:p>
        </w:tc>
      </w:tr>
      <w:tr w:rsidR="00507A2E" w:rsidRPr="009B575B" w14:paraId="584A780B" w14:textId="77777777" w:rsidTr="006D2F42">
        <w:trPr>
          <w:trHeight w:val="57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99A0E45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6225E95" w14:textId="77777777" w:rsidR="00507A2E" w:rsidRPr="00F36238" w:rsidRDefault="00507A2E" w:rsidP="00507A2E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935B15" w14:textId="11D4DDEB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109,6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1A367B" w14:textId="2EFADD85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152,4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A8DE48" w14:textId="676690C9" w:rsidR="00507A2E" w:rsidRPr="008F2AB5" w:rsidRDefault="00507A2E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150,7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C644293" w14:textId="7D9A368C" w:rsidR="000E48E9" w:rsidRPr="008F2AB5" w:rsidRDefault="000E48E9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126,3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D5AFA1D" w14:textId="0E571C98" w:rsidR="00507A2E" w:rsidRPr="008F2AB5" w:rsidRDefault="00541AB9" w:rsidP="003D7DA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117,5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39F5FE" w14:textId="1DD81C1A" w:rsidR="00507A2E" w:rsidRPr="008F2AB5" w:rsidRDefault="00A059A9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135,5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89EC161" w14:textId="3B3F78C8" w:rsidR="00507A2E" w:rsidRPr="00D451DC" w:rsidRDefault="0012454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142,4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D6D713F" w14:textId="3668168A" w:rsidR="00507A2E" w:rsidRPr="008F2AB5" w:rsidRDefault="001C039D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114,5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A9E2A8B" w14:textId="3D82F65A" w:rsidR="00507A2E" w:rsidRPr="008F2AB5" w:rsidRDefault="00EC36E2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163,2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0D2FA39" w14:textId="516BC6AD" w:rsidR="00507A2E" w:rsidRPr="008F2AB5" w:rsidRDefault="002A42A0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148,8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D653D9" w14:textId="34B86B5F" w:rsidR="00507A2E" w:rsidRPr="008F2AB5" w:rsidRDefault="00030B93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132,1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5B57F6" w14:textId="77777777" w:rsidR="00507A2E" w:rsidRPr="00A66B43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</w:tbl>
    <w:p w14:paraId="3BEC2B9E" w14:textId="77777777" w:rsidR="005529E1" w:rsidRDefault="005529E1" w:rsidP="005529E1">
      <w:pPr>
        <w:pStyle w:val="Nagwek1"/>
        <w:spacing w:before="0" w:after="0"/>
        <w:rPr>
          <w:color w:val="522398"/>
        </w:rPr>
      </w:pPr>
      <w:r w:rsidRPr="00F36238">
        <w:rPr>
          <w:color w:val="522398"/>
        </w:rPr>
        <w:t>W</w:t>
      </w:r>
      <w:r>
        <w:rPr>
          <w:color w:val="522398"/>
        </w:rPr>
        <w:t>ybrane dane o województwie podlaskim (cd.)</w:t>
      </w:r>
    </w:p>
    <w:p w14:paraId="6E521C45" w14:textId="77777777" w:rsidR="005529E1" w:rsidRPr="0029688F" w:rsidRDefault="005529E1" w:rsidP="005529E1">
      <w:pPr>
        <w:pStyle w:val="stopka1"/>
        <w:spacing w:before="52"/>
        <w:rPr>
          <w:rFonts w:cs="Arial"/>
          <w:i/>
          <w:iCs/>
          <w:sz w:val="16"/>
          <w:szCs w:val="16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>a</w:t>
      </w:r>
      <w:r w:rsidRPr="00F36238">
        <w:rPr>
          <w:rFonts w:ascii="Fira Sans" w:eastAsia="Fira Sans" w:hAnsi="Fira Sans" w:cs="Fira Sans"/>
          <w:i/>
          <w:sz w:val="16"/>
          <w:szCs w:val="16"/>
          <w:lang w:eastAsia="en-US"/>
        </w:rPr>
        <w:t xml:space="preserve"> </w:t>
      </w:r>
      <w:r w:rsidRPr="008F2AB5">
        <w:rPr>
          <w:rFonts w:ascii="Fira Sans" w:eastAsia="Fira Sans" w:hAnsi="Fira Sans" w:cs="Fira Sans"/>
          <w:sz w:val="16"/>
          <w:szCs w:val="16"/>
          <w:lang w:eastAsia="en-US"/>
        </w:rPr>
        <w:t>Ceny bieżące bez VAT.</w:t>
      </w:r>
      <w:r w:rsidRPr="00F36238">
        <w:rPr>
          <w:rFonts w:cs="Arial"/>
          <w:i/>
          <w:iCs/>
          <w:color w:val="FF0000"/>
          <w:sz w:val="16"/>
          <w:szCs w:val="16"/>
        </w:rPr>
        <w:t xml:space="preserve"> </w:t>
      </w:r>
    </w:p>
    <w:p w14:paraId="5F137508" w14:textId="77777777" w:rsidR="005529E1" w:rsidRPr="00F36238" w:rsidRDefault="005529E1" w:rsidP="005529E1">
      <w:pPr>
        <w:pStyle w:val="stopka1"/>
        <w:spacing w:before="52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>b</w:t>
      </w:r>
      <w:r w:rsidRPr="00F36238">
        <w:rPr>
          <w:rFonts w:ascii="Fira Sans" w:eastAsia="Fira Sans" w:hAnsi="Fira Sans" w:cs="Fira Sans"/>
          <w:i/>
          <w:sz w:val="16"/>
          <w:szCs w:val="16"/>
          <w:lang w:eastAsia="en-US"/>
        </w:rPr>
        <w:t xml:space="preserve"> </w:t>
      </w:r>
      <w:r w:rsidRPr="008F2AB5">
        <w:rPr>
          <w:rFonts w:ascii="Fira Sans" w:eastAsia="Fira Sans" w:hAnsi="Fira Sans" w:cs="Fira Sans"/>
          <w:sz w:val="16"/>
          <w:szCs w:val="16"/>
          <w:lang w:eastAsia="en-US"/>
        </w:rPr>
        <w:t>W przedsiębiorstwach, w których liczba pracujących przekracza 9 osób.</w:t>
      </w:r>
    </w:p>
    <w:bookmarkEnd w:id="3"/>
    <w:p w14:paraId="087D9864" w14:textId="77777777" w:rsidR="005529E1" w:rsidRDefault="005529E1" w:rsidP="005529E1">
      <w:pPr>
        <w:pStyle w:val="Nagwek1"/>
        <w:spacing w:before="0" w:after="0"/>
        <w:rPr>
          <w:color w:val="522398"/>
        </w:rPr>
      </w:pPr>
      <w:r w:rsidRPr="00F36238">
        <w:rPr>
          <w:color w:val="522398"/>
        </w:rPr>
        <w:lastRenderedPageBreak/>
        <w:t>W</w:t>
      </w:r>
      <w:r>
        <w:rPr>
          <w:color w:val="522398"/>
        </w:rPr>
        <w:t>ybrane dane o województwie podlaskim (dok.)</w:t>
      </w:r>
    </w:p>
    <w:tbl>
      <w:tblPr>
        <w:tblStyle w:val="Siatkatabelijasna"/>
        <w:tblpPr w:leftFromText="141" w:rightFromText="141" w:vertAnchor="text" w:horzAnchor="margin" w:tblpY="155"/>
        <w:tblW w:w="15398" w:type="dxa"/>
        <w:tblBorders>
          <w:top w:val="single" w:sz="12" w:space="0" w:color="001D77"/>
          <w:left w:val="none" w:sz="0" w:space="0" w:color="auto"/>
          <w:bottom w:val="single" w:sz="4" w:space="0" w:color="001D77"/>
          <w:right w:val="none" w:sz="0" w:space="0" w:color="auto"/>
          <w:insideH w:val="single" w:sz="4" w:space="0" w:color="001D77"/>
          <w:insideV w:val="single" w:sz="4" w:space="0" w:color="001D77"/>
        </w:tblBorders>
        <w:tblCellMar>
          <w:top w:w="57" w:type="dxa"/>
          <w:bottom w:w="57" w:type="dxa"/>
        </w:tblCellMar>
        <w:tblLook w:val="0020" w:firstRow="1" w:lastRow="0" w:firstColumn="0" w:lastColumn="0" w:noHBand="0" w:noVBand="0"/>
        <w:tblCaption w:val="Wybrane dane o województwie podlaskim (dok.)"/>
        <w:tblDescription w:val="Dane do tablicy dostępne w załączonym pliku excel."/>
      </w:tblPr>
      <w:tblGrid>
        <w:gridCol w:w="4429"/>
        <w:gridCol w:w="543"/>
        <w:gridCol w:w="868"/>
        <w:gridCol w:w="869"/>
        <w:gridCol w:w="869"/>
        <w:gridCol w:w="869"/>
        <w:gridCol w:w="869"/>
        <w:gridCol w:w="869"/>
        <w:gridCol w:w="868"/>
        <w:gridCol w:w="869"/>
        <w:gridCol w:w="869"/>
        <w:gridCol w:w="869"/>
        <w:gridCol w:w="869"/>
        <w:gridCol w:w="869"/>
      </w:tblGrid>
      <w:tr w:rsidR="001273FB" w:rsidRPr="00FA5128" w14:paraId="7650BE31" w14:textId="113EBE9F" w:rsidTr="005019D8">
        <w:trPr>
          <w:trHeight w:val="501"/>
        </w:trPr>
        <w:tc>
          <w:tcPr>
            <w:tcW w:w="4972" w:type="dxa"/>
            <w:gridSpan w:val="2"/>
            <w:tcBorders>
              <w:top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554BD7B1" w14:textId="77777777" w:rsidR="001273FB" w:rsidRPr="00FA620F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 w:rsidRPr="006A2B7D">
              <w:t>WYSZCZEGÓLNIENIE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599E9750" w14:textId="77777777" w:rsidR="001273FB" w:rsidRPr="00FA5128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341FB520" w14:textId="77777777" w:rsidR="001273FB" w:rsidRPr="00FA5128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3F745707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6D3B8F8A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20FEA5D5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642CAA3A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06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208B68B6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1F3CC857" w14:textId="0DC9C1C3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79DE6A40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649EFF60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42B7F5E5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2F2390FC" w14:textId="55F16298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12</w:t>
            </w:r>
          </w:p>
        </w:tc>
      </w:tr>
      <w:tr w:rsidR="001273FB" w:rsidRPr="00B369DA" w14:paraId="5B6028F4" w14:textId="027DE85F" w:rsidTr="005019D8">
        <w:trPr>
          <w:trHeight w:val="159"/>
        </w:trPr>
        <w:tc>
          <w:tcPr>
            <w:tcW w:w="4429" w:type="dxa"/>
            <w:tcBorders>
              <w:top w:val="single" w:sz="8" w:space="0" w:color="522398"/>
              <w:bottom w:val="nil"/>
              <w:right w:val="single" w:sz="4" w:space="0" w:color="522398"/>
            </w:tcBorders>
            <w:vAlign w:val="bottom"/>
          </w:tcPr>
          <w:p w14:paraId="129D4E32" w14:textId="77777777" w:rsidR="001273FB" w:rsidRPr="00B369DA" w:rsidRDefault="001273FB" w:rsidP="00E73429">
            <w:pPr>
              <w:tabs>
                <w:tab w:val="right" w:leader="dot" w:pos="4065"/>
              </w:tabs>
              <w:spacing w:before="0" w:after="0" w:line="180" w:lineRule="exact"/>
              <w:ind w:right="-5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Mieszkani</w:t>
            </w:r>
            <w:r>
              <w:rPr>
                <w:rFonts w:cs="Arial"/>
                <w:color w:val="000000" w:themeColor="text1"/>
                <w:sz w:val="16"/>
                <w:szCs w:val="16"/>
              </w:rPr>
              <w:t xml:space="preserve">a oddane do użytkowania (od początku roku)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7CD9953" w14:textId="77777777" w:rsidR="001273FB" w:rsidRPr="00B369DA" w:rsidRDefault="001273FB" w:rsidP="001273FB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57FD1BA" w14:textId="77777777" w:rsidR="001273FB" w:rsidRPr="00B369DA" w:rsidRDefault="001273FB" w:rsidP="00B21B0C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431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39DBED5" w14:textId="68FCBA1A" w:rsidR="001273FB" w:rsidRPr="00B369DA" w:rsidRDefault="004E0ABD" w:rsidP="00B21B0C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1144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5AEF1A9" w14:textId="3BB88AA7" w:rsidR="001273FB" w:rsidRPr="00B369DA" w:rsidRDefault="004E0ABD" w:rsidP="00B21B0C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1553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37992AC" w14:textId="2ABE7EAD" w:rsidR="001273FB" w:rsidRPr="00B369DA" w:rsidRDefault="0023367A" w:rsidP="00B21B0C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2474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FCA5C2" w14:textId="27659C0C" w:rsidR="001273FB" w:rsidRPr="00B369DA" w:rsidRDefault="004E0ABD" w:rsidP="00B21B0C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3128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C6FABB7" w14:textId="601AA46C" w:rsidR="001273FB" w:rsidRPr="00B369DA" w:rsidRDefault="001273FB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37</w:t>
            </w:r>
            <w:r w:rsidR="00D36AB4">
              <w:rPr>
                <w:rFonts w:cs="Arial"/>
                <w:color w:val="000000" w:themeColor="text1"/>
                <w:sz w:val="16"/>
                <w:szCs w:val="16"/>
              </w:rPr>
              <w:t>39</w:t>
            </w:r>
          </w:p>
        </w:tc>
        <w:tc>
          <w:tcPr>
            <w:tcW w:w="868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31B53B7" w14:textId="4430236E" w:rsidR="001273FB" w:rsidRPr="00170366" w:rsidRDefault="00413A1F" w:rsidP="00B21B0C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4080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A674ADA" w14:textId="41BB95A9" w:rsidR="001273FB" w:rsidRPr="00170366" w:rsidRDefault="00F372F0" w:rsidP="00B21B0C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4411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7AF6FF4" w14:textId="6B151B1E" w:rsidR="001273FB" w:rsidRPr="00170366" w:rsidRDefault="001273FB" w:rsidP="00B21B0C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500</w:t>
            </w:r>
            <w:r w:rsidR="00687CAB">
              <w:rPr>
                <w:rFonts w:cs="Arial"/>
                <w:sz w:val="16"/>
                <w:szCs w:val="16"/>
              </w:rPr>
              <w:t>1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066A68D" w14:textId="72CD1D65" w:rsidR="001273FB" w:rsidRPr="00170366" w:rsidRDefault="005E0029" w:rsidP="00B21B0C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6032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D1050EE" w14:textId="6D34CB1A" w:rsidR="001273FB" w:rsidRPr="00170366" w:rsidRDefault="002A3B3A" w:rsidP="002A3B3A">
            <w:pPr>
              <w:spacing w:before="0" w:after="0" w:line="150" w:lineRule="exact"/>
              <w:ind w:left="57" w:righ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6758*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48294D" w14:textId="6D931448" w:rsidR="001273FB" w:rsidRPr="00170366" w:rsidRDefault="001273FB" w:rsidP="00B21B0C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7735</w:t>
            </w:r>
          </w:p>
        </w:tc>
      </w:tr>
      <w:tr w:rsidR="00CC188D" w:rsidRPr="00B369DA" w14:paraId="6A9B4B30" w14:textId="72654FEE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13100E35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9FDBA81" w14:textId="77777777" w:rsidR="00CC188D" w:rsidRPr="00F36238" w:rsidRDefault="00CC188D" w:rsidP="00CC188D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5E8C9FE" w14:textId="4827D668" w:rsidR="00CC188D" w:rsidRPr="00B369DA" w:rsidRDefault="00CC188D" w:rsidP="00B21B0C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578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E99FB08" w14:textId="427C576E" w:rsidR="00CC188D" w:rsidRPr="00B369DA" w:rsidRDefault="00CC188D" w:rsidP="00B21B0C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1088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shd w:val="clear" w:color="auto" w:fill="auto"/>
            <w:vAlign w:val="bottom"/>
          </w:tcPr>
          <w:p w14:paraId="444008A5" w14:textId="31AC068E" w:rsidR="00CC188D" w:rsidRPr="00B369DA" w:rsidRDefault="00CC188D" w:rsidP="00B21B0C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1614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shd w:val="clear" w:color="auto" w:fill="auto"/>
            <w:vAlign w:val="bottom"/>
          </w:tcPr>
          <w:p w14:paraId="67987842" w14:textId="1A2F07A7" w:rsidR="00CC188D" w:rsidRPr="00CC188D" w:rsidRDefault="00CC188D" w:rsidP="00B21B0C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CC188D">
              <w:rPr>
                <w:rFonts w:cs="Arial"/>
                <w:color w:val="000000" w:themeColor="text1"/>
                <w:sz w:val="16"/>
                <w:szCs w:val="16"/>
              </w:rPr>
              <w:t>2027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F4A5F68" w14:textId="15E6FB29" w:rsidR="00CC188D" w:rsidRPr="00CC188D" w:rsidRDefault="00CC188D" w:rsidP="00B21B0C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CC188D">
              <w:rPr>
                <w:rFonts w:cs="Arial"/>
                <w:color w:val="000000" w:themeColor="text1"/>
                <w:sz w:val="16"/>
                <w:szCs w:val="16"/>
              </w:rPr>
              <w:t>2625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33AF40B" w14:textId="3F7EED37" w:rsidR="00CC188D" w:rsidRPr="00CC188D" w:rsidRDefault="00CC188D" w:rsidP="00B21B0C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CC188D">
              <w:rPr>
                <w:rFonts w:cs="Arial"/>
                <w:color w:val="000000" w:themeColor="text1"/>
                <w:sz w:val="16"/>
                <w:szCs w:val="16"/>
              </w:rPr>
              <w:t>3370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7B12CFA" w14:textId="3DD3C154" w:rsidR="00CC188D" w:rsidRPr="00170366" w:rsidRDefault="002A3B3A" w:rsidP="002A3B3A">
            <w:pPr>
              <w:spacing w:before="0" w:after="0" w:line="150" w:lineRule="exact"/>
              <w:ind w:left="57" w:righ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3745*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3174AA2" w14:textId="57032FA3" w:rsidR="00CC188D" w:rsidRPr="00170366" w:rsidRDefault="002A3B3A" w:rsidP="002A3B3A">
            <w:pPr>
              <w:spacing w:before="0" w:after="0" w:line="150" w:lineRule="exact"/>
              <w:ind w:left="57" w:righ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4113*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F97248E" w14:textId="78FA6D11" w:rsidR="00CC188D" w:rsidRPr="00170366" w:rsidRDefault="002A3B3A" w:rsidP="002A3B3A">
            <w:pPr>
              <w:spacing w:before="0" w:after="0" w:line="150" w:lineRule="exact"/>
              <w:ind w:left="57" w:righ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4677*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4625798" w14:textId="32B88259" w:rsidR="00CC188D" w:rsidRPr="00170366" w:rsidRDefault="002A3B3A" w:rsidP="002A3B3A">
            <w:pPr>
              <w:spacing w:before="0" w:after="0" w:line="150" w:lineRule="exact"/>
              <w:ind w:left="57" w:righ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5375*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BC72D4D" w14:textId="62B78BBB" w:rsidR="00CC188D" w:rsidRPr="00170366" w:rsidRDefault="002A3B3A" w:rsidP="00B21B0C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5983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B84FF4" w14:textId="77777777" w:rsidR="00CC188D" w:rsidRPr="00170366" w:rsidRDefault="00CC188D" w:rsidP="00B21B0C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CC188D" w:rsidRPr="00B369DA" w14:paraId="7786E333" w14:textId="40E00C19" w:rsidTr="005019D8">
        <w:trPr>
          <w:trHeight w:val="20"/>
        </w:trPr>
        <w:tc>
          <w:tcPr>
            <w:tcW w:w="4429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62A067F2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16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 xml:space="preserve">analogiczny okres poprzedniego roku = 100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EC0A441" w14:textId="77777777" w:rsidR="00CC188D" w:rsidRPr="00B369DA" w:rsidRDefault="00CC188D" w:rsidP="00CC188D">
            <w:pPr>
              <w:spacing w:before="0" w:after="0" w:line="14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6A1652" w14:textId="77777777" w:rsidR="00CC188D" w:rsidRPr="00B369DA" w:rsidRDefault="00CC188D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156,7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3E73749" w14:textId="3732E496" w:rsidR="00CC188D" w:rsidRPr="00B369DA" w:rsidRDefault="00CC188D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115,7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840A9C8" w14:textId="77777777" w:rsidR="00CC188D" w:rsidRPr="00B369DA" w:rsidRDefault="00CC188D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110,8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3BE5BAF" w14:textId="0BBDC318" w:rsidR="00CC188D" w:rsidRPr="00B369DA" w:rsidRDefault="00CC188D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142,0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D0367F" w14:textId="00204311" w:rsidR="00CC188D" w:rsidRPr="00B369DA" w:rsidRDefault="00CC188D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147,4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6C76B86" w14:textId="7922A277" w:rsidR="00CC188D" w:rsidRPr="00B369DA" w:rsidRDefault="00CC188D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136,9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B74AECD" w14:textId="05CBFAF9" w:rsidR="00CC188D" w:rsidRPr="00170366" w:rsidRDefault="00CC188D" w:rsidP="00B21B0C">
            <w:pPr>
              <w:spacing w:before="0" w:after="0" w:line="14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121,4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662AE03" w14:textId="0623E6BD" w:rsidR="00CC188D" w:rsidRPr="00170366" w:rsidRDefault="00CC188D" w:rsidP="00B21B0C">
            <w:pPr>
              <w:spacing w:before="0" w:after="0" w:line="14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117,2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2BA8422" w14:textId="23BE37B3" w:rsidR="00CC188D" w:rsidRPr="00170366" w:rsidRDefault="00CC188D" w:rsidP="00B21B0C">
            <w:pPr>
              <w:spacing w:before="0" w:after="0" w:line="14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119,9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86BB410" w14:textId="41ED95B7" w:rsidR="00CC188D" w:rsidRPr="00170366" w:rsidRDefault="005E0029" w:rsidP="00B21B0C">
            <w:pPr>
              <w:spacing w:before="0" w:after="0" w:line="14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123,5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6E7ADFE" w14:textId="664EDB21" w:rsidR="00CC188D" w:rsidRPr="00170366" w:rsidRDefault="002A3B3A" w:rsidP="002A3B3A">
            <w:pPr>
              <w:spacing w:before="0" w:after="0" w:line="140" w:lineRule="exact"/>
              <w:ind w:left="57" w:righ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118,5*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E3CE75B" w14:textId="4CA21541" w:rsidR="00CC188D" w:rsidRPr="00170366" w:rsidRDefault="00CC188D" w:rsidP="00B21B0C">
            <w:pPr>
              <w:spacing w:before="0" w:after="0" w:line="14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120,4</w:t>
            </w:r>
          </w:p>
        </w:tc>
      </w:tr>
      <w:tr w:rsidR="003E7B16" w:rsidRPr="00B369DA" w14:paraId="13481AC3" w14:textId="31848AD1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0CC71E48" w14:textId="77777777" w:rsidR="003E7B16" w:rsidRPr="00B369DA" w:rsidRDefault="003E7B16" w:rsidP="003E7B16">
            <w:pPr>
              <w:tabs>
                <w:tab w:val="right" w:leader="dot" w:pos="4065"/>
              </w:tabs>
              <w:spacing w:before="0" w:after="0" w:line="14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DE16248" w14:textId="77777777" w:rsidR="003E7B16" w:rsidRPr="00F36238" w:rsidRDefault="003E7B16" w:rsidP="003E7B16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8451DA" w14:textId="3B59396C" w:rsidR="003E7B16" w:rsidRPr="00B369DA" w:rsidRDefault="003E7B16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134,1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144EF0A" w14:textId="36782F3A" w:rsidR="003E7B16" w:rsidRPr="00B369DA" w:rsidRDefault="003E7B16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95,1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C931A1D" w14:textId="2F843FEB" w:rsidR="003E7B16" w:rsidRPr="00B369DA" w:rsidRDefault="003E7B16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103,9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25DAF50" w14:textId="194562AB" w:rsidR="003E7B16" w:rsidRPr="003E7B16" w:rsidRDefault="003E7B16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3E7B16">
              <w:rPr>
                <w:rFonts w:cs="Arial"/>
                <w:color w:val="000000" w:themeColor="text1"/>
                <w:sz w:val="16"/>
                <w:szCs w:val="16"/>
              </w:rPr>
              <w:t>81,9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F1B75BE" w14:textId="593E20D8" w:rsidR="003E7B16" w:rsidRPr="003E7B16" w:rsidRDefault="003E7B16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3E7B16">
              <w:rPr>
                <w:rFonts w:cs="Arial"/>
                <w:color w:val="000000" w:themeColor="text1"/>
                <w:sz w:val="16"/>
                <w:szCs w:val="16"/>
              </w:rPr>
              <w:t>83,9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B80C029" w14:textId="035F1C4B" w:rsidR="003E7B16" w:rsidRPr="003E7B16" w:rsidRDefault="003E7B16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3E7B16">
              <w:rPr>
                <w:rFonts w:cs="Arial"/>
                <w:color w:val="000000" w:themeColor="text1"/>
                <w:sz w:val="16"/>
                <w:szCs w:val="16"/>
              </w:rPr>
              <w:t>90,1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55898F8" w14:textId="002EA246" w:rsidR="003E7B16" w:rsidRPr="00E067D1" w:rsidRDefault="002A3B3A" w:rsidP="002A3B3A">
            <w:pPr>
              <w:spacing w:before="0" w:after="0" w:line="14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91,8*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2F14527" w14:textId="27D9B1A6" w:rsidR="003E7B16" w:rsidRPr="00E067D1" w:rsidRDefault="002A3B3A" w:rsidP="002A3B3A">
            <w:pPr>
              <w:spacing w:before="0" w:after="0" w:line="14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93,2*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CF6A197" w14:textId="057C2A12" w:rsidR="003E7B16" w:rsidRPr="00E067D1" w:rsidRDefault="002A3B3A" w:rsidP="002A3B3A">
            <w:pPr>
              <w:spacing w:before="0" w:after="0" w:line="14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93,5*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CA1EF14" w14:textId="549C3EAB" w:rsidR="003E7B16" w:rsidRPr="00E067D1" w:rsidRDefault="002A3B3A" w:rsidP="002A3B3A">
            <w:pPr>
              <w:spacing w:before="0" w:after="0" w:line="14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89,1*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B5DA836" w14:textId="6EBA9E9C" w:rsidR="003E7B16" w:rsidRPr="00E067D1" w:rsidRDefault="002A3B3A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88,5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4CE3809" w14:textId="77777777" w:rsidR="003E7B16" w:rsidRPr="00B369DA" w:rsidRDefault="003E7B16" w:rsidP="00B21B0C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CC188D" w:rsidRPr="009B575B" w14:paraId="4DF270AE" w14:textId="36488F61" w:rsidTr="005019D8">
        <w:trPr>
          <w:trHeight w:val="20"/>
        </w:trPr>
        <w:tc>
          <w:tcPr>
            <w:tcW w:w="4429" w:type="dxa"/>
            <w:tcBorders>
              <w:bottom w:val="single" w:sz="4" w:space="0" w:color="522398"/>
              <w:right w:val="nil"/>
            </w:tcBorders>
          </w:tcPr>
          <w:p w14:paraId="50376595" w14:textId="77777777" w:rsidR="00CC188D" w:rsidRPr="00EB2178" w:rsidRDefault="00CC188D" w:rsidP="00CC188D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sz w:val="16"/>
                <w:szCs w:val="16"/>
              </w:rPr>
            </w:pPr>
            <w:r w:rsidRPr="00EB2178">
              <w:rPr>
                <w:rFonts w:cs="Arial"/>
                <w:sz w:val="16"/>
                <w:szCs w:val="16"/>
              </w:rPr>
              <w:t>Sprzedaż detaliczna towarów</w:t>
            </w:r>
            <w:r w:rsidRPr="0027317B">
              <w:rPr>
                <w:rFonts w:cs="Arial"/>
                <w:sz w:val="8"/>
                <w:szCs w:val="8"/>
              </w:rPr>
              <w:t xml:space="preserve"> </w:t>
            </w:r>
            <w:r w:rsidRPr="0027317B">
              <w:rPr>
                <w:rFonts w:cs="Arial"/>
                <w:iCs/>
                <w:position w:val="5"/>
                <w:sz w:val="12"/>
                <w:szCs w:val="12"/>
              </w:rPr>
              <w:t>a</w:t>
            </w:r>
            <w:r w:rsidRPr="00EB2178">
              <w:rPr>
                <w:rFonts w:cs="Arial"/>
                <w:i/>
                <w:iCs/>
                <w:sz w:val="16"/>
                <w:szCs w:val="16"/>
                <w:vertAlign w:val="superscript"/>
              </w:rPr>
              <w:t xml:space="preserve"> </w:t>
            </w:r>
            <w:r w:rsidRPr="00EB2178">
              <w:rPr>
                <w:rFonts w:cs="Arial"/>
                <w:sz w:val="16"/>
                <w:szCs w:val="16"/>
              </w:rPr>
              <w:t xml:space="preserve">(w cenach bieżących): </w:t>
            </w:r>
          </w:p>
        </w:tc>
        <w:tc>
          <w:tcPr>
            <w:tcW w:w="543" w:type="dxa"/>
            <w:tcBorders>
              <w:top w:val="nil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7840EE8D" w14:textId="77777777" w:rsidR="00CC188D" w:rsidRPr="00EB2178" w:rsidRDefault="00CC188D" w:rsidP="00CC188D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0C86DD" w14:textId="77777777" w:rsidR="00CC188D" w:rsidRPr="00EB2178" w:rsidRDefault="00CC188D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9EBEFF" w14:textId="77777777" w:rsidR="00CC188D" w:rsidRPr="00EB2178" w:rsidRDefault="00CC188D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212406F" w14:textId="77777777" w:rsidR="00CC188D" w:rsidRPr="00EB2178" w:rsidRDefault="00CC188D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13ECFA5" w14:textId="77777777" w:rsidR="00CC188D" w:rsidRPr="00EB2178" w:rsidRDefault="00CC188D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1B0C762" w14:textId="77777777" w:rsidR="00CC188D" w:rsidRPr="00EB2178" w:rsidRDefault="00CC188D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5DDB74C" w14:textId="77777777" w:rsidR="00CC188D" w:rsidRPr="00EB2178" w:rsidRDefault="00CC188D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5CD9707" w14:textId="77777777" w:rsidR="00CC188D" w:rsidRPr="00EB2178" w:rsidRDefault="00CC188D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27DF20" w14:textId="77777777" w:rsidR="00CC188D" w:rsidRPr="00EB2178" w:rsidRDefault="00CC188D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3A7CAEE" w14:textId="77777777" w:rsidR="00CC188D" w:rsidRPr="00EB2178" w:rsidRDefault="00CC188D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720F37E" w14:textId="77777777" w:rsidR="00CC188D" w:rsidRPr="00EB2178" w:rsidRDefault="00CC188D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29D2F6" w14:textId="77777777" w:rsidR="00CC188D" w:rsidRPr="00EB2178" w:rsidRDefault="00CC188D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8B15B7A" w14:textId="77777777" w:rsidR="00CC188D" w:rsidRPr="00EB2178" w:rsidRDefault="00CC188D" w:rsidP="00B21B0C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CC188D" w:rsidRPr="009B575B" w14:paraId="1CA55605" w14:textId="670F05A0" w:rsidTr="005019D8">
        <w:trPr>
          <w:trHeight w:val="20"/>
        </w:trPr>
        <w:tc>
          <w:tcPr>
            <w:tcW w:w="4429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68D9AFB4" w14:textId="77777777" w:rsidR="00CC188D" w:rsidRPr="00EB2178" w:rsidRDefault="00CC188D" w:rsidP="00CC188D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poprzedni miesiąc = 100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2368D32" w14:textId="77777777" w:rsidR="00CC188D" w:rsidRPr="00EB2178" w:rsidRDefault="00CC188D" w:rsidP="00CC188D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1D373DC" w14:textId="77777777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85,8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8107759" w14:textId="77777777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104,5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ABF5331" w14:textId="77777777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123,6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8E74409" w14:textId="77777777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B29E0D1" w14:textId="77777777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105,0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0A279B5" w14:textId="77777777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95,9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423EF0A" w14:textId="77777777" w:rsidR="00CC188D" w:rsidRPr="00D82272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104,2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1964E1D" w14:textId="77777777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102,9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E3F9591" w14:textId="77777777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95,2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85985C9" w14:textId="77777777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D6E4D01" w14:textId="77777777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657AEB4" w14:textId="78340547" w:rsidR="00CC188D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108,3</w:t>
            </w:r>
          </w:p>
        </w:tc>
      </w:tr>
      <w:tr w:rsidR="00CC188D" w:rsidRPr="009B575B" w14:paraId="0B2A7030" w14:textId="2CD61897" w:rsidTr="00E453D8">
        <w:trPr>
          <w:trHeight w:val="150"/>
        </w:trPr>
        <w:tc>
          <w:tcPr>
            <w:tcW w:w="4429" w:type="dxa"/>
            <w:vMerge/>
            <w:tcBorders>
              <w:bottom w:val="single" w:sz="4" w:space="0" w:color="522398"/>
              <w:right w:val="single" w:sz="4" w:space="0" w:color="522398"/>
            </w:tcBorders>
            <w:vAlign w:val="bottom"/>
          </w:tcPr>
          <w:p w14:paraId="0DE1B57E" w14:textId="77777777" w:rsidR="00CC188D" w:rsidRPr="00EB2178" w:rsidRDefault="00CC188D" w:rsidP="00CC188D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FC54AD" w14:textId="77777777" w:rsidR="00CC188D" w:rsidRPr="00EB2178" w:rsidRDefault="00CC188D" w:rsidP="00CC188D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4949A3" w14:textId="355FDD33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79,2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B9AD56B" w14:textId="539C46B4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106,6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DFA5698" w14:textId="476FC6B6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118,1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7D8CE33" w14:textId="232B71FE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90,3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36B5138" w14:textId="3ACC0922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107,4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717B141" w14:textId="0C8B4BF2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101,3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2F7D146" w14:textId="4B752377" w:rsidR="00CC188D" w:rsidRPr="00D82272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100,8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2428EC" w14:textId="35346D36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E42ABF1" w14:textId="10B3063C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98,8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ECB1DF6" w14:textId="16238076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96,4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1491EEF" w14:textId="578DD208" w:rsidR="00CC188D" w:rsidRPr="00EB2178" w:rsidRDefault="00C332AC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94,1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C7A3398" w14:textId="77777777" w:rsidR="00CC188D" w:rsidRPr="00EB2178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CC188D" w:rsidRPr="009B575B" w14:paraId="0AE3DD71" w14:textId="671A26C8" w:rsidTr="005019D8">
        <w:trPr>
          <w:trHeight w:val="20"/>
        </w:trPr>
        <w:tc>
          <w:tcPr>
            <w:tcW w:w="4429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761E8A58" w14:textId="77777777" w:rsidR="00CC188D" w:rsidRPr="00EB2178" w:rsidRDefault="00CC188D" w:rsidP="00CC188D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  <w:r w:rsidRPr="00EB2178">
              <w:rPr>
                <w:rFonts w:cs="Arial"/>
                <w:sz w:val="16"/>
                <w:szCs w:val="16"/>
              </w:rPr>
              <w:t>analogiczny miesiąc</w:t>
            </w:r>
            <w:r>
              <w:rPr>
                <w:rFonts w:cs="Arial"/>
                <w:sz w:val="16"/>
                <w:szCs w:val="16"/>
              </w:rPr>
              <w:t xml:space="preserve"> poprzedniego roku = 100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CAE58EB" w14:textId="77777777" w:rsidR="00CC188D" w:rsidRPr="00EB2178" w:rsidRDefault="00CC188D" w:rsidP="00CC188D">
            <w:pPr>
              <w:spacing w:before="0" w:after="0" w:line="14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795E818" w14:textId="77777777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98,2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CF5A773" w14:textId="77777777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95,2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725D29A" w14:textId="77777777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107,9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0D201B" w14:textId="77777777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132,1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F959490" w14:textId="77777777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133,7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8710964" w14:textId="77777777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121,9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821A32" w14:textId="77777777" w:rsidR="00CC188D" w:rsidRPr="00D82272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111,8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133B3FA" w14:textId="77777777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124,1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78C400E" w14:textId="77777777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118,3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A8248CE" w14:textId="77777777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114,5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32FDA02" w14:textId="77777777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129,1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4EBB51" w14:textId="06E65444" w:rsidR="00CC188D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125,4</w:t>
            </w:r>
          </w:p>
        </w:tc>
      </w:tr>
      <w:tr w:rsidR="00CC188D" w:rsidRPr="009B575B" w14:paraId="40806894" w14:textId="74750B82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2B2E4EE" w14:textId="77777777" w:rsidR="00CC188D" w:rsidRPr="00EB2178" w:rsidRDefault="00CC188D" w:rsidP="00CC188D">
            <w:pPr>
              <w:tabs>
                <w:tab w:val="right" w:leader="dot" w:pos="4065"/>
              </w:tabs>
              <w:spacing w:before="0" w:after="0" w:line="140" w:lineRule="exact"/>
              <w:ind w:firstLine="227"/>
              <w:rPr>
                <w:rFonts w:cs="Arial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057719" w14:textId="77777777" w:rsidR="00CC188D" w:rsidRPr="00EB2178" w:rsidRDefault="00CC188D" w:rsidP="00CC188D">
            <w:pPr>
              <w:spacing w:before="0" w:after="0" w:line="14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0B6BE7D" w14:textId="34CD770B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115,8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DB6BB64" w14:textId="6A61CA80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118,1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63FE071" w14:textId="17441AD7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112,8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B922539" w14:textId="52FB1C1A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0AAAAD6" w14:textId="0ED57E65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E68B73F" w14:textId="2EF6D132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109,4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24ACE1E" w14:textId="263CECDE" w:rsidR="00CC188D" w:rsidRPr="00D82272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105,8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AD233C3" w14:textId="663DDB30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D1871AC" w14:textId="233A8F98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107,4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DCD7EF0" w14:textId="3BC01AFF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F8BCAE0" w14:textId="41D3DF2D" w:rsidR="00CC188D" w:rsidRPr="00EB2178" w:rsidRDefault="00C332AC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96,4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476872" w14:textId="77777777" w:rsidR="00CC188D" w:rsidRPr="00EB2178" w:rsidRDefault="00CC188D" w:rsidP="00CC188D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CC188D" w:rsidRPr="009B575B" w14:paraId="6A8E1A87" w14:textId="537EBEBF" w:rsidTr="005019D8">
        <w:trPr>
          <w:trHeight w:val="20"/>
        </w:trPr>
        <w:tc>
          <w:tcPr>
            <w:tcW w:w="4429" w:type="dxa"/>
            <w:vMerge w:val="restart"/>
            <w:tcBorders>
              <w:top w:val="single" w:sz="4" w:space="0" w:color="522398"/>
              <w:right w:val="nil"/>
            </w:tcBorders>
          </w:tcPr>
          <w:p w14:paraId="1938DCF2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240" w:lineRule="auto"/>
              <w:ind w:right="-5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Wskaźnik rentowności obrotu w przedsiębiorstwach</w:t>
            </w:r>
            <w:r w:rsidRPr="0027317B">
              <w:rPr>
                <w:rFonts w:cs="Arial"/>
                <w:color w:val="000000" w:themeColor="text1"/>
                <w:sz w:val="8"/>
                <w:szCs w:val="8"/>
              </w:rPr>
              <w:t xml:space="preserve"> </w:t>
            </w:r>
            <w:r w:rsidRPr="0027317B">
              <w:rPr>
                <w:rFonts w:cs="Arial"/>
                <w:iCs/>
                <w:color w:val="000000" w:themeColor="text1"/>
                <w:position w:val="5"/>
                <w:sz w:val="12"/>
                <w:szCs w:val="12"/>
              </w:rPr>
              <w:t>b</w:t>
            </w:r>
          </w:p>
          <w:p w14:paraId="3580E7F6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240" w:lineRule="auto"/>
              <w:ind w:right="-5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niefinansowych w %:</w:t>
            </w:r>
          </w:p>
        </w:tc>
        <w:tc>
          <w:tcPr>
            <w:tcW w:w="543" w:type="dxa"/>
            <w:tcBorders>
              <w:top w:val="single" w:sz="4" w:space="0" w:color="522398"/>
              <w:left w:val="nil"/>
              <w:bottom w:val="nil"/>
              <w:right w:val="single" w:sz="4" w:space="0" w:color="522398"/>
            </w:tcBorders>
            <w:vAlign w:val="bottom"/>
          </w:tcPr>
          <w:p w14:paraId="2D4F9D1D" w14:textId="77777777" w:rsidR="00CC188D" w:rsidRPr="00B369DA" w:rsidRDefault="00CC188D" w:rsidP="00CC188D">
            <w:pPr>
              <w:spacing w:before="0" w:after="0" w:line="170" w:lineRule="exact"/>
              <w:ind w:right="113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624B25B8" w14:textId="77777777" w:rsidR="00CC188D" w:rsidRPr="00B369DA" w:rsidRDefault="00CC188D" w:rsidP="00CC188D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</w:tcBorders>
            <w:vAlign w:val="bottom"/>
          </w:tcPr>
          <w:p w14:paraId="77F2E8EB" w14:textId="77777777" w:rsidR="00CC188D" w:rsidRPr="00B369DA" w:rsidRDefault="00CC188D" w:rsidP="00CC188D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</w:tcBorders>
            <w:vAlign w:val="bottom"/>
          </w:tcPr>
          <w:p w14:paraId="3CDE80D9" w14:textId="77777777" w:rsidR="00CC188D" w:rsidRPr="00B369DA" w:rsidRDefault="00CC188D" w:rsidP="00CC188D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</w:tcBorders>
            <w:vAlign w:val="bottom"/>
          </w:tcPr>
          <w:p w14:paraId="3F01D9E0" w14:textId="77777777" w:rsidR="00CC188D" w:rsidRPr="00B369DA" w:rsidRDefault="00CC188D" w:rsidP="00CC188D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4510466F" w14:textId="77777777" w:rsidR="00CC188D" w:rsidRPr="00B369DA" w:rsidRDefault="00CC188D" w:rsidP="00CC188D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1C6AE4EC" w14:textId="77777777" w:rsidR="00CC188D" w:rsidRPr="00B369DA" w:rsidRDefault="00CC188D" w:rsidP="00CC188D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nil"/>
            </w:tcBorders>
            <w:vAlign w:val="bottom"/>
          </w:tcPr>
          <w:p w14:paraId="4BDCE7FB" w14:textId="77777777" w:rsidR="00CC188D" w:rsidRPr="00B369DA" w:rsidRDefault="00CC188D" w:rsidP="00CC188D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74BC7580" w14:textId="77777777" w:rsidR="00CC188D" w:rsidRPr="00B369DA" w:rsidRDefault="00CC188D" w:rsidP="00CC188D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</w:tcBorders>
            <w:vAlign w:val="bottom"/>
          </w:tcPr>
          <w:p w14:paraId="7CF4B039" w14:textId="77777777" w:rsidR="00CC188D" w:rsidRPr="00B369DA" w:rsidRDefault="00CC188D" w:rsidP="00CC188D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52197D4E" w14:textId="77777777" w:rsidR="00CC188D" w:rsidRPr="00B369DA" w:rsidRDefault="00CC188D" w:rsidP="00CC188D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36E90A41" w14:textId="77777777" w:rsidR="00CC188D" w:rsidRPr="00B369DA" w:rsidRDefault="00CC188D" w:rsidP="00CC188D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</w:tcBorders>
            <w:vAlign w:val="bottom"/>
          </w:tcPr>
          <w:p w14:paraId="40687D5A" w14:textId="77777777" w:rsidR="00CC188D" w:rsidRPr="00B369DA" w:rsidRDefault="00CC188D" w:rsidP="00CC188D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CC188D" w:rsidRPr="009B575B" w14:paraId="0FA6DC62" w14:textId="039DC8FB" w:rsidTr="005019D8">
        <w:trPr>
          <w:trHeight w:val="20"/>
        </w:trPr>
        <w:tc>
          <w:tcPr>
            <w:tcW w:w="4429" w:type="dxa"/>
            <w:vMerge/>
            <w:tcBorders>
              <w:bottom w:val="single" w:sz="4" w:space="0" w:color="522398"/>
              <w:right w:val="nil"/>
            </w:tcBorders>
            <w:vAlign w:val="bottom"/>
          </w:tcPr>
          <w:p w14:paraId="689CA1EE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150" w:lineRule="exact"/>
              <w:ind w:right="-57" w:firstLine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nil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5BFD0F16" w14:textId="77777777" w:rsidR="00CC188D" w:rsidRPr="00B369DA" w:rsidRDefault="00CC188D" w:rsidP="00CC188D">
            <w:pPr>
              <w:spacing w:before="0" w:after="0" w:line="150" w:lineRule="exact"/>
              <w:ind w:right="113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nil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38A0DA" w14:textId="77777777" w:rsidR="00CC188D" w:rsidRPr="00B369DA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</w:tcBorders>
            <w:vAlign w:val="bottom"/>
          </w:tcPr>
          <w:p w14:paraId="157F8737" w14:textId="77777777" w:rsidR="00CC188D" w:rsidRPr="00B369DA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</w:tcBorders>
            <w:vAlign w:val="bottom"/>
          </w:tcPr>
          <w:p w14:paraId="58730F69" w14:textId="77777777" w:rsidR="00CC188D" w:rsidRPr="00B369DA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</w:tcBorders>
            <w:vAlign w:val="bottom"/>
          </w:tcPr>
          <w:p w14:paraId="51232575" w14:textId="77777777" w:rsidR="00CC188D" w:rsidRPr="00B369DA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C60CC13" w14:textId="77777777" w:rsidR="00CC188D" w:rsidRPr="00B369DA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881D530" w14:textId="77777777" w:rsidR="00CC188D" w:rsidRPr="00B369DA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nil"/>
              <w:left w:val="single" w:sz="4" w:space="0" w:color="522398"/>
              <w:bottom w:val="single" w:sz="4" w:space="0" w:color="522398"/>
            </w:tcBorders>
            <w:vAlign w:val="bottom"/>
          </w:tcPr>
          <w:p w14:paraId="67DC5592" w14:textId="77777777" w:rsidR="00CC188D" w:rsidRPr="00B369DA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ACBB8A7" w14:textId="77777777" w:rsidR="00CC188D" w:rsidRPr="00B369DA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</w:tcBorders>
            <w:vAlign w:val="bottom"/>
          </w:tcPr>
          <w:p w14:paraId="4477A6C0" w14:textId="77777777" w:rsidR="00CC188D" w:rsidRPr="00B369DA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D44E38D" w14:textId="77777777" w:rsidR="00CC188D" w:rsidRPr="00B369DA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DA5CDC" w14:textId="77777777" w:rsidR="00CC188D" w:rsidRPr="00B369DA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</w:tcBorders>
            <w:vAlign w:val="bottom"/>
          </w:tcPr>
          <w:p w14:paraId="5733EC25" w14:textId="77777777" w:rsidR="00CC188D" w:rsidRPr="00B369DA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CC188D" w:rsidRPr="009B575B" w14:paraId="2113D518" w14:textId="7DF732A9" w:rsidTr="005019D8">
        <w:trPr>
          <w:trHeight w:val="20"/>
        </w:trPr>
        <w:tc>
          <w:tcPr>
            <w:tcW w:w="4429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0F614C88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brutto</w:t>
            </w:r>
            <w:r w:rsidRPr="0027317B">
              <w:rPr>
                <w:rFonts w:cs="Arial"/>
                <w:color w:val="000000" w:themeColor="text1"/>
                <w:sz w:val="8"/>
                <w:szCs w:val="8"/>
              </w:rPr>
              <w:t xml:space="preserve"> </w:t>
            </w:r>
            <w:r w:rsidRPr="0027317B">
              <w:rPr>
                <w:rFonts w:cs="Arial"/>
                <w:iCs/>
                <w:color w:val="000000" w:themeColor="text1"/>
                <w:position w:val="5"/>
                <w:sz w:val="12"/>
                <w:szCs w:val="12"/>
              </w:rPr>
              <w:t>c</w:t>
            </w:r>
            <w:r w:rsidRPr="0027317B">
              <w:rPr>
                <w:rFonts w:cs="Arial"/>
                <w:color w:val="000000" w:themeColor="text1"/>
                <w:sz w:val="12"/>
                <w:szCs w:val="12"/>
              </w:rPr>
              <w:t xml:space="preserve">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2C1C856" w14:textId="77777777" w:rsidR="00CC188D" w:rsidRPr="00B369DA" w:rsidRDefault="00CC188D" w:rsidP="00CC188D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2F574A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634C018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0BA4FA1" w14:textId="77777777" w:rsidR="00CC188D" w:rsidRPr="00EC7BD5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EC7BD5">
              <w:rPr>
                <w:rFonts w:cs="Arial"/>
                <w:bCs/>
                <w:color w:val="000000" w:themeColor="text1"/>
                <w:sz w:val="16"/>
                <w:szCs w:val="16"/>
              </w:rPr>
              <w:t>4,7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68DB771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5C34FBA" w14:textId="023651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0D67F10" w14:textId="77777777" w:rsidR="00CC188D" w:rsidRPr="00AA69A6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AA69A6">
              <w:rPr>
                <w:rFonts w:cs="Arial"/>
                <w:bCs/>
                <w:color w:val="000000" w:themeColor="text1"/>
                <w:sz w:val="16"/>
                <w:szCs w:val="16"/>
              </w:rPr>
              <w:t>5,4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FD5899D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0D2F2A" w14:textId="10BB79E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AD74417" w14:textId="77777777" w:rsidR="00CC188D" w:rsidRPr="001528A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1528AA">
              <w:rPr>
                <w:rFonts w:cs="Arial"/>
                <w:color w:val="000000" w:themeColor="text1"/>
                <w:sz w:val="16"/>
                <w:szCs w:val="16"/>
              </w:rPr>
              <w:t>5,5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5BD422" w14:textId="5644D4BE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0E61BE2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F5F7AD4" w14:textId="2702895B" w:rsidR="00CC188D" w:rsidRPr="00D824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D824F3">
              <w:rPr>
                <w:rFonts w:cs="Arial"/>
                <w:bCs/>
                <w:color w:val="000000" w:themeColor="text1"/>
                <w:sz w:val="16"/>
                <w:szCs w:val="16"/>
              </w:rPr>
              <w:t>4,9</w:t>
            </w:r>
          </w:p>
        </w:tc>
      </w:tr>
      <w:tr w:rsidR="00CC188D" w:rsidRPr="009B575B" w14:paraId="5E204A0F" w14:textId="5CF7CD30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10E2C7D6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7190ADC" w14:textId="77777777" w:rsidR="00CC188D" w:rsidRPr="00B369DA" w:rsidRDefault="00CC188D" w:rsidP="00CC188D">
            <w:pPr>
              <w:spacing w:before="0" w:after="0" w:line="16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6C27F43" w14:textId="6BB2CF0C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E990DB3" w14:textId="03EFC525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0AF5622" w14:textId="6170C502" w:rsidR="00CC188D" w:rsidRPr="00EC7BD5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Cs/>
                <w:color w:val="000000" w:themeColor="text1"/>
                <w:sz w:val="16"/>
                <w:szCs w:val="16"/>
              </w:rPr>
              <w:t>9,0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188227B" w14:textId="07AA26C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E9F9123" w14:textId="78DFECC9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A8FDE5B" w14:textId="0A727B6D" w:rsidR="00CC188D" w:rsidRPr="00A763D4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A763D4">
              <w:rPr>
                <w:rFonts w:cs="Arial"/>
                <w:bCs/>
                <w:color w:val="000000" w:themeColor="text1"/>
                <w:sz w:val="16"/>
                <w:szCs w:val="16"/>
              </w:rPr>
              <w:t>7,8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C521F9B" w14:textId="40F8459F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59328EB" w14:textId="034052B0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9958E45" w14:textId="6E49785A" w:rsidR="00CC188D" w:rsidRPr="009D779F" w:rsidRDefault="009D779F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9D779F">
              <w:rPr>
                <w:rFonts w:cs="Arial"/>
                <w:bCs/>
                <w:color w:val="000000" w:themeColor="text1"/>
                <w:sz w:val="16"/>
                <w:szCs w:val="16"/>
              </w:rPr>
              <w:t>6,7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7FD12C" w14:textId="29A264F3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88523B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98790CB" w14:textId="77777777" w:rsidR="00CC188D" w:rsidRPr="00D824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</w:p>
        </w:tc>
      </w:tr>
      <w:tr w:rsidR="00CC188D" w:rsidRPr="009B575B" w14:paraId="66FF4035" w14:textId="50CA73DE" w:rsidTr="005019D8">
        <w:trPr>
          <w:trHeight w:val="20"/>
        </w:trPr>
        <w:tc>
          <w:tcPr>
            <w:tcW w:w="4429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17C60B67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16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netto</w:t>
            </w:r>
            <w:r w:rsidRPr="0027317B">
              <w:rPr>
                <w:rFonts w:cs="Arial"/>
                <w:color w:val="000000" w:themeColor="text1"/>
                <w:sz w:val="8"/>
                <w:szCs w:val="8"/>
              </w:rPr>
              <w:t xml:space="preserve"> </w:t>
            </w:r>
            <w:r w:rsidRPr="0027317B">
              <w:rPr>
                <w:rFonts w:cs="Arial"/>
                <w:iCs/>
                <w:color w:val="000000" w:themeColor="text1"/>
                <w:position w:val="5"/>
                <w:sz w:val="12"/>
                <w:szCs w:val="12"/>
              </w:rPr>
              <w:t>d</w:t>
            </w:r>
            <w:r w:rsidRPr="0027317B">
              <w:rPr>
                <w:rFonts w:cs="Arial"/>
                <w:color w:val="000000" w:themeColor="text1"/>
                <w:sz w:val="12"/>
                <w:szCs w:val="12"/>
              </w:rPr>
              <w:t xml:space="preserve">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3B01BC0" w14:textId="77777777" w:rsidR="00CC188D" w:rsidRPr="00B369DA" w:rsidRDefault="00CC188D" w:rsidP="00CC188D">
            <w:pPr>
              <w:spacing w:before="0" w:after="0" w:line="14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6256A78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4724FA4" w14:textId="3D389639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0661C72" w14:textId="77777777" w:rsidR="00CC188D" w:rsidRPr="00EC7BD5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EC7BD5">
              <w:rPr>
                <w:rFonts w:cs="Arial"/>
                <w:bCs/>
                <w:color w:val="000000" w:themeColor="text1"/>
                <w:sz w:val="16"/>
                <w:szCs w:val="16"/>
              </w:rPr>
              <w:t>3,9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85E2166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E3413AE" w14:textId="2E62F701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E3DAF1" w14:textId="77777777" w:rsidR="00CC188D" w:rsidRPr="00AA69A6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AA69A6">
              <w:rPr>
                <w:rFonts w:cs="Arial"/>
                <w:bCs/>
                <w:color w:val="000000" w:themeColor="text1"/>
                <w:sz w:val="16"/>
                <w:szCs w:val="16"/>
              </w:rPr>
              <w:t>4,7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6533C7F" w14:textId="2F6BE97E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244B22C" w14:textId="7ABB393E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741A41" w14:textId="77777777" w:rsidR="00CC188D" w:rsidRPr="001528A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1528AA">
              <w:rPr>
                <w:rFonts w:cs="Arial"/>
                <w:color w:val="000000" w:themeColor="text1"/>
                <w:sz w:val="16"/>
                <w:szCs w:val="16"/>
              </w:rPr>
              <w:t>4,9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11FE20A" w14:textId="7C04ACD6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F2F7CD6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1CBE75D" w14:textId="5258CE2E" w:rsidR="00CC188D" w:rsidRPr="00D824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D824F3">
              <w:rPr>
                <w:rFonts w:cs="Arial"/>
                <w:bCs/>
                <w:color w:val="000000" w:themeColor="text1"/>
                <w:sz w:val="16"/>
                <w:szCs w:val="16"/>
              </w:rPr>
              <w:t>4,3</w:t>
            </w:r>
          </w:p>
        </w:tc>
      </w:tr>
      <w:tr w:rsidR="00CC188D" w:rsidRPr="009B575B" w14:paraId="17B48B3A" w14:textId="06779ADA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94F2E75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14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DB62C5A" w14:textId="77777777" w:rsidR="00CC188D" w:rsidRPr="00B369DA" w:rsidRDefault="00CC188D" w:rsidP="00CC188D">
            <w:pPr>
              <w:spacing w:before="0" w:after="0" w:line="16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0D0371C" w14:textId="6E624A9F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EDF12C5" w14:textId="3EE7E8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E01B75" w14:textId="3589C054" w:rsidR="00CC188D" w:rsidRPr="00EC7BD5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Cs/>
                <w:color w:val="000000" w:themeColor="text1"/>
                <w:sz w:val="16"/>
                <w:szCs w:val="16"/>
              </w:rPr>
              <w:t>7,8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68A3624" w14:textId="4FB87B64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4BC65C" w14:textId="25AAA04E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905BBF9" w14:textId="0F5D9EFF" w:rsidR="00CC188D" w:rsidRPr="00AA69A6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Cs/>
                <w:color w:val="000000" w:themeColor="text1"/>
                <w:sz w:val="16"/>
                <w:szCs w:val="16"/>
              </w:rPr>
              <w:t>6,8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C08FF60" w14:textId="59E9590B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039B707" w14:textId="7B8FFBD3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12F6760" w14:textId="50893A48" w:rsidR="00CC188D" w:rsidRPr="009D779F" w:rsidRDefault="009D779F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9D779F">
              <w:rPr>
                <w:rFonts w:cs="Arial"/>
                <w:bCs/>
                <w:color w:val="000000" w:themeColor="text1"/>
                <w:sz w:val="16"/>
                <w:szCs w:val="16"/>
              </w:rPr>
              <w:t>5,8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29DB3EE" w14:textId="5A677C09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70C7413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57C5C4A" w14:textId="77777777" w:rsidR="00CC188D" w:rsidRPr="00DC45CB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CC188D" w:rsidRPr="009B575B" w14:paraId="32C599AA" w14:textId="7EED4B1A" w:rsidTr="005019D8">
        <w:trPr>
          <w:trHeight w:val="20"/>
        </w:trPr>
        <w:tc>
          <w:tcPr>
            <w:tcW w:w="4429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044DFD40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240" w:lineRule="auto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Nakłady in</w:t>
            </w:r>
            <w:r>
              <w:rPr>
                <w:rFonts w:cs="Arial"/>
                <w:color w:val="000000" w:themeColor="text1"/>
                <w:sz w:val="16"/>
                <w:szCs w:val="16"/>
              </w:rPr>
              <w:t>we</w:t>
            </w: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stycyjne w przedsiębiorstwach</w:t>
            </w:r>
            <w:r w:rsidRPr="0027317B">
              <w:rPr>
                <w:rFonts w:cs="Arial"/>
                <w:color w:val="000000" w:themeColor="text1"/>
                <w:sz w:val="8"/>
                <w:szCs w:val="8"/>
              </w:rPr>
              <w:t xml:space="preserve"> </w:t>
            </w:r>
            <w:r w:rsidRPr="0027317B">
              <w:rPr>
                <w:rFonts w:cs="Arial"/>
                <w:iCs/>
                <w:color w:val="000000" w:themeColor="text1"/>
                <w:position w:val="5"/>
                <w:sz w:val="12"/>
                <w:szCs w:val="12"/>
              </w:rPr>
              <w:t>b</w:t>
            </w:r>
            <w:r w:rsidRPr="0027317B">
              <w:rPr>
                <w:rFonts w:cs="Arial"/>
                <w:iCs/>
                <w:color w:val="000000" w:themeColor="text1"/>
                <w:sz w:val="12"/>
                <w:szCs w:val="12"/>
                <w:vertAlign w:val="superscript"/>
              </w:rPr>
              <w:t xml:space="preserve"> </w:t>
            </w:r>
            <w:r w:rsidRPr="0027317B">
              <w:rPr>
                <w:rFonts w:cs="Arial"/>
                <w:color w:val="000000" w:themeColor="text1"/>
                <w:sz w:val="12"/>
                <w:szCs w:val="12"/>
              </w:rPr>
              <w:t xml:space="preserve"> </w:t>
            </w:r>
          </w:p>
          <w:p w14:paraId="3EF9372C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240" w:lineRule="auto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(w cenach bieżących) w mln zł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9C6724A" w14:textId="77777777" w:rsidR="00CC188D" w:rsidRPr="00B369DA" w:rsidRDefault="00CC188D" w:rsidP="00CC188D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D1B82E2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78F7A3" w14:textId="36557629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2C0F265" w14:textId="77777777" w:rsidR="00CC188D" w:rsidRPr="00EC7BD5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EC7BD5">
              <w:rPr>
                <w:rFonts w:cs="Arial"/>
                <w:bCs/>
                <w:color w:val="000000" w:themeColor="text1"/>
                <w:sz w:val="16"/>
                <w:szCs w:val="16"/>
              </w:rPr>
              <w:t>274,0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F1FDFC9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D90CB9" w14:textId="00246DF5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5C9BB80" w14:textId="77777777" w:rsidR="00CC188D" w:rsidRPr="00AA69A6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AA69A6">
              <w:rPr>
                <w:rFonts w:cs="Arial"/>
                <w:bCs/>
                <w:color w:val="000000" w:themeColor="text1"/>
                <w:sz w:val="16"/>
                <w:szCs w:val="16"/>
              </w:rPr>
              <w:t>689,2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72ACA01" w14:textId="5EC08A2F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F948485" w14:textId="312C058C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FACBB68" w14:textId="77777777" w:rsidR="00CC188D" w:rsidRPr="00F3732D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F3732D">
              <w:rPr>
                <w:rFonts w:cs="Arial"/>
                <w:color w:val="000000" w:themeColor="text1"/>
                <w:sz w:val="16"/>
                <w:szCs w:val="16"/>
              </w:rPr>
              <w:t>1153,4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09E5D7F" w14:textId="72BFCE03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675AD60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0671942" w14:textId="738160A3" w:rsidR="00CC188D" w:rsidRPr="001273FB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1273FB">
              <w:rPr>
                <w:rFonts w:cs="Arial"/>
                <w:bCs/>
                <w:color w:val="000000" w:themeColor="text1"/>
                <w:sz w:val="16"/>
                <w:szCs w:val="16"/>
              </w:rPr>
              <w:t>1</w:t>
            </w:r>
            <w:r>
              <w:rPr>
                <w:rFonts w:cs="Arial"/>
                <w:bCs/>
                <w:color w:val="000000" w:themeColor="text1"/>
                <w:sz w:val="16"/>
                <w:szCs w:val="16"/>
              </w:rPr>
              <w:t>8</w:t>
            </w:r>
            <w:r w:rsidRPr="001273FB">
              <w:rPr>
                <w:rFonts w:cs="Arial"/>
                <w:bCs/>
                <w:color w:val="000000" w:themeColor="text1"/>
                <w:sz w:val="16"/>
                <w:szCs w:val="16"/>
              </w:rPr>
              <w:t>02,1</w:t>
            </w:r>
          </w:p>
        </w:tc>
      </w:tr>
      <w:tr w:rsidR="00CC188D" w:rsidRPr="009B575B" w14:paraId="676122D4" w14:textId="3E40D9B6" w:rsidTr="005019D8">
        <w:trPr>
          <w:trHeight w:val="20"/>
        </w:trPr>
        <w:tc>
          <w:tcPr>
            <w:tcW w:w="4429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61A4E8F8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150" w:lineRule="exact"/>
              <w:ind w:left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E8A669C" w14:textId="77777777" w:rsidR="00CC188D" w:rsidRPr="00B369DA" w:rsidRDefault="00CC188D" w:rsidP="00CC188D">
            <w:pPr>
              <w:spacing w:before="0" w:after="0" w:line="16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8F3374" w14:textId="23F5BAAE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6B5DF9B" w14:textId="07A2C85B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A4FF788" w14:textId="252923B9" w:rsidR="00CC188D" w:rsidRPr="006C480D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6C480D">
              <w:rPr>
                <w:rFonts w:cs="Arial"/>
                <w:bCs/>
                <w:color w:val="000000" w:themeColor="text1"/>
                <w:sz w:val="16"/>
                <w:szCs w:val="16"/>
              </w:rPr>
              <w:t>341,3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8D7D50E" w14:textId="5F23B13B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B1539D9" w14:textId="109B0AD3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85929C7" w14:textId="7B554DA2" w:rsidR="00CC188D" w:rsidRPr="001422E2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1422E2">
              <w:rPr>
                <w:rFonts w:cs="Arial"/>
                <w:bCs/>
                <w:color w:val="000000" w:themeColor="text1"/>
                <w:sz w:val="16"/>
                <w:szCs w:val="16"/>
              </w:rPr>
              <w:t>768,7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FA47901" w14:textId="1B822231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3C300AB" w14:textId="00DD8974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AFD69C7" w14:textId="22707D72" w:rsidR="00CC188D" w:rsidRPr="009D779F" w:rsidRDefault="009D779F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9D779F">
              <w:rPr>
                <w:rFonts w:cs="Arial"/>
                <w:bCs/>
                <w:color w:val="000000" w:themeColor="text1"/>
                <w:sz w:val="16"/>
                <w:szCs w:val="16"/>
              </w:rPr>
              <w:t>1339,7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6CFBFF9" w14:textId="434F30DE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B0494A3" w14:textId="77777777" w:rsidR="00CC188D" w:rsidRPr="00B369DA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8ECE1C6" w14:textId="77777777" w:rsidR="00CC188D" w:rsidRPr="001273FB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</w:p>
        </w:tc>
      </w:tr>
      <w:tr w:rsidR="00CC188D" w:rsidRPr="009B575B" w14:paraId="212A8E6B" w14:textId="129E4DC9" w:rsidTr="005019D8">
        <w:trPr>
          <w:trHeight w:val="20"/>
        </w:trPr>
        <w:tc>
          <w:tcPr>
            <w:tcW w:w="4429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14821209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240" w:lineRule="auto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analogiczny okres poprzedniego roku = 100 (ceny</w:t>
            </w:r>
          </w:p>
          <w:p w14:paraId="5CFA8FC7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240" w:lineRule="auto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bieżące)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36A9B17" w14:textId="77777777" w:rsidR="00CC188D" w:rsidRPr="00B369DA" w:rsidRDefault="00CC188D" w:rsidP="00CC188D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BCC7401" w14:textId="77777777" w:rsidR="00CC188D" w:rsidRPr="00361A8F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D8B4279" w14:textId="431E2639" w:rsidR="00CC188D" w:rsidRPr="00361A8F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281FC65" w14:textId="77777777" w:rsidR="00CC188D" w:rsidRPr="00EC7BD5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EC7BD5">
              <w:rPr>
                <w:rFonts w:cs="Arial"/>
                <w:bCs/>
                <w:color w:val="000000" w:themeColor="text1"/>
                <w:sz w:val="16"/>
                <w:szCs w:val="16"/>
              </w:rPr>
              <w:t>93,8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FBC597A" w14:textId="77777777" w:rsidR="00CC188D" w:rsidRPr="0028795E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7C16C4C" w14:textId="07D5AF1B" w:rsidR="00CC188D" w:rsidRPr="0028795E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2646451" w14:textId="77777777" w:rsidR="00CC188D" w:rsidRPr="00AA69A6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A69A6">
              <w:rPr>
                <w:rFonts w:cs="Arial"/>
                <w:color w:val="000000" w:themeColor="text1"/>
                <w:sz w:val="16"/>
                <w:szCs w:val="16"/>
              </w:rPr>
              <w:t>107,8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6966EC" w14:textId="74BB4CCD" w:rsidR="00CC188D" w:rsidRPr="0028795E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69E2A00" w14:textId="610BDCA3" w:rsidR="00CC188D" w:rsidRPr="0028795E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CBE19AA" w14:textId="77777777" w:rsidR="00CC188D" w:rsidRPr="00F3732D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F3732D">
              <w:rPr>
                <w:rFonts w:cs="Arial"/>
                <w:color w:val="000000" w:themeColor="text1"/>
                <w:sz w:val="16"/>
                <w:szCs w:val="16"/>
              </w:rPr>
              <w:t>116,2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3EB7C87" w14:textId="707E7F46" w:rsidR="00CC188D" w:rsidRPr="0028795E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C1524EE" w14:textId="77777777" w:rsidR="00CC188D" w:rsidRPr="0028795E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E1ADE3A" w14:textId="48F3E79F" w:rsidR="00CC188D" w:rsidRPr="001273FB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1273FB">
              <w:rPr>
                <w:rFonts w:cs="Arial"/>
                <w:bCs/>
                <w:color w:val="000000" w:themeColor="text1"/>
                <w:sz w:val="16"/>
                <w:szCs w:val="16"/>
              </w:rPr>
              <w:t>119,4</w:t>
            </w:r>
          </w:p>
        </w:tc>
      </w:tr>
      <w:tr w:rsidR="00CC188D" w:rsidRPr="009B575B" w14:paraId="7A3731FC" w14:textId="47CC387A" w:rsidTr="005019D8">
        <w:trPr>
          <w:trHeight w:val="20"/>
        </w:trPr>
        <w:tc>
          <w:tcPr>
            <w:tcW w:w="4429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78A65AF6" w14:textId="77777777" w:rsidR="00CC188D" w:rsidRPr="00B369DA" w:rsidRDefault="00CC188D" w:rsidP="00CC188D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FC8322" w14:textId="77777777" w:rsidR="00CC188D" w:rsidRPr="00E43DF3" w:rsidRDefault="00CC188D" w:rsidP="00CC188D">
            <w:pPr>
              <w:spacing w:before="0" w:after="0" w:line="16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23F7B42" w14:textId="08621EAC" w:rsidR="00CC188D" w:rsidRPr="00361A8F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8684687" w14:textId="76AD341E" w:rsidR="00CC188D" w:rsidRPr="00361A8F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36681AF" w14:textId="1D0E556A" w:rsidR="00CC188D" w:rsidRPr="00EC7BD5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Cs/>
                <w:color w:val="000000" w:themeColor="text1"/>
                <w:sz w:val="16"/>
                <w:szCs w:val="16"/>
              </w:rPr>
              <w:t>124,6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89EBD8" w14:textId="34631DF1" w:rsidR="00CC188D" w:rsidRPr="0028795E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C298C12" w14:textId="2BAB4818" w:rsidR="00CC188D" w:rsidRPr="0028795E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0EF56C6" w14:textId="13A9F953" w:rsidR="00CC188D" w:rsidRPr="00AA69A6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111,5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8E0A14C" w14:textId="507E37FA" w:rsidR="00CC188D" w:rsidRPr="0028795E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C98E9BA" w14:textId="1F1C3F1F" w:rsidR="00CC188D" w:rsidRPr="0028795E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4B7961" w14:textId="2A2682B1" w:rsidR="00CC188D" w:rsidRPr="009D779F" w:rsidRDefault="009D779F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9D779F">
              <w:rPr>
                <w:rFonts w:cs="Arial"/>
                <w:bCs/>
                <w:color w:val="000000" w:themeColor="text1"/>
                <w:sz w:val="16"/>
                <w:szCs w:val="16"/>
              </w:rPr>
              <w:t>116,2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7C8542" w14:textId="3FE589DB" w:rsidR="00CC188D" w:rsidRPr="0028795E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111B1A" w14:textId="77777777" w:rsidR="00CC188D" w:rsidRPr="0028795E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09F7F42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CC188D" w:rsidRPr="00E43DF3" w14:paraId="2E65A7A8" w14:textId="01E1BFC7" w:rsidTr="005019D8">
        <w:trPr>
          <w:trHeight w:val="20"/>
        </w:trPr>
        <w:tc>
          <w:tcPr>
            <w:tcW w:w="4429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328578B3" w14:textId="77777777" w:rsidR="00CC188D" w:rsidRPr="00E43DF3" w:rsidRDefault="00CC188D" w:rsidP="00CC188D">
            <w:pPr>
              <w:tabs>
                <w:tab w:val="right" w:leader="dot" w:pos="4065"/>
              </w:tabs>
              <w:spacing w:before="0" w:after="0" w:line="240" w:lineRule="auto"/>
              <w:ind w:right="-57"/>
              <w:rPr>
                <w:rFonts w:cs="Arial"/>
                <w:color w:val="000000" w:themeColor="text1"/>
                <w:sz w:val="16"/>
                <w:szCs w:val="16"/>
              </w:rPr>
            </w:pPr>
            <w:r w:rsidRPr="00E43DF3">
              <w:rPr>
                <w:rFonts w:cs="Arial"/>
                <w:color w:val="000000" w:themeColor="text1"/>
                <w:sz w:val="16"/>
                <w:szCs w:val="16"/>
              </w:rPr>
              <w:t>Podmioty gospodarki narodo</w:t>
            </w:r>
            <w:r>
              <w:rPr>
                <w:rFonts w:cs="Arial"/>
                <w:color w:val="000000" w:themeColor="text1"/>
                <w:sz w:val="16"/>
                <w:szCs w:val="16"/>
              </w:rPr>
              <w:t>we</w:t>
            </w:r>
            <w:r w:rsidRPr="00E43DF3">
              <w:rPr>
                <w:rFonts w:cs="Arial"/>
                <w:color w:val="000000" w:themeColor="text1"/>
                <w:sz w:val="16"/>
                <w:szCs w:val="16"/>
              </w:rPr>
              <w:t>j w rejestrze REGON</w:t>
            </w:r>
            <w:r w:rsidRPr="0027317B">
              <w:rPr>
                <w:rFonts w:cs="Arial"/>
                <w:color w:val="000000" w:themeColor="text1"/>
                <w:sz w:val="8"/>
                <w:szCs w:val="8"/>
              </w:rPr>
              <w:t xml:space="preserve"> </w:t>
            </w:r>
            <w:r w:rsidRPr="0027317B">
              <w:rPr>
                <w:rFonts w:cs="Arial"/>
                <w:iCs/>
                <w:color w:val="000000" w:themeColor="text1"/>
                <w:position w:val="5"/>
                <w:sz w:val="12"/>
                <w:szCs w:val="12"/>
              </w:rPr>
              <w:t>e</w:t>
            </w:r>
            <w:r w:rsidRPr="0027317B">
              <w:rPr>
                <w:rFonts w:cs="Arial"/>
                <w:iCs/>
                <w:color w:val="000000" w:themeColor="text1"/>
                <w:sz w:val="12"/>
                <w:szCs w:val="12"/>
                <w:vertAlign w:val="superscript"/>
              </w:rPr>
              <w:t xml:space="preserve"> </w:t>
            </w:r>
          </w:p>
          <w:p w14:paraId="45743116" w14:textId="77777777" w:rsidR="00CC188D" w:rsidRPr="00E43DF3" w:rsidRDefault="00CC188D" w:rsidP="00CC188D">
            <w:pPr>
              <w:tabs>
                <w:tab w:val="right" w:leader="dot" w:pos="4065"/>
              </w:tabs>
              <w:spacing w:before="0" w:after="0" w:line="240" w:lineRule="auto"/>
              <w:rPr>
                <w:rFonts w:cs="Arial"/>
                <w:color w:val="000000" w:themeColor="text1"/>
                <w:sz w:val="16"/>
                <w:szCs w:val="16"/>
              </w:rPr>
            </w:pPr>
            <w:r w:rsidRPr="00E43DF3">
              <w:rPr>
                <w:rFonts w:cs="Arial"/>
                <w:color w:val="000000" w:themeColor="text1"/>
                <w:sz w:val="16"/>
                <w:szCs w:val="16"/>
              </w:rPr>
              <w:t>(stan w końcu okresu)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58BEC77" w14:textId="77777777" w:rsidR="00CC188D" w:rsidRPr="00E43DF3" w:rsidRDefault="00CC188D" w:rsidP="00CC188D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3FB520B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109574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B874E68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109782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0D7C087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110127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01BF3B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110476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E11F926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110975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29001EC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111388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9A6696A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111760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026E792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112027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F8E9145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112416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B67FDF9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112795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F87279A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113073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C86DCA2" w14:textId="3A700E25" w:rsidR="00CC188D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113236</w:t>
            </w:r>
          </w:p>
        </w:tc>
      </w:tr>
      <w:tr w:rsidR="00CC188D" w:rsidRPr="00E43DF3" w14:paraId="55D92120" w14:textId="6CCAFFB0" w:rsidTr="005019D8">
        <w:trPr>
          <w:trHeight w:val="20"/>
        </w:trPr>
        <w:tc>
          <w:tcPr>
            <w:tcW w:w="4429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0CDDB6D2" w14:textId="77777777" w:rsidR="00CC188D" w:rsidRPr="00E43DF3" w:rsidRDefault="00CC188D" w:rsidP="00CC188D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0BB4126" w14:textId="77777777" w:rsidR="00CC188D" w:rsidRPr="00E43DF3" w:rsidRDefault="00CC188D" w:rsidP="00CC188D">
            <w:pPr>
              <w:spacing w:before="0" w:after="0" w:line="16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ABF24C0" w14:textId="32BB891E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113254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1F19A57" w14:textId="65371DCA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113497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CBAC51D" w14:textId="74CF046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113803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428A447" w14:textId="4A0B3E15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114121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6332137" w14:textId="49CD5F89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114489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28E2A9F" w14:textId="1796A926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114975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060854" w14:textId="0941D05A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115376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7A4DF1" w14:textId="48EF4E6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115683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40CDEB5" w14:textId="4E66E865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116126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CC89C85" w14:textId="75067536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116500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7298131" w14:textId="157C94D9" w:rsidR="00CC188D" w:rsidRPr="00E43DF3" w:rsidRDefault="00943D2B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116766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2BFE372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CC188D" w:rsidRPr="00E43DF3" w14:paraId="03563196" w14:textId="56856474" w:rsidTr="005019D8">
        <w:trPr>
          <w:trHeight w:val="20"/>
        </w:trPr>
        <w:tc>
          <w:tcPr>
            <w:tcW w:w="4429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05D8AD8F" w14:textId="77777777" w:rsidR="00CC188D" w:rsidRPr="00E43DF3" w:rsidRDefault="00CC188D" w:rsidP="00CC188D">
            <w:pPr>
              <w:tabs>
                <w:tab w:val="right" w:leader="dot" w:pos="4065"/>
              </w:tabs>
              <w:spacing w:before="0" w:after="0" w:line="16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  <w:r w:rsidRPr="00E43DF3">
              <w:rPr>
                <w:rFonts w:cs="Arial"/>
                <w:color w:val="000000" w:themeColor="text1"/>
                <w:sz w:val="16"/>
                <w:szCs w:val="16"/>
              </w:rPr>
              <w:t>w tym spółki handlo</w:t>
            </w:r>
            <w:r>
              <w:rPr>
                <w:rFonts w:cs="Arial"/>
                <w:color w:val="000000" w:themeColor="text1"/>
                <w:sz w:val="16"/>
                <w:szCs w:val="16"/>
              </w:rPr>
              <w:t>we</w:t>
            </w:r>
            <w:r w:rsidRPr="00E43DF3">
              <w:rPr>
                <w:rFonts w:cs="Arial"/>
                <w:color w:val="000000" w:themeColor="text1"/>
                <w:sz w:val="16"/>
                <w:szCs w:val="16"/>
              </w:rPr>
              <w:t xml:space="preserve">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486EDC3" w14:textId="77777777" w:rsidR="00CC188D" w:rsidRPr="00E43DF3" w:rsidRDefault="00CC188D" w:rsidP="00CC188D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75C2F21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8600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688BDF0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8664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6EB5577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8733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D3A6F53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8771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CDACBA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8838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E6832C9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8885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E713357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8966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7CB8725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9011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60C578F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9094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287B681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9188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B715D7C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9264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66BA063" w14:textId="43592CAB" w:rsidR="00CC188D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9380</w:t>
            </w:r>
          </w:p>
        </w:tc>
      </w:tr>
      <w:tr w:rsidR="00CC188D" w:rsidRPr="00E43DF3" w14:paraId="12B8D16D" w14:textId="79F4E588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1CB8F26E" w14:textId="77777777" w:rsidR="00CC188D" w:rsidRPr="00E43DF3" w:rsidRDefault="00CC188D" w:rsidP="00CC188D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E391C81" w14:textId="77777777" w:rsidR="00CC188D" w:rsidRPr="00E43DF3" w:rsidRDefault="00CC188D" w:rsidP="00CC188D">
            <w:pPr>
              <w:spacing w:before="0" w:after="0" w:line="16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0078A0E" w14:textId="22403D38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9510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C482B67" w14:textId="6557D34B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9596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7B5F30C" w14:textId="773FCE68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9664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A39EB1B" w14:textId="6996989A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9723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AFD12D1" w14:textId="15B163B8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9812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C7DBFB" w14:textId="204527B6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9897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4EEFFE" w14:textId="55516075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9996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59CBE0" w14:textId="5A666F6B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10065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DEF19BC" w14:textId="33688D1D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10146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8BAEE1B" w14:textId="42B9D525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10210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4D4D1D" w14:textId="46D7BF92" w:rsidR="00CC188D" w:rsidRPr="00E43DF3" w:rsidRDefault="00943D2B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10268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3167E01" w14:textId="77777777" w:rsidR="00CC188D" w:rsidRPr="00E43DF3" w:rsidRDefault="00CC188D" w:rsidP="00CC188D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CC188D" w:rsidRPr="00E43DF3" w14:paraId="4C268889" w14:textId="50ECBFE8" w:rsidTr="005019D8">
        <w:trPr>
          <w:trHeight w:val="20"/>
        </w:trPr>
        <w:tc>
          <w:tcPr>
            <w:tcW w:w="4429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5746EE94" w14:textId="77777777" w:rsidR="00CC188D" w:rsidRPr="00E43DF3" w:rsidRDefault="00CC188D" w:rsidP="00CC188D">
            <w:pPr>
              <w:tabs>
                <w:tab w:val="right" w:leader="dot" w:pos="4065"/>
              </w:tabs>
              <w:spacing w:before="0" w:after="0" w:line="160" w:lineRule="exact"/>
              <w:ind w:firstLine="454"/>
              <w:rPr>
                <w:rFonts w:cs="Arial"/>
                <w:color w:val="000000" w:themeColor="text1"/>
                <w:sz w:val="16"/>
                <w:szCs w:val="16"/>
              </w:rPr>
            </w:pPr>
            <w:r w:rsidRPr="00E43DF3">
              <w:rPr>
                <w:rFonts w:cs="Arial"/>
                <w:color w:val="000000" w:themeColor="text1"/>
                <w:sz w:val="16"/>
                <w:szCs w:val="16"/>
              </w:rPr>
              <w:t xml:space="preserve">w tym z udziałem kapitału zagranicznego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73B9581" w14:textId="77777777" w:rsidR="00CC188D" w:rsidRPr="00E43DF3" w:rsidRDefault="00CC188D" w:rsidP="00CC188D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3E36BBA" w14:textId="77777777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1149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6A88DB1" w14:textId="77777777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1154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B50B84F" w14:textId="77777777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1163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2BB95F4" w14:textId="77777777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1171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17470CE" w14:textId="77777777" w:rsidR="00CC188D" w:rsidRPr="006E51FE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1174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B186D66" w14:textId="77777777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1187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3299E5F" w14:textId="77777777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1194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EAD84D1" w14:textId="77777777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CD2BC0" w14:textId="77777777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1231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7145F2E" w14:textId="77777777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1242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394606C" w14:textId="77777777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1255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8B156E" w14:textId="2CB31B01" w:rsidR="00CC188D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1284</w:t>
            </w:r>
          </w:p>
        </w:tc>
      </w:tr>
      <w:tr w:rsidR="00CC188D" w:rsidRPr="00E43DF3" w14:paraId="7C7C7E37" w14:textId="63C1D0E2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7D50BEE4" w14:textId="77777777" w:rsidR="00CC188D" w:rsidRPr="00E43DF3" w:rsidRDefault="00CC188D" w:rsidP="00CC188D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DB829D7" w14:textId="77777777" w:rsidR="00CC188D" w:rsidRPr="00E43DF3" w:rsidRDefault="00CC188D" w:rsidP="00CC188D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D29DE12" w14:textId="1A52052E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1296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A391E87" w14:textId="10E5DF1F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1309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C54C72E" w14:textId="1E85F21B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1341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B6A1B02" w14:textId="268E4C20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shd w:val="clear" w:color="auto" w:fill="auto"/>
            <w:vAlign w:val="bottom"/>
          </w:tcPr>
          <w:p w14:paraId="609AF9C3" w14:textId="58EE8998" w:rsidR="00CC188D" w:rsidRPr="006E51FE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1363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46C862E" w14:textId="075BDA55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1398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2647278" w14:textId="538DF0B3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1419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28844AE" w14:textId="082FA4C0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1439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0BF8DF1" w14:textId="1255BE90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1478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FB54260" w14:textId="6FA10B0A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1485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7C01EF6" w14:textId="4756A38F" w:rsidR="00CC188D" w:rsidRPr="00E43DF3" w:rsidRDefault="00943D2B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1506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D776996" w14:textId="77777777" w:rsidR="00CC188D" w:rsidRPr="00E43DF3" w:rsidRDefault="00CC188D" w:rsidP="00CC188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</w:tbl>
    <w:p w14:paraId="4F02F4E6" w14:textId="77777777" w:rsidR="005529E1" w:rsidRPr="00EB2178" w:rsidRDefault="005529E1" w:rsidP="00E73429">
      <w:pPr>
        <w:pStyle w:val="stopka1"/>
        <w:spacing w:before="52"/>
        <w:jc w:val="both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>a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 xml:space="preserve"> W przedsiębiorstwach, w których liczba pracujących przekracza 9 osób.</w:t>
      </w:r>
    </w:p>
    <w:p w14:paraId="3F79F6BE" w14:textId="77777777" w:rsidR="005529E1" w:rsidRPr="00EB2178" w:rsidRDefault="005529E1" w:rsidP="0064586C">
      <w:pPr>
        <w:pStyle w:val="stopka1"/>
        <w:spacing w:before="38"/>
        <w:jc w:val="both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 xml:space="preserve">b 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 xml:space="preserve">W których liczba pracujących przekracza 49 osób; dane prezentowane są narastająco. </w:t>
      </w:r>
    </w:p>
    <w:p w14:paraId="44FBB309" w14:textId="77777777" w:rsidR="005529E1" w:rsidRPr="00EB2178" w:rsidRDefault="005529E1" w:rsidP="0064586C">
      <w:pPr>
        <w:pStyle w:val="stopka1"/>
        <w:spacing w:before="38"/>
        <w:jc w:val="both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 xml:space="preserve">c 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>Relacja wyniku finanso</w:t>
      </w:r>
      <w:r>
        <w:rPr>
          <w:rFonts w:ascii="Fira Sans" w:eastAsia="Fira Sans" w:hAnsi="Fira Sans" w:cs="Fira Sans"/>
          <w:sz w:val="16"/>
          <w:szCs w:val="16"/>
          <w:lang w:eastAsia="en-US"/>
        </w:rPr>
        <w:t>we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 xml:space="preserve">go brutto do przychodów z całokształtu działalności. </w:t>
      </w:r>
    </w:p>
    <w:p w14:paraId="07103C36" w14:textId="77777777" w:rsidR="005529E1" w:rsidRPr="00EB2178" w:rsidRDefault="005529E1" w:rsidP="0064586C">
      <w:pPr>
        <w:pStyle w:val="stopka1"/>
        <w:spacing w:before="38"/>
        <w:jc w:val="both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 xml:space="preserve">d 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>Relacja wyniku finanso</w:t>
      </w:r>
      <w:r>
        <w:rPr>
          <w:rFonts w:ascii="Fira Sans" w:eastAsia="Fira Sans" w:hAnsi="Fira Sans" w:cs="Fira Sans"/>
          <w:sz w:val="16"/>
          <w:szCs w:val="16"/>
          <w:lang w:eastAsia="en-US"/>
        </w:rPr>
        <w:t>we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 xml:space="preserve">go netto do przychodów z całokształtu działalności. </w:t>
      </w:r>
    </w:p>
    <w:p w14:paraId="14E2923A" w14:textId="290A6B07" w:rsidR="00847311" w:rsidRDefault="005529E1" w:rsidP="0064586C">
      <w:pPr>
        <w:pStyle w:val="stopka1"/>
        <w:spacing w:before="38"/>
        <w:jc w:val="both"/>
        <w:rPr>
          <w:rFonts w:ascii="Fira Sans" w:eastAsia="Fira Sans" w:hAnsi="Fira Sans" w:cs="Fira Sans"/>
          <w:sz w:val="16"/>
          <w:szCs w:val="16"/>
          <w:lang w:eastAsia="en-US"/>
        </w:rPr>
        <w:sectPr w:rsidR="00847311" w:rsidSect="00360F32">
          <w:headerReference w:type="default" r:id="rId38"/>
          <w:footerReference w:type="default" r:id="rId39"/>
          <w:pgSz w:w="16838" w:h="11906" w:orient="landscape"/>
          <w:pgMar w:top="624" w:right="720" w:bottom="289" w:left="720" w:header="170" w:footer="284" w:gutter="0"/>
          <w:cols w:space="708"/>
          <w:docGrid w:linePitch="360"/>
        </w:sect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 xml:space="preserve">e 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>Bez osób prowadzących gospoda</w:t>
      </w:r>
      <w:r>
        <w:rPr>
          <w:rFonts w:ascii="Fira Sans" w:eastAsia="Fira Sans" w:hAnsi="Fira Sans" w:cs="Fira Sans"/>
          <w:sz w:val="16"/>
          <w:szCs w:val="16"/>
          <w:lang w:eastAsia="en-US"/>
        </w:rPr>
        <w:t>rstwa indywidualne w rolnictwie</w:t>
      </w:r>
      <w:r w:rsidR="00D87CD5">
        <w:rPr>
          <w:rFonts w:ascii="Fira Sans" w:eastAsia="Fira Sans" w:hAnsi="Fira Sans" w:cs="Fira Sans"/>
          <w:sz w:val="16"/>
          <w:szCs w:val="16"/>
          <w:lang w:eastAsia="en-US"/>
        </w:rPr>
        <w:t>.</w:t>
      </w:r>
      <w:r w:rsidR="00740ADE">
        <w:rPr>
          <w:rFonts w:ascii="Fira Sans" w:eastAsia="Fira Sans" w:hAnsi="Fira Sans" w:cs="Fira Sans"/>
          <w:sz w:val="16"/>
          <w:szCs w:val="16"/>
          <w:lang w:eastAsia="en-US"/>
        </w:rPr>
        <w:t xml:space="preserve"> </w:t>
      </w:r>
      <w:bookmarkEnd w:id="2"/>
    </w:p>
    <w:tbl>
      <w:tblPr>
        <w:tblStyle w:val="Tabela-Siatka"/>
        <w:tblW w:w="9853" w:type="dxa"/>
        <w:tblInd w:w="279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4926"/>
        <w:gridCol w:w="4927"/>
      </w:tblGrid>
      <w:tr w:rsidR="00B52014" w:rsidRPr="000F1FCA" w14:paraId="32F0ECE5" w14:textId="77777777" w:rsidTr="00667C42">
        <w:trPr>
          <w:trHeight w:val="1626"/>
        </w:trPr>
        <w:tc>
          <w:tcPr>
            <w:tcW w:w="4926" w:type="dxa"/>
          </w:tcPr>
          <w:p w14:paraId="128FB0B9" w14:textId="77777777" w:rsidR="00B52014" w:rsidRPr="004A1D19" w:rsidRDefault="00B52014" w:rsidP="00667C42">
            <w:pPr>
              <w:spacing w:before="0" w:after="0" w:line="276" w:lineRule="auto"/>
              <w:rPr>
                <w:rFonts w:cs="Arial"/>
                <w:sz w:val="20"/>
              </w:rPr>
            </w:pPr>
            <w:r w:rsidRPr="004A1D19">
              <w:rPr>
                <w:rFonts w:cs="Arial"/>
                <w:sz w:val="20"/>
              </w:rPr>
              <w:lastRenderedPageBreak/>
              <w:t>Opracowanie merytoryczne:</w:t>
            </w:r>
          </w:p>
          <w:p w14:paraId="2D7B53B1" w14:textId="77777777" w:rsidR="00B52014" w:rsidRPr="008925F0" w:rsidRDefault="00B52014" w:rsidP="00667C42">
            <w:pPr>
              <w:spacing w:before="0" w:line="276" w:lineRule="auto"/>
              <w:rPr>
                <w:rFonts w:cs="Arial"/>
                <w:b/>
                <w:color w:val="000000" w:themeColor="text1"/>
                <w:sz w:val="20"/>
              </w:rPr>
            </w:pPr>
            <w:r>
              <w:rPr>
                <w:rFonts w:cs="Arial"/>
                <w:b/>
                <w:sz w:val="20"/>
              </w:rPr>
              <w:t>Urząd Statystyczny w Białymstoku</w:t>
            </w:r>
          </w:p>
          <w:p w14:paraId="6F4686C3" w14:textId="77777777" w:rsidR="00B52014" w:rsidRPr="00DE2400" w:rsidRDefault="00B52014" w:rsidP="00667C42">
            <w:pPr>
              <w:spacing w:before="0" w:after="0" w:line="276" w:lineRule="auto"/>
              <w:rPr>
                <w:b/>
                <w:lang w:val="fi-FI"/>
              </w:rPr>
            </w:pPr>
            <w:r w:rsidRPr="00DE2400">
              <w:rPr>
                <w:b/>
                <w:lang w:val="fi-FI"/>
              </w:rPr>
              <w:t xml:space="preserve">Dyrektor </w:t>
            </w:r>
            <w:r w:rsidRPr="009D3FAC">
              <w:rPr>
                <w:rFonts w:cs="Arial"/>
                <w:b/>
                <w:color w:val="000000" w:themeColor="text1"/>
                <w:sz w:val="20"/>
              </w:rPr>
              <w:t>Ewa Kamińska-Gawryluk</w:t>
            </w:r>
          </w:p>
          <w:p w14:paraId="7FACE265" w14:textId="77777777" w:rsidR="00B52014" w:rsidRPr="00AB24E4" w:rsidRDefault="00B52014" w:rsidP="00667C42">
            <w:pPr>
              <w:pStyle w:val="Nagwek3"/>
              <w:spacing w:before="0" w:after="120" w:line="240" w:lineRule="auto"/>
              <w:outlineLvl w:val="2"/>
              <w:rPr>
                <w:rFonts w:ascii="Fira Sans" w:hAnsi="Fira Sans" w:cs="Arial"/>
                <w:color w:val="000000" w:themeColor="text1"/>
                <w:sz w:val="20"/>
                <w:lang w:val="fi-FI"/>
              </w:rPr>
            </w:pPr>
            <w:r w:rsidRPr="008F3638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 xml:space="preserve">Tel: </w:t>
            </w:r>
            <w:r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>85 749 77 15</w:t>
            </w:r>
          </w:p>
        </w:tc>
        <w:tc>
          <w:tcPr>
            <w:tcW w:w="4927" w:type="dxa"/>
          </w:tcPr>
          <w:p w14:paraId="26762AC3" w14:textId="77777777" w:rsidR="00B52014" w:rsidRPr="004A1D19" w:rsidRDefault="00B52014" w:rsidP="00667C42">
            <w:pPr>
              <w:spacing w:before="0" w:after="0" w:line="276" w:lineRule="auto"/>
              <w:rPr>
                <w:rFonts w:cs="Arial"/>
                <w:b/>
                <w:sz w:val="20"/>
              </w:rPr>
            </w:pPr>
            <w:r w:rsidRPr="004A1D19">
              <w:rPr>
                <w:rFonts w:cs="Arial"/>
                <w:sz w:val="20"/>
              </w:rPr>
              <w:t>Rozpowszechnianie:</w:t>
            </w:r>
            <w:r w:rsidRPr="004A1D19">
              <w:rPr>
                <w:rFonts w:cs="Arial"/>
                <w:sz w:val="20"/>
              </w:rPr>
              <w:br/>
            </w:r>
            <w:proofErr w:type="spellStart"/>
            <w:r>
              <w:rPr>
                <w:rFonts w:cs="Arial"/>
                <w:b/>
                <w:sz w:val="20"/>
              </w:rPr>
              <w:t>Informatorium</w:t>
            </w:r>
            <w:proofErr w:type="spellEnd"/>
            <w:r>
              <w:rPr>
                <w:rFonts w:cs="Arial"/>
                <w:b/>
                <w:sz w:val="20"/>
              </w:rPr>
              <w:t xml:space="preserve"> Statystyczne</w:t>
            </w:r>
          </w:p>
          <w:p w14:paraId="1E534E3D" w14:textId="77777777" w:rsidR="00B52014" w:rsidRPr="004A1D19" w:rsidRDefault="00B52014" w:rsidP="00667C42">
            <w:pPr>
              <w:pStyle w:val="Nagwek3"/>
              <w:spacing w:before="0" w:line="240" w:lineRule="auto"/>
              <w:outlineLvl w:val="2"/>
              <w:rPr>
                <w:rFonts w:ascii="Fira Sans" w:hAnsi="Fira Sans" w:cs="Arial"/>
                <w:color w:val="auto"/>
                <w:sz w:val="20"/>
                <w:lang w:val="fi-FI"/>
              </w:rPr>
            </w:pPr>
            <w:r w:rsidRPr="004A1D19">
              <w:rPr>
                <w:rFonts w:ascii="Fira Sans" w:hAnsi="Fira Sans" w:cs="Arial"/>
                <w:color w:val="auto"/>
                <w:sz w:val="20"/>
                <w:lang w:val="fi-FI"/>
              </w:rPr>
              <w:t xml:space="preserve">Tel: </w:t>
            </w:r>
            <w:r w:rsidRPr="009D3FAC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>85 749 77 45, 85 749 77 88</w:t>
            </w:r>
          </w:p>
          <w:p w14:paraId="7CED3400" w14:textId="77777777" w:rsidR="00B52014" w:rsidRDefault="00B52014" w:rsidP="00667C42">
            <w:pPr>
              <w:rPr>
                <w:sz w:val="18"/>
              </w:rPr>
            </w:pPr>
          </w:p>
        </w:tc>
      </w:tr>
      <w:tr w:rsidR="00B52014" w:rsidRPr="005C60BD" w14:paraId="1247719C" w14:textId="77777777" w:rsidTr="00667C42">
        <w:trPr>
          <w:trHeight w:val="418"/>
        </w:trPr>
        <w:tc>
          <w:tcPr>
            <w:tcW w:w="4926" w:type="dxa"/>
            <w:vMerge w:val="restart"/>
          </w:tcPr>
          <w:p w14:paraId="7AE11206" w14:textId="1A45F0E8" w:rsidR="00B52014" w:rsidRPr="00F05FC7" w:rsidRDefault="00B52014" w:rsidP="005019D8">
            <w:pPr>
              <w:rPr>
                <w:sz w:val="18"/>
                <w:lang w:val="en-US"/>
              </w:rPr>
            </w:pPr>
          </w:p>
        </w:tc>
        <w:tc>
          <w:tcPr>
            <w:tcW w:w="4927" w:type="dxa"/>
            <w:vAlign w:val="center"/>
          </w:tcPr>
          <w:p w14:paraId="277D703C" w14:textId="77777777" w:rsidR="00B52014" w:rsidRPr="005C60BD" w:rsidRDefault="00B52014" w:rsidP="00667C42">
            <w:pPr>
              <w:ind w:firstLine="680"/>
              <w:rPr>
                <w:sz w:val="18"/>
                <w:lang w:val="en-US"/>
              </w:rPr>
            </w:pPr>
            <w:r>
              <w:rPr>
                <w:noProof/>
                <w:sz w:val="20"/>
                <w:lang w:eastAsia="pl-PL"/>
              </w:rPr>
              <w:drawing>
                <wp:anchor distT="0" distB="0" distL="114300" distR="114300" simplePos="0" relativeHeight="253425664" behindDoc="0" locked="0" layoutInCell="1" allowOverlap="1" wp14:anchorId="2A2DCF4E" wp14:editId="091D99DE">
                  <wp:simplePos x="0" y="0"/>
                  <wp:positionH relativeFrom="column">
                    <wp:posOffset>78740</wp:posOffset>
                  </wp:positionH>
                  <wp:positionV relativeFrom="paragraph">
                    <wp:posOffset>21590</wp:posOffset>
                  </wp:positionV>
                  <wp:extent cx="251460" cy="251460"/>
                  <wp:effectExtent l="0" t="0" r="0" b="0"/>
                  <wp:wrapNone/>
                  <wp:docPr id="103" name="Obraz 103" descr="Logo strony www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" name="Obraz 21" descr="Logo strony www"/>
                          <pic:cNvPicPr/>
                        </pic:nvPicPr>
                        <pic:blipFill>
                          <a:blip r:embed="rId4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146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hyperlink r:id="rId41" w:tooltip="bialystok.stat.gov.pl" w:history="1">
              <w:r w:rsidRPr="005C60BD">
                <w:rPr>
                  <w:rStyle w:val="Hipercze"/>
                  <w:rFonts w:cstheme="minorBidi"/>
                  <w:szCs w:val="19"/>
                  <w:lang w:val="en-US"/>
                </w:rPr>
                <w:t>bialystok.stat.gov.pl</w:t>
              </w:r>
            </w:hyperlink>
            <w:r w:rsidRPr="005C60BD">
              <w:rPr>
                <w:sz w:val="18"/>
                <w:lang w:val="en-US"/>
              </w:rPr>
              <w:t xml:space="preserve">     </w:t>
            </w:r>
          </w:p>
        </w:tc>
      </w:tr>
      <w:tr w:rsidR="00B52014" w14:paraId="393F1E2C" w14:textId="77777777" w:rsidTr="00667C42">
        <w:trPr>
          <w:trHeight w:val="418"/>
        </w:trPr>
        <w:tc>
          <w:tcPr>
            <w:tcW w:w="4926" w:type="dxa"/>
            <w:vMerge/>
          </w:tcPr>
          <w:p w14:paraId="59DE2FE8" w14:textId="77777777" w:rsidR="00B52014" w:rsidRPr="005C60BD" w:rsidRDefault="00B52014" w:rsidP="00667C42">
            <w:pPr>
              <w:rPr>
                <w:b/>
                <w:sz w:val="20"/>
                <w:lang w:val="en-US"/>
              </w:rPr>
            </w:pPr>
          </w:p>
        </w:tc>
        <w:tc>
          <w:tcPr>
            <w:tcW w:w="4927" w:type="dxa"/>
            <w:vAlign w:val="center"/>
          </w:tcPr>
          <w:p w14:paraId="3BE0C700" w14:textId="77777777" w:rsidR="00B52014" w:rsidRDefault="00B52014" w:rsidP="00667C42">
            <w:pPr>
              <w:ind w:firstLine="680"/>
              <w:rPr>
                <w:sz w:val="18"/>
              </w:rPr>
            </w:pPr>
            <w:r w:rsidRPr="000F1FCA">
              <w:rPr>
                <w:noProof/>
                <w:sz w:val="18"/>
                <w:lang w:eastAsia="pl-PL"/>
              </w:rPr>
              <w:drawing>
                <wp:anchor distT="0" distB="0" distL="114300" distR="114300" simplePos="0" relativeHeight="253426688" behindDoc="0" locked="0" layoutInCell="1" allowOverlap="1" wp14:anchorId="77F97C61" wp14:editId="4FA48ABA">
                  <wp:simplePos x="0" y="0"/>
                  <wp:positionH relativeFrom="column">
                    <wp:posOffset>78740</wp:posOffset>
                  </wp:positionH>
                  <wp:positionV relativeFrom="paragraph">
                    <wp:posOffset>26670</wp:posOffset>
                  </wp:positionV>
                  <wp:extent cx="251460" cy="251460"/>
                  <wp:effectExtent l="0" t="0" r="0" b="0"/>
                  <wp:wrapNone/>
                  <wp:docPr id="104" name="Obraz 104" descr="Logo&quot;Twittera&quot;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" name="Obraz 16" descr="Logo&quot;Twittera&quot;"/>
                          <pic:cNvPicPr/>
                        </pic:nvPicPr>
                        <pic:blipFill>
                          <a:blip r:embed="rId4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146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hyperlink r:id="rId43" w:tooltip="@Bialystok_STAT" w:history="1">
              <w:r w:rsidRPr="0029718E">
                <w:rPr>
                  <w:rStyle w:val="Hipercze"/>
                  <w:rFonts w:cstheme="minorBidi"/>
                  <w:szCs w:val="19"/>
                </w:rPr>
                <w:t>@Bialystok_STAT</w:t>
              </w:r>
            </w:hyperlink>
          </w:p>
        </w:tc>
      </w:tr>
      <w:tr w:rsidR="00B52014" w14:paraId="14DE09C2" w14:textId="77777777" w:rsidTr="00667C42">
        <w:trPr>
          <w:trHeight w:val="952"/>
        </w:trPr>
        <w:tc>
          <w:tcPr>
            <w:tcW w:w="4926" w:type="dxa"/>
            <w:vMerge/>
          </w:tcPr>
          <w:p w14:paraId="4575494A" w14:textId="77777777" w:rsidR="00B52014" w:rsidRPr="00C91687" w:rsidRDefault="00B52014" w:rsidP="00667C42">
            <w:pPr>
              <w:rPr>
                <w:b/>
                <w:sz w:val="20"/>
              </w:rPr>
            </w:pPr>
          </w:p>
        </w:tc>
        <w:tc>
          <w:tcPr>
            <w:tcW w:w="4927" w:type="dxa"/>
          </w:tcPr>
          <w:p w14:paraId="3F89646A" w14:textId="77777777" w:rsidR="00B52014" w:rsidRDefault="00B52014" w:rsidP="00667C42">
            <w:pPr>
              <w:ind w:firstLine="680"/>
              <w:rPr>
                <w:sz w:val="18"/>
              </w:rPr>
            </w:pPr>
            <w:r w:rsidRPr="000F1FCA">
              <w:rPr>
                <w:noProof/>
                <w:sz w:val="18"/>
                <w:lang w:eastAsia="pl-PL"/>
              </w:rPr>
              <w:drawing>
                <wp:anchor distT="0" distB="0" distL="114300" distR="114300" simplePos="0" relativeHeight="253427712" behindDoc="0" locked="0" layoutInCell="1" allowOverlap="1" wp14:anchorId="70A0F048" wp14:editId="766ADA6F">
                  <wp:simplePos x="0" y="0"/>
                  <wp:positionH relativeFrom="column">
                    <wp:posOffset>78740</wp:posOffset>
                  </wp:positionH>
                  <wp:positionV relativeFrom="paragraph">
                    <wp:posOffset>31750</wp:posOffset>
                  </wp:positionV>
                  <wp:extent cx="251460" cy="251460"/>
                  <wp:effectExtent l="0" t="0" r="0" b="0"/>
                  <wp:wrapNone/>
                  <wp:docPr id="130" name="Obraz 130" descr="Logo &quot;Facebooka&quot;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" name="Obraz 17" descr="Logo &quot;Facebooka&quot;"/>
                          <pic:cNvPicPr/>
                        </pic:nvPicPr>
                        <pic:blipFill>
                          <a:blip r:embed="rId4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146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hyperlink r:id="rId45" w:tooltip="@UrzadStatystycznywBialymstoku" w:history="1">
              <w:r w:rsidRPr="0029718E">
                <w:rPr>
                  <w:rStyle w:val="Hipercze"/>
                  <w:rFonts w:cstheme="minorBidi"/>
                  <w:szCs w:val="19"/>
                </w:rPr>
                <w:t>@UrzadStatystycznywBialymstoku</w:t>
              </w:r>
            </w:hyperlink>
          </w:p>
        </w:tc>
      </w:tr>
      <w:tr w:rsidR="00B52014" w:rsidRPr="00FB0D36" w14:paraId="058CD91F" w14:textId="77777777" w:rsidTr="00667C42">
        <w:trPr>
          <w:trHeight w:val="7829"/>
        </w:trPr>
        <w:tc>
          <w:tcPr>
            <w:tcW w:w="9853" w:type="dxa"/>
            <w:gridSpan w:val="2"/>
            <w:shd w:val="clear" w:color="auto" w:fill="D9D9D9" w:themeFill="background1" w:themeFillShade="D9"/>
          </w:tcPr>
          <w:p w14:paraId="25290363" w14:textId="77777777" w:rsidR="00B52014" w:rsidRPr="00876479" w:rsidRDefault="00B52014" w:rsidP="00667C42">
            <w:pPr>
              <w:shd w:val="clear" w:color="auto" w:fill="D9D9D9" w:themeFill="background1" w:themeFillShade="D9"/>
              <w:spacing w:before="240"/>
              <w:rPr>
                <w:b/>
              </w:rPr>
            </w:pPr>
            <w:r w:rsidRPr="00210B1C">
              <w:rPr>
                <w:b/>
              </w:rPr>
              <w:t>Powiązane opracowania</w:t>
            </w:r>
          </w:p>
          <w:p w14:paraId="3173B160" w14:textId="378558F0" w:rsidR="00B52014" w:rsidRPr="00D8140F" w:rsidRDefault="00D7689F" w:rsidP="00667C42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46" w:tooltip="Link do opracowania pt. Sytuacja społeczno-gospodarcza kraju" w:history="1">
              <w:r w:rsidR="00B52014" w:rsidRPr="00D8140F">
                <w:rPr>
                  <w:rStyle w:val="Hipercze"/>
                  <w:rFonts w:cstheme="minorBidi"/>
                  <w:sz w:val="18"/>
                  <w:szCs w:val="18"/>
                </w:rPr>
                <w:t>Sytuacja społeczno-gospodarcza kraju</w:t>
              </w:r>
            </w:hyperlink>
            <w:hyperlink r:id="rId47" w:history="1"/>
          </w:p>
          <w:p w14:paraId="3E68837F" w14:textId="6E38835E" w:rsidR="00B52014" w:rsidRPr="000F1FCA" w:rsidRDefault="00D7689F" w:rsidP="00667C42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48" w:tooltip="Link do opracowania pt. Biuletyn statystyczny województwa podlaskiego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Biuletyn statystyczny województwa podlaskiego</w:t>
              </w:r>
            </w:hyperlink>
          </w:p>
          <w:p w14:paraId="4A896DE3" w14:textId="77777777" w:rsidR="00B52014" w:rsidRPr="00694D63" w:rsidRDefault="00B52014" w:rsidP="00667C42">
            <w:pPr>
              <w:shd w:val="clear" w:color="auto" w:fill="D9D9D9" w:themeFill="background1" w:themeFillShade="D9"/>
              <w:spacing w:before="360"/>
              <w:rPr>
                <w:b/>
                <w:color w:val="000000" w:themeColor="text1"/>
                <w:szCs w:val="24"/>
              </w:rPr>
            </w:pPr>
            <w:r>
              <w:rPr>
                <w:b/>
                <w:color w:val="000000" w:themeColor="text1"/>
                <w:szCs w:val="24"/>
              </w:rPr>
              <w:t>Temat dostępny w bazach danych</w:t>
            </w:r>
          </w:p>
          <w:p w14:paraId="154973A3" w14:textId="6FCDDD4D" w:rsidR="00B52014" w:rsidRPr="000F1FCA" w:rsidRDefault="00D7689F" w:rsidP="00667C42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49" w:tooltip="Link do bazy danych Bank Danych Lokalnych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Bank Danych Lokalnych</w:t>
              </w:r>
            </w:hyperlink>
            <w:r w:rsidR="00B52014" w:rsidRPr="000F1FCA">
              <w:rPr>
                <w:rStyle w:val="Hipercze"/>
                <w:rFonts w:cstheme="minorBidi"/>
                <w:sz w:val="18"/>
                <w:szCs w:val="18"/>
              </w:rPr>
              <w:t xml:space="preserve"> </w:t>
            </w:r>
          </w:p>
          <w:p w14:paraId="3DE5E358" w14:textId="77777777" w:rsidR="00B52014" w:rsidRPr="00694D63" w:rsidRDefault="00B52014" w:rsidP="00667C42">
            <w:pPr>
              <w:shd w:val="clear" w:color="auto" w:fill="D9D9D9" w:themeFill="background1" w:themeFillShade="D9"/>
              <w:spacing w:before="360"/>
              <w:rPr>
                <w:b/>
                <w:color w:val="000000" w:themeColor="text1"/>
                <w:szCs w:val="24"/>
              </w:rPr>
            </w:pPr>
            <w:r w:rsidRPr="00694D63">
              <w:rPr>
                <w:b/>
                <w:color w:val="000000" w:themeColor="text1"/>
                <w:szCs w:val="24"/>
              </w:rPr>
              <w:t>Ważniejsze pojęcia dostępne w słowniku</w:t>
            </w:r>
          </w:p>
          <w:p w14:paraId="374F8A79" w14:textId="77777777" w:rsidR="00B52014" w:rsidRPr="000F1FCA" w:rsidRDefault="00D7689F" w:rsidP="00667C42">
            <w:pPr>
              <w:rPr>
                <w:rStyle w:val="Hipercze"/>
                <w:rFonts w:cstheme="minorBidi"/>
              </w:rPr>
            </w:pPr>
            <w:hyperlink r:id="rId50" w:tooltip="&quot;Przeciętne zatrudnienie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Przeciętne zatrudnienie</w:t>
              </w:r>
            </w:hyperlink>
          </w:p>
          <w:p w14:paraId="01802631" w14:textId="77777777" w:rsidR="00B52014" w:rsidRPr="000F1FCA" w:rsidRDefault="00D7689F" w:rsidP="00667C42">
            <w:pPr>
              <w:rPr>
                <w:rStyle w:val="Hipercze"/>
                <w:rFonts w:cstheme="minorBidi"/>
              </w:rPr>
            </w:pPr>
            <w:hyperlink r:id="rId51" w:tooltip="&quot;Bezrobotni zarejestrowani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Bezrobotni zarejestrowani</w:t>
              </w:r>
            </w:hyperlink>
          </w:p>
          <w:p w14:paraId="2C45DE4C" w14:textId="77777777" w:rsidR="00B52014" w:rsidRPr="000F1FCA" w:rsidRDefault="00D7689F" w:rsidP="00667C42">
            <w:pPr>
              <w:rPr>
                <w:rStyle w:val="Hipercze"/>
                <w:rFonts w:cstheme="minorBidi"/>
              </w:rPr>
            </w:pPr>
            <w:hyperlink r:id="rId52" w:tooltip="&quot;Stopa bezrobocia rejestrowanego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Stopa bezrobocia rejestrowanego</w:t>
              </w:r>
            </w:hyperlink>
          </w:p>
          <w:p w14:paraId="0F6DE1CE" w14:textId="77777777" w:rsidR="00B52014" w:rsidRPr="000F1FCA" w:rsidRDefault="00D7689F" w:rsidP="00667C42">
            <w:pPr>
              <w:rPr>
                <w:rStyle w:val="Hipercze"/>
                <w:rFonts w:cstheme="minorBidi"/>
              </w:rPr>
            </w:pPr>
            <w:hyperlink r:id="rId53" w:tooltip="&quot;Przeciętne miesięczne wynagrodzenie brutto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Przeciętne miesięczne wynagrodzenie brutto</w:t>
              </w:r>
            </w:hyperlink>
          </w:p>
          <w:p w14:paraId="057C52CD" w14:textId="77777777" w:rsidR="00B52014" w:rsidRPr="000F1FCA" w:rsidRDefault="00B52014" w:rsidP="00667C42">
            <w:pPr>
              <w:rPr>
                <w:rStyle w:val="Hipercze"/>
                <w:rFonts w:cstheme="minorBidi"/>
                <w:sz w:val="18"/>
                <w:szCs w:val="18"/>
              </w:rPr>
            </w:pPr>
            <w:r w:rsidRPr="000F1FCA">
              <w:rPr>
                <w:rStyle w:val="Hipercze"/>
                <w:rFonts w:cstheme="minorBidi"/>
              </w:rPr>
              <w:fldChar w:fldCharType="begin"/>
            </w:r>
            <w:r>
              <w:rPr>
                <w:rStyle w:val="Hipercze"/>
                <w:rFonts w:cstheme="minorBidi"/>
              </w:rPr>
              <w:instrText>HYPERLINK "http://stat.gov.pl/metainformacje/slownik-pojec/pojecia-stosowane-w-statystyce-publicznej/711,pojecie.html" \o "\"Wskaźnik cen towarów i usług konsumpcyjnych\" - link do podstrony &lt;Pojęcia stosowane w statystyce publicznej&gt;"</w:instrText>
            </w:r>
            <w:r w:rsidRPr="000F1FCA">
              <w:rPr>
                <w:rStyle w:val="Hipercze"/>
                <w:rFonts w:cstheme="minorBidi"/>
              </w:rPr>
              <w:fldChar w:fldCharType="separate"/>
            </w:r>
            <w:r w:rsidRPr="000F1FCA">
              <w:rPr>
                <w:rStyle w:val="Hipercze"/>
                <w:rFonts w:cstheme="minorBidi"/>
                <w:sz w:val="18"/>
                <w:szCs w:val="18"/>
              </w:rPr>
              <w:t>Wskaźnik cen towarów i usług konsumpcyjnych</w:t>
            </w:r>
          </w:p>
          <w:p w14:paraId="0D812BB9" w14:textId="77777777" w:rsidR="00B52014" w:rsidRPr="000F1FCA" w:rsidRDefault="00B52014" w:rsidP="00667C42">
            <w:pPr>
              <w:rPr>
                <w:rStyle w:val="Hipercze"/>
                <w:rFonts w:cstheme="minorBidi"/>
                <w:sz w:val="18"/>
                <w:szCs w:val="18"/>
              </w:rPr>
            </w:pPr>
            <w:r w:rsidRPr="000F1FCA">
              <w:rPr>
                <w:rStyle w:val="Hipercze"/>
                <w:rFonts w:cstheme="minorBidi"/>
              </w:rPr>
              <w:fldChar w:fldCharType="end"/>
            </w:r>
            <w:hyperlink r:id="rId54" w:tooltip="&quot;Skup produktów rolnych&quot; - link do podstrony &lt;Pojęcia stosowane w statystyce publicznej&gt;" w:history="1">
              <w:r w:rsidRPr="000F1FCA">
                <w:rPr>
                  <w:rStyle w:val="Hipercze"/>
                  <w:rFonts w:cstheme="minorBidi"/>
                  <w:sz w:val="18"/>
                  <w:szCs w:val="18"/>
                </w:rPr>
                <w:t>Skup produktów rolnych</w:t>
              </w:r>
            </w:hyperlink>
          </w:p>
          <w:p w14:paraId="2F771E9A" w14:textId="77777777" w:rsidR="00B52014" w:rsidRPr="000F1FCA" w:rsidRDefault="00D7689F" w:rsidP="00667C42">
            <w:pPr>
              <w:rPr>
                <w:rStyle w:val="Hipercze"/>
                <w:rFonts w:cstheme="minorBidi"/>
              </w:rPr>
            </w:pPr>
            <w:hyperlink r:id="rId55" w:tooltip="&quot;Ceny targowiskowe&quot; - link do podstrony &lt;Pojęcia stosowane w statystyce publicznej&gt;" w:history="1">
              <w:r w:rsidR="00B52014" w:rsidRPr="008466C3">
                <w:rPr>
                  <w:rStyle w:val="Hipercze"/>
                  <w:rFonts w:cstheme="minorBidi"/>
                  <w:sz w:val="18"/>
                  <w:szCs w:val="18"/>
                </w:rPr>
                <w:t>Ceny targowiskowe</w:t>
              </w:r>
            </w:hyperlink>
          </w:p>
          <w:p w14:paraId="07DDD998" w14:textId="77777777" w:rsidR="00B52014" w:rsidRPr="000F1FCA" w:rsidRDefault="00D7689F" w:rsidP="00667C42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56" w:tooltip="&quot;Produkcja sprzedana przemysłu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Produkcja sprzedana przemysłu</w:t>
              </w:r>
            </w:hyperlink>
          </w:p>
          <w:p w14:paraId="64F15DAB" w14:textId="77777777" w:rsidR="00B52014" w:rsidRPr="000F1FCA" w:rsidRDefault="00D7689F" w:rsidP="00667C42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57" w:tooltip="&quot;Sprzedaż produkcji budowlano-montażowej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Sprzedaż produkcji budowlano-montażowej</w:t>
              </w:r>
            </w:hyperlink>
          </w:p>
          <w:p w14:paraId="1AA34938" w14:textId="77777777" w:rsidR="00B52014" w:rsidRPr="000F1FCA" w:rsidRDefault="00D7689F" w:rsidP="00667C42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58" w:tooltip="&quot;Mieszkania oddane do użytkowania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Mieszkania oddane do użytkowania</w:t>
              </w:r>
            </w:hyperlink>
          </w:p>
          <w:p w14:paraId="053CAE48" w14:textId="77777777" w:rsidR="00B52014" w:rsidRPr="000F1FCA" w:rsidRDefault="00D7689F" w:rsidP="00667C42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59" w:tooltip="&quot;Sprzedaż detaliczna towarów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Sprzedaż detaliczna towarów</w:t>
              </w:r>
            </w:hyperlink>
          </w:p>
          <w:p w14:paraId="03F6B7D5" w14:textId="77777777" w:rsidR="00B52014" w:rsidRPr="000F1FCA" w:rsidRDefault="00D7689F" w:rsidP="00667C42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60" w:tooltip="&quot;Sprzedaż hurtowa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Sprzedaż hurtowa</w:t>
              </w:r>
            </w:hyperlink>
          </w:p>
          <w:p w14:paraId="2AF71848" w14:textId="77777777" w:rsidR="00B52014" w:rsidRPr="000F1FCA" w:rsidRDefault="00D7689F" w:rsidP="00667C42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61" w:tooltip="&quot;Podmioty gospodarki narodowej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Podmioty gospodarki narodowej</w:t>
              </w:r>
            </w:hyperlink>
          </w:p>
          <w:p w14:paraId="646B5AF2" w14:textId="77777777" w:rsidR="00B52014" w:rsidRPr="000F1FCA" w:rsidRDefault="00D7689F" w:rsidP="00667C42">
            <w:pPr>
              <w:spacing w:before="0" w:after="280"/>
              <w:rPr>
                <w:color w:val="0000FF"/>
                <w:sz w:val="18"/>
                <w:szCs w:val="18"/>
                <w:u w:val="single"/>
              </w:rPr>
            </w:pPr>
            <w:hyperlink r:id="rId62" w:tooltip="&quot;Koniunktura gospodarcza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Koniunktura gospodarcza</w:t>
              </w:r>
            </w:hyperlink>
          </w:p>
        </w:tc>
      </w:tr>
    </w:tbl>
    <w:p w14:paraId="077240A0" w14:textId="77777777" w:rsidR="00B52014" w:rsidRPr="00FB0D36" w:rsidRDefault="00B52014" w:rsidP="00B52014">
      <w:pPr>
        <w:rPr>
          <w:sz w:val="18"/>
          <w:lang w:val="en-US"/>
        </w:rPr>
      </w:pPr>
    </w:p>
    <w:p w14:paraId="4525DCBE" w14:textId="77777777" w:rsidR="00B52014" w:rsidRPr="00416E47" w:rsidRDefault="00B52014" w:rsidP="00B52014">
      <w:pPr>
        <w:tabs>
          <w:tab w:val="left" w:pos="5100"/>
        </w:tabs>
      </w:pPr>
    </w:p>
    <w:p w14:paraId="32C41693" w14:textId="77777777" w:rsidR="00B52014" w:rsidRPr="00416E47" w:rsidRDefault="00B52014" w:rsidP="00B52014"/>
    <w:p w14:paraId="4E711AE6" w14:textId="5A4D6189" w:rsidR="00814238" w:rsidRDefault="00814238" w:rsidP="00814238">
      <w:pPr>
        <w:rPr>
          <w:sz w:val="20"/>
        </w:rPr>
      </w:pPr>
    </w:p>
    <w:p w14:paraId="36123C5B" w14:textId="74A25209" w:rsidR="00007295" w:rsidRPr="00007295" w:rsidRDefault="00007295" w:rsidP="00007295">
      <w:pPr>
        <w:rPr>
          <w:sz w:val="20"/>
        </w:rPr>
      </w:pPr>
    </w:p>
    <w:p w14:paraId="12322174" w14:textId="283A0E1F" w:rsidR="00007295" w:rsidRPr="00007295" w:rsidRDefault="00007295" w:rsidP="00007295">
      <w:pPr>
        <w:rPr>
          <w:sz w:val="20"/>
        </w:rPr>
      </w:pPr>
    </w:p>
    <w:p w14:paraId="563C90D4" w14:textId="6C8CFF7D" w:rsidR="00007295" w:rsidRPr="00007295" w:rsidRDefault="00007295" w:rsidP="00007295">
      <w:pPr>
        <w:rPr>
          <w:sz w:val="20"/>
        </w:rPr>
      </w:pPr>
    </w:p>
    <w:p w14:paraId="78323C84" w14:textId="4B8F8C27" w:rsidR="00007295" w:rsidRPr="00007295" w:rsidRDefault="00007295" w:rsidP="00007295">
      <w:pPr>
        <w:rPr>
          <w:sz w:val="20"/>
        </w:rPr>
      </w:pPr>
    </w:p>
    <w:sectPr w:rsidR="00007295" w:rsidRPr="00007295" w:rsidSect="00667C42">
      <w:headerReference w:type="default" r:id="rId63"/>
      <w:headerReference w:type="first" r:id="rId64"/>
      <w:footerReference w:type="first" r:id="rId65"/>
      <w:pgSz w:w="11906" w:h="16838"/>
      <w:pgMar w:top="720" w:right="3119" w:bottom="720" w:left="720" w:header="284" w:footer="397" w:gutter="0"/>
      <w:pgNumType w:start="31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2EF4833F" w14:textId="77777777" w:rsidR="00BB168D" w:rsidRDefault="00BB168D" w:rsidP="000662E2">
      <w:pPr>
        <w:spacing w:after="0" w:line="240" w:lineRule="auto"/>
      </w:pPr>
      <w:r>
        <w:separator/>
      </w:r>
    </w:p>
  </w:endnote>
  <w:endnote w:type="continuationSeparator" w:id="0">
    <w:p w14:paraId="604B959D" w14:textId="77777777" w:rsidR="00BB168D" w:rsidRDefault="00BB168D" w:rsidP="000662E2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Fira Sans Light">
    <w:panose1 w:val="020B0403050000020004"/>
    <w:charset w:val="EE"/>
    <w:family w:val="swiss"/>
    <w:pitch w:val="variable"/>
    <w:sig w:usb0="600002FF" w:usb1="02000001" w:usb2="00000000" w:usb3="00000000" w:csb0="0000019F" w:csb1="00000000"/>
    <w:embedRegular r:id="rId1" w:fontKey="{69473167-3FD1-461E-8400-71331643DBEC}"/>
    <w:embedBold r:id="rId2" w:fontKey="{068137F2-A98F-4DC8-A3F2-3B4F9D27ACFA}"/>
    <w:embedItalic r:id="rId3" w:fontKey="{C0B07A08-197E-48C9-9335-87FBFF74A7AE}"/>
    <w:embedBoldItalic r:id="rId4" w:fontKey="{71784B1F-E243-4D49-9A1A-E40196C49A74}"/>
  </w:font>
  <w:font w:name="Fira Sans">
    <w:altName w:val="Cambria Math"/>
    <w:panose1 w:val="020B0503050000020004"/>
    <w:charset w:val="EE"/>
    <w:family w:val="swiss"/>
    <w:pitch w:val="variable"/>
    <w:sig w:usb0="600002FF" w:usb1="02000001" w:usb2="00000000" w:usb3="00000000" w:csb0="0000019F" w:csb1="00000000"/>
    <w:embedRegular r:id="rId5" w:fontKey="{39F4A9D8-111C-4DE9-B827-7DA8F7A8DEEC}"/>
    <w:embedBold r:id="rId6" w:fontKey="{B9051B9A-A9D3-4574-9292-2F1242C34963}"/>
    <w:embedItalic r:id="rId7" w:fontKey="{5B01FCD8-2FD1-4D8C-8F7B-D517D82CB291}"/>
    <w:embedBoldItalic r:id="rId8" w:fontKey="{68B21605-3567-497C-BB54-E7BAB67DFFBD}"/>
  </w:font>
  <w:font w:name="Fira Sans SemiBold">
    <w:altName w:val="Cambria Math"/>
    <w:panose1 w:val="020B0603050000020004"/>
    <w:charset w:val="EE"/>
    <w:family w:val="swiss"/>
    <w:pitch w:val="variable"/>
    <w:sig w:usb0="600002FF" w:usb1="02000001" w:usb2="00000000" w:usb3="00000000" w:csb0="0000019F" w:csb1="00000000"/>
    <w:embedRegular r:id="rId9" w:fontKey="{373D3280-67BF-4D88-89E5-3D2EA294B304}"/>
  </w:font>
  <w:font w:name="Fira Sans Medium">
    <w:panose1 w:val="020B0603050000020004"/>
    <w:charset w:val="EE"/>
    <w:family w:val="swiss"/>
    <w:pitch w:val="variable"/>
    <w:sig w:usb0="600002FF" w:usb1="02000001" w:usb2="00000000" w:usb3="00000000" w:csb0="0000019F" w:csb1="00000000"/>
    <w:embedRegular r:id="rId10" w:fontKey="{7DEC426C-8A7A-4847-9023-2E91F0E02F8E}"/>
    <w:embedBold r:id="rId11" w:fontKey="{C7ADCE3E-0022-4703-83B5-2A3644EC8748}"/>
    <w:embedItalic r:id="rId12" w:fontKey="{CCF9939C-694E-44C9-8F2D-AE4B956FB688}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  <w:embedRegular r:id="rId13" w:fontKey="{DABF744B-D20D-4A89-88F7-8C588C85577E}"/>
  </w:font>
  <w:font w:name="Fira Sans Extra Condensed SemiB">
    <w:altName w:val="Arial"/>
    <w:panose1 w:val="020B0603050000020004"/>
    <w:charset w:val="EE"/>
    <w:family w:val="swiss"/>
    <w:pitch w:val="variable"/>
    <w:sig w:usb0="600002FF" w:usb1="00000001" w:usb2="00000000" w:usb3="00000000" w:csb0="0000019F" w:csb1="00000000"/>
    <w:embedRegular r:id="rId14" w:fontKey="{EF000E33-EC3A-46B3-80E5-9AC86BDD7D32}"/>
  </w:font>
  <w:font w:name="Minion Pro">
    <w:panose1 w:val="00000000000000000000"/>
    <w:charset w:val="00"/>
    <w:family w:val="roman"/>
    <w:notTrueType/>
    <w:pitch w:val="variable"/>
    <w:sig w:usb0="60000287" w:usb1="00000001" w:usb2="00000000" w:usb3="00000000" w:csb0="000001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  <w:embedBold r:id="rId15" w:fontKey="{F8472D51-C643-4D24-9D6F-EEBFE1F4ECE9}"/>
  </w:font>
  <w:font w:name="Arial Narrow">
    <w:panose1 w:val="020B0606020202030204"/>
    <w:charset w:val="EE"/>
    <w:family w:val="swiss"/>
    <w:pitch w:val="variable"/>
    <w:sig w:usb0="00000287" w:usb1="00000800" w:usb2="00000000" w:usb3="00000000" w:csb0="0000009F" w:csb1="00000000"/>
    <w:embedRegular r:id="rId16" w:fontKey="{E7EC2E9A-DE1E-45F1-9FC7-DED8222FBC52}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  <w:embedRegular r:id="rId17" w:fontKey="{AAF2F5F9-BB23-4807-A637-229561645B81}"/>
    <w:embedItalic r:id="rId18" w:fontKey="{90D9686F-882B-438B-A107-4A3D3C7FEF9C}"/>
  </w:font>
  <w:font w:name="Myriad Pro">
    <w:altName w:val="Corbel"/>
    <w:panose1 w:val="020B0503030403020204"/>
    <w:charset w:val="00"/>
    <w:family w:val="swiss"/>
    <w:notTrueType/>
    <w:pitch w:val="variable"/>
    <w:sig w:usb0="20000287" w:usb1="00000001" w:usb2="00000000" w:usb3="00000000" w:csb0="0000019F" w:csb1="00000000"/>
  </w:font>
  <w:font w:name="Consolas">
    <w:panose1 w:val="020B0609020204030204"/>
    <w:charset w:val="EE"/>
    <w:family w:val="modern"/>
    <w:pitch w:val="fixed"/>
    <w:sig w:usb0="E00006FF" w:usb1="0000FCFF" w:usb2="00000001" w:usb3="00000000" w:csb0="0000019F" w:csb1="00000000"/>
    <w:embedRegular r:id="rId19" w:fontKey="{0D22FF57-13A6-4A59-96B8-4455D852A7BE}"/>
  </w:font>
  <w:font w:name="FiraSans-Regular">
    <w:altName w:val="Times New Roman"/>
    <w:panose1 w:val="00000000000000000000"/>
    <w:charset w:val="EE"/>
    <w:family w:val="auto"/>
    <w:notTrueType/>
    <w:pitch w:val="default"/>
    <w:sig w:usb0="00000007" w:usb1="00000000" w:usb2="00000000" w:usb3="00000000" w:csb0="00000003" w:csb1="00000000"/>
  </w:font>
  <w:font w:name="FiraSans-Bold">
    <w:altName w:val="Arial"/>
    <w:panose1 w:val="00000000000000000000"/>
    <w:charset w:val="00"/>
    <w:family w:val="swiss"/>
    <w:notTrueType/>
    <w:pitch w:val="default"/>
    <w:sig w:usb0="00000007" w:usb1="00000000" w:usb2="00000000" w:usb3="00000000" w:csb0="00000003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  <w:embedRegular r:id="rId20" w:fontKey="{2C57A64F-58BF-4472-BB66-55F3EAFA7F6F}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7CC8EEC" w14:textId="77777777" w:rsidR="00374462" w:rsidRDefault="00374462" w:rsidP="003B18B6">
    <w:pPr>
      <w:pStyle w:val="Stopka"/>
      <w:jc w:val="cen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1184978189"/>
      <w:docPartObj>
        <w:docPartGallery w:val="Page Numbers (Bottom of Page)"/>
        <w:docPartUnique/>
      </w:docPartObj>
    </w:sdtPr>
    <w:sdtEndPr/>
    <w:sdtContent>
      <w:p w14:paraId="7A2996A2" w14:textId="77777777" w:rsidR="00374462" w:rsidRDefault="00374462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>
          <w:rPr>
            <w:noProof/>
          </w:rPr>
          <w:t>1</w:t>
        </w:r>
        <w:r>
          <w:fldChar w:fldCharType="end"/>
        </w:r>
      </w:p>
    </w:sdtContent>
  </w:sdt>
  <w:p w14:paraId="2884ABE1" w14:textId="77777777" w:rsidR="00374462" w:rsidRDefault="00374462" w:rsidP="003B18B6">
    <w:pPr>
      <w:pStyle w:val="Stopka"/>
      <w:jc w:val="cen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181215959"/>
      <w:docPartObj>
        <w:docPartGallery w:val="Page Numbers (Bottom of Page)"/>
        <w:docPartUnique/>
      </w:docPartObj>
    </w:sdtPr>
    <w:sdtEndPr/>
    <w:sdtContent>
      <w:p w14:paraId="0B5BBFA2" w14:textId="200BAA85" w:rsidR="00374462" w:rsidRDefault="00374462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>
          <w:t>2</w:t>
        </w:r>
        <w:r>
          <w:fldChar w:fldCharType="end"/>
        </w:r>
      </w:p>
    </w:sdtContent>
  </w:sdt>
  <w:p w14:paraId="075F2AA3" w14:textId="703BAA67" w:rsidR="00374462" w:rsidRDefault="00C10485" w:rsidP="00C10485">
    <w:pPr>
      <w:pStyle w:val="Stopka"/>
      <w:tabs>
        <w:tab w:val="clear" w:pos="4536"/>
        <w:tab w:val="clear" w:pos="9072"/>
        <w:tab w:val="left" w:pos="7552"/>
      </w:tabs>
    </w:pPr>
    <w:r>
      <w:tab/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217169381"/>
      <w:docPartObj>
        <w:docPartGallery w:val="Page Numbers (Bottom of Page)"/>
        <w:docPartUnique/>
      </w:docPartObj>
    </w:sdtPr>
    <w:sdtEndPr/>
    <w:sdtContent>
      <w:p w14:paraId="74CE9314" w14:textId="77777777" w:rsidR="00374462" w:rsidRDefault="00374462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>
          <w:rPr>
            <w:noProof/>
          </w:rPr>
          <w:t>27</w:t>
        </w:r>
        <w:r>
          <w:fldChar w:fldCharType="end"/>
        </w:r>
      </w:p>
    </w:sdtContent>
  </w:sdt>
  <w:p w14:paraId="33ED6293" w14:textId="77777777" w:rsidR="00374462" w:rsidRDefault="00374462" w:rsidP="00591DA8">
    <w:pPr>
      <w:pStyle w:val="Stopka"/>
      <w:tabs>
        <w:tab w:val="clear" w:pos="9072"/>
        <w:tab w:val="left" w:pos="4963"/>
        <w:tab w:val="left" w:pos="5672"/>
        <w:tab w:val="left" w:pos="6381"/>
        <w:tab w:val="left" w:pos="7090"/>
      </w:tabs>
    </w:pPr>
    <w:r>
      <w:tab/>
    </w:r>
    <w:r>
      <w:tab/>
    </w:r>
    <w:r>
      <w:tab/>
    </w:r>
    <w:r>
      <w:tab/>
    </w:r>
    <w:r>
      <w:tab/>
    </w:r>
    <w:r>
      <w:tab/>
    </w:r>
  </w:p>
  <w:p w14:paraId="34EB6211" w14:textId="77777777" w:rsidR="00374462" w:rsidRDefault="00374462"/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2642086"/>
      <w:docPartObj>
        <w:docPartGallery w:val="Page Numbers (Bottom of Page)"/>
        <w:docPartUnique/>
      </w:docPartObj>
    </w:sdtPr>
    <w:sdtEndPr>
      <w:rPr>
        <w:rFonts w:ascii="Arial" w:hAnsi="Arial" w:cs="Arial"/>
      </w:rPr>
    </w:sdtEndPr>
    <w:sdtContent>
      <w:p w14:paraId="51B9F72E" w14:textId="5D11DF01" w:rsidR="00374462" w:rsidRPr="008F7135" w:rsidRDefault="00374462" w:rsidP="00814238">
        <w:pPr>
          <w:pStyle w:val="Stopka"/>
          <w:jc w:val="center"/>
          <w:rPr>
            <w:rFonts w:ascii="Arial" w:hAnsi="Arial" w:cs="Arial"/>
          </w:rPr>
        </w:pPr>
        <w:r>
          <w:t xml:space="preserve">                                         </w:t>
        </w:r>
        <w:r w:rsidR="009E792B">
          <w:rPr>
            <w:rFonts w:ascii="Arial" w:hAnsi="Arial" w:cs="Arial"/>
          </w:rPr>
          <w:t>28</w:t>
        </w:r>
      </w:p>
    </w:sdtContent>
  </w:sdt>
  <w:p w14:paraId="664C72CE" w14:textId="77777777" w:rsidR="00374462" w:rsidRDefault="00374462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72F2F18" w14:textId="77777777" w:rsidR="00BB168D" w:rsidRDefault="00BB168D" w:rsidP="000662E2">
      <w:pPr>
        <w:spacing w:after="0" w:line="240" w:lineRule="auto"/>
      </w:pPr>
      <w:r>
        <w:separator/>
      </w:r>
    </w:p>
  </w:footnote>
  <w:footnote w:type="continuationSeparator" w:id="0">
    <w:p w14:paraId="4BFD2E2A" w14:textId="77777777" w:rsidR="00BB168D" w:rsidRDefault="00BB168D" w:rsidP="000662E2">
      <w:pPr>
        <w:spacing w:after="0" w:line="240" w:lineRule="auto"/>
      </w:pPr>
      <w:r>
        <w:continuationSeparator/>
      </w:r>
    </w:p>
  </w:footnote>
  <w:footnote w:id="1">
    <w:p w14:paraId="343D1FB5" w14:textId="77777777" w:rsidR="00E620EA" w:rsidRPr="006D3907" w:rsidRDefault="00E620EA" w:rsidP="00E620EA">
      <w:pPr>
        <w:autoSpaceDE w:val="0"/>
        <w:autoSpaceDN w:val="0"/>
        <w:spacing w:line="240" w:lineRule="auto"/>
        <w:rPr>
          <w:szCs w:val="19"/>
        </w:rPr>
      </w:pPr>
      <w:r w:rsidRPr="002E7A39">
        <w:rPr>
          <w:rStyle w:val="Odwoanieprzypisudolnego"/>
          <w:rFonts w:cs="Arial"/>
          <w:position w:val="5"/>
          <w:sz w:val="14"/>
          <w:vertAlign w:val="baseline"/>
        </w:rPr>
        <w:footnoteRef/>
      </w:r>
      <w:r w:rsidRPr="00F8269E">
        <w:rPr>
          <w:i/>
          <w:position w:val="5"/>
          <w:sz w:val="18"/>
        </w:rPr>
        <w:t xml:space="preserve"> </w:t>
      </w:r>
      <w:r>
        <w:rPr>
          <w:rFonts w:cs="Arial"/>
          <w:sz w:val="15"/>
          <w:szCs w:val="15"/>
        </w:rPr>
        <w:t>Ustawa z</w:t>
      </w:r>
      <w:r w:rsidRPr="00701141">
        <w:rPr>
          <w:rFonts w:cs="Arial"/>
          <w:sz w:val="15"/>
          <w:szCs w:val="15"/>
        </w:rPr>
        <w:t xml:space="preserve"> dni</w:t>
      </w:r>
      <w:r>
        <w:rPr>
          <w:rFonts w:cs="Arial"/>
          <w:sz w:val="15"/>
          <w:szCs w:val="15"/>
        </w:rPr>
        <w:t xml:space="preserve">a </w:t>
      </w:r>
      <w:r w:rsidRPr="00701141">
        <w:rPr>
          <w:rFonts w:cs="Arial"/>
          <w:sz w:val="15"/>
          <w:szCs w:val="15"/>
        </w:rPr>
        <w:t>12 marca 2022 r.</w:t>
      </w:r>
      <w:r>
        <w:rPr>
          <w:rFonts w:cs="Arial"/>
          <w:sz w:val="15"/>
          <w:szCs w:val="15"/>
        </w:rPr>
        <w:t xml:space="preserve"> </w:t>
      </w:r>
      <w:r w:rsidRPr="00B9720F">
        <w:rPr>
          <w:rFonts w:cs="Arial"/>
          <w:sz w:val="15"/>
          <w:szCs w:val="15"/>
        </w:rPr>
        <w:t>(z mocą obowiązującą od 24 lutego 2022 r.)</w:t>
      </w:r>
      <w:r>
        <w:rPr>
          <w:szCs w:val="19"/>
        </w:rPr>
        <w:t xml:space="preserve"> </w:t>
      </w:r>
      <w:r w:rsidRPr="00701141">
        <w:rPr>
          <w:rFonts w:cs="Arial"/>
          <w:sz w:val="15"/>
          <w:szCs w:val="15"/>
        </w:rPr>
        <w:t>o pomocy obywatelom Ukrainy w związku z konfliktem zbrojnym na terytorium tego państwa</w:t>
      </w:r>
      <w:r>
        <w:rPr>
          <w:rFonts w:cs="Arial"/>
          <w:sz w:val="15"/>
          <w:szCs w:val="15"/>
        </w:rPr>
        <w:t xml:space="preserve"> </w:t>
      </w:r>
      <w:r w:rsidRPr="00701141">
        <w:rPr>
          <w:rFonts w:cs="Arial"/>
          <w:sz w:val="15"/>
          <w:szCs w:val="15"/>
        </w:rPr>
        <w:t>(Dz.</w:t>
      </w:r>
      <w:r>
        <w:rPr>
          <w:rFonts w:cs="Arial"/>
          <w:sz w:val="15"/>
          <w:szCs w:val="15"/>
        </w:rPr>
        <w:t> </w:t>
      </w:r>
      <w:r w:rsidRPr="00701141">
        <w:rPr>
          <w:rFonts w:cs="Arial"/>
          <w:sz w:val="15"/>
          <w:szCs w:val="15"/>
        </w:rPr>
        <w:t>U.</w:t>
      </w:r>
      <w:r>
        <w:rPr>
          <w:rFonts w:cs="Arial"/>
          <w:sz w:val="15"/>
          <w:szCs w:val="15"/>
        </w:rPr>
        <w:t> </w:t>
      </w:r>
      <w:r w:rsidRPr="00701141">
        <w:rPr>
          <w:rFonts w:cs="Arial"/>
          <w:sz w:val="15"/>
          <w:szCs w:val="15"/>
        </w:rPr>
        <w:t xml:space="preserve">poz. 583 z </w:t>
      </w:r>
      <w:proofErr w:type="spellStart"/>
      <w:r w:rsidRPr="00701141">
        <w:rPr>
          <w:rFonts w:cs="Arial"/>
          <w:sz w:val="15"/>
          <w:szCs w:val="15"/>
        </w:rPr>
        <w:t>późn</w:t>
      </w:r>
      <w:proofErr w:type="spellEnd"/>
      <w:r>
        <w:rPr>
          <w:rFonts w:cs="Arial"/>
          <w:sz w:val="15"/>
          <w:szCs w:val="15"/>
        </w:rPr>
        <w:t>.</w:t>
      </w:r>
      <w:r w:rsidRPr="00701141">
        <w:rPr>
          <w:rFonts w:cs="Arial"/>
          <w:sz w:val="15"/>
          <w:szCs w:val="15"/>
        </w:rPr>
        <w:t xml:space="preserve"> zm</w:t>
      </w:r>
      <w:r>
        <w:rPr>
          <w:rFonts w:cs="Arial"/>
          <w:sz w:val="15"/>
          <w:szCs w:val="15"/>
        </w:rPr>
        <w:t>.</w:t>
      </w:r>
      <w:r w:rsidRPr="00701141">
        <w:rPr>
          <w:rFonts w:cs="Arial"/>
          <w:sz w:val="15"/>
          <w:szCs w:val="15"/>
        </w:rPr>
        <w:t>) umożliwia rejestrację w powiatowych urzędach pracy obywatelom Ukrainy w wieku 18 lat i więcej, jako osoby bezrobotne lub poszukujące pracy.</w:t>
      </w:r>
    </w:p>
  </w:footnote>
  <w:footnote w:id="2">
    <w:p w14:paraId="61921773" w14:textId="77777777" w:rsidR="00BA2219" w:rsidRPr="002834C3" w:rsidRDefault="00BA2219" w:rsidP="00BA2219">
      <w:pPr>
        <w:pStyle w:val="Tekstprzypisudolnego"/>
        <w:jc w:val="both"/>
        <w:rPr>
          <w:sz w:val="16"/>
        </w:rPr>
      </w:pPr>
      <w:r w:rsidRPr="00D62A79">
        <w:rPr>
          <w:rStyle w:val="Odwoanieprzypisudolnego"/>
          <w:rFonts w:cs="Arial"/>
          <w:position w:val="5"/>
          <w:sz w:val="14"/>
          <w:vertAlign w:val="baseline"/>
        </w:rPr>
        <w:footnoteRef/>
      </w:r>
      <w:r w:rsidRPr="00D62A79">
        <w:rPr>
          <w:i/>
          <w:position w:val="5"/>
          <w:sz w:val="18"/>
        </w:rPr>
        <w:t xml:space="preserve"> </w:t>
      </w:r>
      <w:r w:rsidRPr="00CB6B26">
        <w:rPr>
          <w:rFonts w:cs="Arial"/>
          <w:sz w:val="15"/>
          <w:szCs w:val="15"/>
        </w:rPr>
        <w:t>Przeciętne temperatury obliczono jako średnie arytmetyczne przeciętnych miesięcznych wartości z dwóch stacji meteorologicznych Instytutu Meteorologii i Gospodarki Wodnej zlokalizowanych w Białymstoku i Suwałkach.</w:t>
      </w:r>
    </w:p>
  </w:footnote>
  <w:footnote w:id="3">
    <w:p w14:paraId="3C9A86A5" w14:textId="2D719A20" w:rsidR="00BA2219" w:rsidRPr="002834C3" w:rsidRDefault="008B5F66" w:rsidP="00BA2219">
      <w:pPr>
        <w:pStyle w:val="Tekstprzypisudolnego"/>
        <w:spacing w:before="40"/>
        <w:jc w:val="both"/>
        <w:rPr>
          <w:sz w:val="16"/>
        </w:rPr>
      </w:pPr>
      <w:r>
        <w:rPr>
          <w:rStyle w:val="Odwoanieprzypisudolnego"/>
          <w:rFonts w:cs="Arial"/>
          <w:position w:val="5"/>
          <w:sz w:val="14"/>
          <w:vertAlign w:val="baseline"/>
        </w:rPr>
        <w:t>4</w:t>
      </w:r>
      <w:r w:rsidR="00BA2219" w:rsidRPr="00D62A79">
        <w:rPr>
          <w:i/>
          <w:position w:val="5"/>
          <w:sz w:val="18"/>
        </w:rPr>
        <w:t xml:space="preserve"> </w:t>
      </w:r>
      <w:r w:rsidR="00BA2219" w:rsidRPr="00CB6B26">
        <w:rPr>
          <w:rFonts w:cs="Arial"/>
          <w:sz w:val="15"/>
          <w:szCs w:val="15"/>
        </w:rPr>
        <w:t>Przeciętne sumy opadów obliczono jako średnie arytmetyczne przeciętnych miesięcznych wartości z dwóch stacji meteorologicznych Instytutu Meteorologii i Gospodarki Wodnej zlokalizowanych w Białymstoku i Suwałkach.</w:t>
      </w:r>
    </w:p>
  </w:footnote>
  <w:footnote w:id="4">
    <w:p w14:paraId="42CA8E7A" w14:textId="77777777" w:rsidR="00374462" w:rsidRPr="00D12C48" w:rsidRDefault="00374462" w:rsidP="00C92945">
      <w:pPr>
        <w:pStyle w:val="Tekstprzypisudolnego"/>
        <w:ind w:left="113" w:hanging="113"/>
        <w:rPr>
          <w:sz w:val="15"/>
          <w:szCs w:val="15"/>
        </w:rPr>
      </w:pPr>
      <w:r w:rsidRPr="00690E79">
        <w:rPr>
          <w:rStyle w:val="Odwoanieprzypisudolnego"/>
          <w:position w:val="5"/>
          <w:sz w:val="14"/>
          <w:vertAlign w:val="baseline"/>
        </w:rPr>
        <w:footnoteRef/>
      </w:r>
      <w:r w:rsidRPr="00690E79">
        <w:rPr>
          <w:position w:val="5"/>
          <w:sz w:val="14"/>
        </w:rPr>
        <w:tab/>
      </w:r>
      <w:r w:rsidRPr="00D12C48">
        <w:rPr>
          <w:sz w:val="15"/>
          <w:szCs w:val="15"/>
        </w:rPr>
        <w:t>Dane meldunkowe – mogą ulec zmianie po opracowaniu sprawozdań kwartalnych.</w:t>
      </w:r>
    </w:p>
  </w:footnote>
  <w:footnote w:id="5">
    <w:p w14:paraId="001F27BF" w14:textId="77777777" w:rsidR="00BA2219" w:rsidRPr="00F8127B" w:rsidRDefault="00BA2219" w:rsidP="00BA2219">
      <w:pPr>
        <w:pStyle w:val="Default"/>
        <w:spacing w:before="120"/>
        <w:rPr>
          <w:sz w:val="16"/>
          <w:szCs w:val="16"/>
        </w:rPr>
      </w:pPr>
      <w:r w:rsidRPr="00387DF1">
        <w:rPr>
          <w:rStyle w:val="Odwoanieprzypisudolnego"/>
          <w:sz w:val="18"/>
          <w:szCs w:val="14"/>
        </w:rPr>
        <w:footnoteRef/>
      </w:r>
      <w:r w:rsidRPr="00F8127B">
        <w:rPr>
          <w:sz w:val="16"/>
          <w:szCs w:val="16"/>
        </w:rPr>
        <w:t xml:space="preserve"> Dotyczy osób prawnych, jednostek organizacyjnych niemających osobowości prawnej oraz osób fizycznych prowadzących działalność gospodarczą (bez osób fizycznych prowadzących gospodarstwa indywidualne w rolnictwie).</w:t>
      </w:r>
    </w:p>
  </w:footnote>
  <w:footnote w:id="6">
    <w:p w14:paraId="7EC2924D" w14:textId="41E15F35" w:rsidR="0083326D" w:rsidRPr="00175795" w:rsidRDefault="0083326D" w:rsidP="0083326D">
      <w:pPr>
        <w:pStyle w:val="Tekstprzypisudolnego"/>
        <w:spacing w:line="180" w:lineRule="exact"/>
        <w:rPr>
          <w:color w:val="000000" w:themeColor="text1"/>
          <w:sz w:val="15"/>
          <w:szCs w:val="15"/>
        </w:rPr>
      </w:pPr>
      <w:r w:rsidRPr="00BB2C32">
        <w:rPr>
          <w:rStyle w:val="Odwoanieprzypisudolnego"/>
          <w:color w:val="000000" w:themeColor="text1"/>
          <w:position w:val="5"/>
          <w:sz w:val="14"/>
          <w:szCs w:val="14"/>
          <w:vertAlign w:val="baseline"/>
        </w:rPr>
        <w:footnoteRef/>
      </w:r>
      <w:r w:rsidRPr="00175795">
        <w:rPr>
          <w:color w:val="000000" w:themeColor="text1"/>
        </w:rPr>
        <w:t xml:space="preserve"> </w:t>
      </w:r>
      <w:r w:rsidRPr="00175795">
        <w:rPr>
          <w:color w:val="000000" w:themeColor="text1"/>
          <w:sz w:val="15"/>
          <w:szCs w:val="15"/>
        </w:rPr>
        <w:t xml:space="preserve">Na podstawie opinii formułowanych przez przedsiębiorstwa mające siedzibę na terenie województwa w okresie 1–10 </w:t>
      </w:r>
      <w:r w:rsidR="00B21B0C">
        <w:rPr>
          <w:color w:val="000000" w:themeColor="text1"/>
          <w:sz w:val="15"/>
          <w:szCs w:val="15"/>
        </w:rPr>
        <w:t>grudnia</w:t>
      </w:r>
      <w:r>
        <w:rPr>
          <w:color w:val="000000" w:themeColor="text1"/>
          <w:sz w:val="15"/>
          <w:szCs w:val="15"/>
        </w:rPr>
        <w:t xml:space="preserve"> 2022</w:t>
      </w:r>
      <w:r w:rsidRPr="00175795">
        <w:rPr>
          <w:color w:val="000000" w:themeColor="text1"/>
          <w:sz w:val="15"/>
          <w:szCs w:val="15"/>
        </w:rPr>
        <w:t xml:space="preserve"> r.</w:t>
      </w:r>
    </w:p>
  </w:footnote>
  <w:footnote w:id="7">
    <w:p w14:paraId="09739BAC" w14:textId="7E2E535A" w:rsidR="0083326D" w:rsidRDefault="0083326D" w:rsidP="0083326D">
      <w:pPr>
        <w:spacing w:after="0" w:line="240" w:lineRule="auto"/>
        <w:rPr>
          <w:rFonts w:cs="FiraSans-Regular"/>
          <w:sz w:val="15"/>
          <w:szCs w:val="15"/>
        </w:rPr>
      </w:pPr>
      <w:r w:rsidRPr="00BB2C32">
        <w:rPr>
          <w:rStyle w:val="Odwoanieprzypisudolnego"/>
          <w:position w:val="5"/>
          <w:sz w:val="14"/>
          <w:szCs w:val="14"/>
          <w:vertAlign w:val="baseline"/>
        </w:rPr>
        <w:footnoteRef/>
      </w:r>
      <w:r>
        <w:t xml:space="preserve"> </w:t>
      </w:r>
      <w:r>
        <w:rPr>
          <w:rFonts w:cs="FiraSans-Regular"/>
          <w:sz w:val="15"/>
          <w:szCs w:val="15"/>
        </w:rPr>
        <w:t xml:space="preserve">Badanie zostało przeprowadzone w dniach od 1 do 10 </w:t>
      </w:r>
      <w:r w:rsidR="00B21B0C">
        <w:rPr>
          <w:rFonts w:cs="FiraSans-Regular"/>
          <w:sz w:val="15"/>
          <w:szCs w:val="15"/>
        </w:rPr>
        <w:t>grudnia</w:t>
      </w:r>
      <w:r>
        <w:rPr>
          <w:rFonts w:cs="FiraSans-Regular"/>
          <w:sz w:val="15"/>
          <w:szCs w:val="15"/>
        </w:rPr>
        <w:t xml:space="preserve"> 2022 r. na próbie jednostek przemysłowych, budowlanych, handlowych i usługowych. </w:t>
      </w:r>
      <w:r w:rsidRPr="005237D5">
        <w:rPr>
          <w:sz w:val="15"/>
          <w:szCs w:val="15"/>
        </w:rPr>
        <w:t xml:space="preserve">Pytania zostały podzielone na dwie sekcje – pytań dotyczących wpływu wojny w Ukrainie na koniunkturę gospodarczą oraz pytań dotyczących </w:t>
      </w:r>
      <w:r w:rsidR="00F65A7A">
        <w:rPr>
          <w:sz w:val="15"/>
          <w:szCs w:val="15"/>
        </w:rPr>
        <w:t>rynku pracy</w:t>
      </w:r>
      <w:r w:rsidRPr="005237D5">
        <w:rPr>
          <w:sz w:val="15"/>
          <w:szCs w:val="15"/>
        </w:rPr>
        <w:t xml:space="preserve">. </w:t>
      </w:r>
      <w:r w:rsidRPr="005237D5">
        <w:rPr>
          <w:rFonts w:cs="FiraSans-Regular"/>
          <w:sz w:val="15"/>
          <w:szCs w:val="15"/>
        </w:rPr>
        <w:t>W przeciwieństwie do podstawowego badania koniunktury, odpowiedzi na dodatkowy blok pytań były udzielane na zasadzie dobrowolności. W</w:t>
      </w:r>
      <w:r w:rsidRPr="005237D5">
        <w:rPr>
          <w:sz w:val="15"/>
          <w:szCs w:val="15"/>
        </w:rPr>
        <w:t>e</w:t>
      </w:r>
      <w:r w:rsidRPr="005237D5">
        <w:rPr>
          <w:rFonts w:cs="FiraSans-Regular"/>
          <w:sz w:val="15"/>
          <w:szCs w:val="15"/>
        </w:rPr>
        <w:t> </w:t>
      </w:r>
      <w:r w:rsidRPr="005237D5">
        <w:rPr>
          <w:sz w:val="15"/>
          <w:szCs w:val="15"/>
        </w:rPr>
        <w:t>wszystkich pytaniach prezentowany jest procent odpowiedzi respondentów na dany wariant</w:t>
      </w:r>
      <w:r w:rsidRPr="005237D5">
        <w:rPr>
          <w:rFonts w:cs="FiraSans-Regular"/>
          <w:sz w:val="15"/>
          <w:szCs w:val="15"/>
        </w:rPr>
        <w:t>. Dane zostały zagregowane zgodnie z metodologią agregacji (ważenia) stosowaną standardowo w badaniu koniunktury gospodarczej.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C98372D" w14:textId="77777777" w:rsidR="00374462" w:rsidRDefault="00374462" w:rsidP="009B58DD">
    <w:pPr>
      <w:pStyle w:val="Nagwek"/>
      <w:tabs>
        <w:tab w:val="left" w:pos="6780"/>
      </w:tabs>
    </w:pPr>
    <w:r>
      <w:tab/>
    </w:r>
    <w:r>
      <w:tab/>
    </w:r>
    <w:r>
      <w:tab/>
    </w:r>
  </w:p>
  <w:p w14:paraId="1689858D" w14:textId="77777777" w:rsidR="00374462" w:rsidRDefault="00374462" w:rsidP="00755320">
    <w:pPr>
      <w:pStyle w:val="Nagwek"/>
      <w:tabs>
        <w:tab w:val="clear" w:pos="4536"/>
        <w:tab w:val="left" w:pos="9072"/>
      </w:tabs>
      <w:rPr>
        <w:noProof/>
        <w:lang w:eastAsia="pl-PL"/>
      </w:rPr>
    </w:pPr>
    <w:r w:rsidRPr="00D318E7"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59264" behindDoc="0" locked="0" layoutInCell="1" allowOverlap="1" wp14:anchorId="64789844" wp14:editId="3AC93D2A">
              <wp:simplePos x="0" y="0"/>
              <wp:positionH relativeFrom="column">
                <wp:posOffset>5218430</wp:posOffset>
              </wp:positionH>
              <wp:positionV relativeFrom="paragraph">
                <wp:posOffset>111348</wp:posOffset>
              </wp:positionV>
              <wp:extent cx="2060575" cy="357505"/>
              <wp:effectExtent l="0" t="0" r="0" b="4445"/>
              <wp:wrapNone/>
              <wp:docPr id="9" name="Schemat blokowy: opóźnienie 6" descr="Napis &quot;Informacje sygnalne&quot;&#10;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 flipH="1">
                        <a:off x="0" y="0"/>
                        <a:ext cx="2060575" cy="357505"/>
                      </a:xfrm>
                      <a:custGeom>
                        <a:avLst/>
                        <a:gdLst>
                          <a:gd name="connsiteX0" fmla="*/ 0 w 612140"/>
                          <a:gd name="connsiteY0" fmla="*/ 0 h 612140"/>
                          <a:gd name="connsiteX1" fmla="*/ 306070 w 612140"/>
                          <a:gd name="connsiteY1" fmla="*/ 0 h 612140"/>
                          <a:gd name="connsiteX2" fmla="*/ 612140 w 612140"/>
                          <a:gd name="connsiteY2" fmla="*/ 306070 h 612140"/>
                          <a:gd name="connsiteX3" fmla="*/ 306070 w 612140"/>
                          <a:gd name="connsiteY3" fmla="*/ 612140 h 612140"/>
                          <a:gd name="connsiteX4" fmla="*/ 0 w 612140"/>
                          <a:gd name="connsiteY4" fmla="*/ 612140 h 612140"/>
                          <a:gd name="connsiteX5" fmla="*/ 0 w 612140"/>
                          <a:gd name="connsiteY5" fmla="*/ 0 h 612140"/>
                          <a:gd name="connsiteX0" fmla="*/ 0 w 1939208"/>
                          <a:gd name="connsiteY0" fmla="*/ 0 h 612140"/>
                          <a:gd name="connsiteX1" fmla="*/ 1633138 w 1939208"/>
                          <a:gd name="connsiteY1" fmla="*/ 0 h 612140"/>
                          <a:gd name="connsiteX2" fmla="*/ 1939208 w 1939208"/>
                          <a:gd name="connsiteY2" fmla="*/ 306070 h 612140"/>
                          <a:gd name="connsiteX3" fmla="*/ 1633138 w 1939208"/>
                          <a:gd name="connsiteY3" fmla="*/ 612140 h 612140"/>
                          <a:gd name="connsiteX4" fmla="*/ 1327068 w 1939208"/>
                          <a:gd name="connsiteY4" fmla="*/ 612140 h 612140"/>
                          <a:gd name="connsiteX5" fmla="*/ 0 w 1939208"/>
                          <a:gd name="connsiteY5" fmla="*/ 0 h 612140"/>
                          <a:gd name="connsiteX0" fmla="*/ 0 w 1939208"/>
                          <a:gd name="connsiteY0" fmla="*/ 0 h 612140"/>
                          <a:gd name="connsiteX1" fmla="*/ 1633138 w 1939208"/>
                          <a:gd name="connsiteY1" fmla="*/ 0 h 612140"/>
                          <a:gd name="connsiteX2" fmla="*/ 1939208 w 1939208"/>
                          <a:gd name="connsiteY2" fmla="*/ 306070 h 612140"/>
                          <a:gd name="connsiteX3" fmla="*/ 1633138 w 1939208"/>
                          <a:gd name="connsiteY3" fmla="*/ 612140 h 612140"/>
                          <a:gd name="connsiteX4" fmla="*/ 0 w 1939208"/>
                          <a:gd name="connsiteY4" fmla="*/ 612140 h 612140"/>
                          <a:gd name="connsiteX5" fmla="*/ 0 w 1939208"/>
                          <a:gd name="connsiteY5" fmla="*/ 0 h 612140"/>
                          <a:gd name="connsiteX0" fmla="*/ 1 w 3113643"/>
                          <a:gd name="connsiteY0" fmla="*/ 10131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1174435 w 3113643"/>
                          <a:gd name="connsiteY4" fmla="*/ 612140 h 612140"/>
                          <a:gd name="connsiteX5" fmla="*/ 1 w 3113643"/>
                          <a:gd name="connsiteY5" fmla="*/ 10131 h 612140"/>
                          <a:gd name="connsiteX0" fmla="*/ 0 w 3113643"/>
                          <a:gd name="connsiteY0" fmla="*/ 0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1174435 w 3113643"/>
                          <a:gd name="connsiteY4" fmla="*/ 612140 h 612140"/>
                          <a:gd name="connsiteX5" fmla="*/ 0 w 3113643"/>
                          <a:gd name="connsiteY5" fmla="*/ 0 h 612140"/>
                          <a:gd name="connsiteX0" fmla="*/ 0 w 3113643"/>
                          <a:gd name="connsiteY0" fmla="*/ 0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0 w 3113643"/>
                          <a:gd name="connsiteY4" fmla="*/ 612140 h 612140"/>
                          <a:gd name="connsiteX5" fmla="*/ 0 w 3113643"/>
                          <a:gd name="connsiteY5" fmla="*/ 0 h 612140"/>
                          <a:gd name="connsiteX0" fmla="*/ 0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788886 w 3902529"/>
                          <a:gd name="connsiteY4" fmla="*/ 612140 h 612140"/>
                          <a:gd name="connsiteX5" fmla="*/ 0 w 3902529"/>
                          <a:gd name="connsiteY5" fmla="*/ 0 h 612140"/>
                          <a:gd name="connsiteX0" fmla="*/ 0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0 w 3902529"/>
                          <a:gd name="connsiteY4" fmla="*/ 612140 h 612140"/>
                          <a:gd name="connsiteX5" fmla="*/ 0 w 3902529"/>
                          <a:gd name="connsiteY5" fmla="*/ 0 h 612140"/>
                          <a:gd name="connsiteX0" fmla="*/ 546911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0 w 3902529"/>
                          <a:gd name="connsiteY4" fmla="*/ 612140 h 612140"/>
                          <a:gd name="connsiteX5" fmla="*/ 546911 w 3902529"/>
                          <a:gd name="connsiteY5" fmla="*/ 0 h 612140"/>
                          <a:gd name="connsiteX0" fmla="*/ 23272 w 3378890"/>
                          <a:gd name="connsiteY0" fmla="*/ 0 h 612140"/>
                          <a:gd name="connsiteX1" fmla="*/ 3072820 w 3378890"/>
                          <a:gd name="connsiteY1" fmla="*/ 0 h 612140"/>
                          <a:gd name="connsiteX2" fmla="*/ 3378890 w 3378890"/>
                          <a:gd name="connsiteY2" fmla="*/ 306070 h 612140"/>
                          <a:gd name="connsiteX3" fmla="*/ 3072820 w 3378890"/>
                          <a:gd name="connsiteY3" fmla="*/ 612140 h 612140"/>
                          <a:gd name="connsiteX4" fmla="*/ 0 w 3378890"/>
                          <a:gd name="connsiteY4" fmla="*/ 612140 h 612140"/>
                          <a:gd name="connsiteX5" fmla="*/ 23272 w 3378890"/>
                          <a:gd name="connsiteY5" fmla="*/ 0 h 612140"/>
                          <a:gd name="connsiteX0" fmla="*/ 0 w 3355618"/>
                          <a:gd name="connsiteY0" fmla="*/ 0 h 612140"/>
                          <a:gd name="connsiteX1" fmla="*/ 3049548 w 3355618"/>
                          <a:gd name="connsiteY1" fmla="*/ 0 h 612140"/>
                          <a:gd name="connsiteX2" fmla="*/ 3355618 w 3355618"/>
                          <a:gd name="connsiteY2" fmla="*/ 306070 h 612140"/>
                          <a:gd name="connsiteX3" fmla="*/ 3049548 w 3355618"/>
                          <a:gd name="connsiteY3" fmla="*/ 612140 h 612140"/>
                          <a:gd name="connsiteX4" fmla="*/ 19571 w 3355618"/>
                          <a:gd name="connsiteY4" fmla="*/ 612140 h 612140"/>
                          <a:gd name="connsiteX5" fmla="*/ 0 w 3355618"/>
                          <a:gd name="connsiteY5" fmla="*/ 0 h 612140"/>
                          <a:gd name="connsiteX0" fmla="*/ 0 w 3355618"/>
                          <a:gd name="connsiteY0" fmla="*/ 0 h 612140"/>
                          <a:gd name="connsiteX1" fmla="*/ 3049548 w 3355618"/>
                          <a:gd name="connsiteY1" fmla="*/ 0 h 612140"/>
                          <a:gd name="connsiteX2" fmla="*/ 3355618 w 3355618"/>
                          <a:gd name="connsiteY2" fmla="*/ 306070 h 612140"/>
                          <a:gd name="connsiteX3" fmla="*/ 3049548 w 3355618"/>
                          <a:gd name="connsiteY3" fmla="*/ 612140 h 612140"/>
                          <a:gd name="connsiteX4" fmla="*/ 0 w 3355618"/>
                          <a:gd name="connsiteY4" fmla="*/ 612140 h 612140"/>
                          <a:gd name="connsiteX5" fmla="*/ 0 w 33556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171400 w 3527018"/>
                          <a:gd name="connsiteY4" fmla="*/ 612140 h 612140"/>
                          <a:gd name="connsiteX5" fmla="*/ 0 w 35270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21835 w 3527018"/>
                          <a:gd name="connsiteY4" fmla="*/ 612140 h 612140"/>
                          <a:gd name="connsiteX5" fmla="*/ 0 w 35270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0 w 3527018"/>
                          <a:gd name="connsiteY4" fmla="*/ 612140 h 612140"/>
                          <a:gd name="connsiteX5" fmla="*/ 0 w 3527018"/>
                          <a:gd name="connsiteY5" fmla="*/ 0 h 61214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3527018" h="612140">
                            <a:moveTo>
                              <a:pt x="0" y="0"/>
                            </a:moveTo>
                            <a:lnTo>
                              <a:pt x="3220948" y="0"/>
                            </a:lnTo>
                            <a:cubicBezTo>
                              <a:pt x="3389986" y="0"/>
                              <a:pt x="3527018" y="137032"/>
                              <a:pt x="3527018" y="306070"/>
                            </a:cubicBezTo>
                            <a:cubicBezTo>
                              <a:pt x="3527018" y="475108"/>
                              <a:pt x="3389986" y="612140"/>
                              <a:pt x="3220948" y="612140"/>
                            </a:cubicBezTo>
                            <a:lnTo>
                              <a:pt x="0" y="612140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solidFill>
                        <a:srgbClr val="522398"/>
                      </a:solidFill>
                      <a:ln w="12700" cap="flat" cmpd="sng" algn="ctr">
                        <a:noFill/>
                        <a:prstDash val="solid"/>
                        <a:miter lim="800000"/>
                      </a:ln>
                      <a:effectLst/>
                    </wps:spPr>
                    <wps:txbx>
                      <w:txbxContent>
                        <w:p w14:paraId="0170E1E4" w14:textId="36296C43" w:rsidR="00374462" w:rsidRPr="006759FD" w:rsidRDefault="00374462" w:rsidP="00D318E7">
                          <w:pPr>
                            <w:spacing w:before="0" w:after="0" w:line="240" w:lineRule="auto"/>
                            <w:ind w:left="227" w:firstLine="57"/>
                            <w:jc w:val="both"/>
                            <w:rPr>
                              <w:rFonts w:ascii="Fira Sans SemiBold" w:hAnsi="Fira Sans SemiBold"/>
                              <w:color w:val="FFFFFF" w:themeColor="background1"/>
                              <w:szCs w:val="19"/>
                            </w:rPr>
                          </w:pPr>
                          <w:r w:rsidRPr="006759FD">
                            <w:rPr>
                              <w:rFonts w:ascii="Fira Sans SemiBold" w:hAnsi="Fira Sans SemiBold"/>
                              <w:color w:val="FFFFFF" w:themeColor="background1"/>
                              <w:szCs w:val="19"/>
                            </w:rPr>
                            <w:t>INFORMACJ</w:t>
                          </w:r>
                          <w:r>
                            <w:rPr>
                              <w:rFonts w:ascii="Fira Sans SemiBold" w:hAnsi="Fira Sans SemiBold"/>
                              <w:color w:val="FFFFFF" w:themeColor="background1"/>
                              <w:szCs w:val="19"/>
                            </w:rPr>
                            <w:t>E</w:t>
                          </w:r>
                          <w:r w:rsidRPr="006759FD">
                            <w:rPr>
                              <w:rFonts w:ascii="Fira Sans SemiBold" w:hAnsi="Fira Sans SemiBold"/>
                              <w:color w:val="FFFFFF" w:themeColor="background1"/>
                              <w:szCs w:val="19"/>
                            </w:rPr>
                            <w:t xml:space="preserve"> SYGNALNE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64789844" id="Schemat blokowy: opóźnienie 6" o:spid="_x0000_s1145" alt="Napis &quot;Informacje sygnalne&quot;&#10;" style="position:absolute;margin-left:410.9pt;margin-top:8.75pt;width:162.25pt;height:28.15pt;flip:x;z-index:2516592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3527018,612140" o:spt="10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mSuROQYAAIArAAAOAAAAZHJzL2Uyb0RvYy54bWzsWl1v2zYUfR+w/0BoQB8GrNanZbl1iqxF&#10;uwJFWyAd2j3SMmVrk0SVpGOnf2tvex32v3ZJSgmVFKIcJUOKOSgcKuS9l/eeo0tVPk+f7csCnRPG&#10;c1otHO+x6yBSpXSVV+uF8+uHlz/NHMQFrla4oBVZOBeEO89Ovv/u6a6eE59uaLEiDIGTis939cLZ&#10;CFHPJxOebkiJ+WNakwomM8pKLOCSrScrhnfgvSwmvutOJzvKVjWjKeEc/vpCTzonyn+WkVS8yzJO&#10;BCoWDuxNqE+mPpfyc3LyFM/XDNebPG22gW+xixLnFQS9dPUCC4y2LL/hqsxTRjnNxOOUlhOaZXlK&#10;VA6Qjedey+Zsg2uicoHi8PqyTPzu3KZvz98zlK8WTuKgCpcA0ZmqvUDLgv5BdxdzROu///znryon&#10;8A9NHbQiPIUSvsV1ztGjz1sqnryuFETp7wTxi3WFi4roiUc/7E+fyCrvaj6HYGf1e9ZccRjKku0z&#10;VqKsyOtfgECqiFAWtFcYXVxiRPYCpfBH3526URw5KIW5AEZuJN1PtB/pL91y8YrQUo7x+RsuNMYr&#10;GCmEVk2eKa0qngvyCXiRlQXA/uMEuWiHpp7vhS01rq/+rbt607/6k2f4DmDrsT2AaeIiWwDfCKA3&#10;bs3ANGn2ZIsSGFEGpmGaNBuzRQmNKPY6masHBgDaHIB0d7Vt811e7JCXBInvzpoOc4c08qZB4AUz&#10;gNkS4vZEahzbQ4yk0uBURpLJC/zYnQ4o2R1wygLKkVRW3n4jpJIdygL2Q6aTB9sPPC+YhsGQHuW5&#10;XuBZTyOz5fgzN47iwB7GNDrswGv2bw8xklKDUxnbp7w4DIPIns9IYg3A3uxTw7C/fgAeQC476iZH&#10;BqNhGtlDdDiibww7EB0j/Xxne1AwOTI4FdNo4MOOyRHvPyKW7IkW3E1i2UE5kurhkmoA2CYHB9K2&#10;y4/7plPi+pGfDDkA7Vw1200QJdMwSuTt0B/CNLKH6LQb7dgeomN0OJ0GpzKyR8Uz+Jna07kLTvVj&#10;0qWgrZ/faFH9zrvLbc5NegwGwjT6f3NKtah+PB4ynaJwmnjqYa0/hyOn4NXd4NtjZJ+6f04Nhf32&#10;fcqHFyK+bLUBdN3kXt51xv7MV6XqDzGiV2nH9izGnn/uwFTuglf9xRrZqwaifntaabyjaOrdw3vP&#10;wA2TKJQv8YKgN8QYSinH9hCjKTUwlZGU8pIoVsdHf8FG0moA6kdKWVn7jVBqANgPnk4RfBtwLx3K&#10;991Ed6j+ECM6lHYsO1R/iLF0GprK2A4Vw1etilP96dwFp/ojjGxR/c5HPKAPBeLIqfY7fN+b6Xfo&#10;/ZgcKWXrIUdKtZR64B0K1C/rVt+CN63kJd1XjeYFRghLRZar9DU15VJfYwpgQEzTXoLCRQtqwErp&#10;afqNgSSmsXeQMZxSprF/kDEcPaax+hoTKjFs23D3m8bhQZHhrDCNWwWSiqx30BSegQBNSs8KJT0T&#10;DgLdFHMQSM+WMiCe11hIvNoh2klRk348QZuFo9+ZK9BKek4+ULVQXFNHQcir2aIyVwX6+FD7bXFt&#10;V6TbZZ7+TL501gezJJmByAvya14L1Crc5a5gwgtiN1BYQQI3ZrU+qK1nJ8ZXI7bpguMwjrxWMtM4&#10;NvbTFEPXTYc1srualQh0wrYJa5dwFkOozvJ2QfvbXHijagXlRN8gEjwlPbtEUYW+kp9xWuSrl3lR&#10;SNg4Wy+fFwydYyBE5PtBov6TDCadZUUlSeABB2CjKQZNZFZgYE5a1qDS49XaQbhYg9gyFUwRo6Iy&#10;gq4K4+IF5hsdQ7nVNCtB58ZQkZcLZ+bKnwaeQt3hRAkldduYSKGelubJkdgv9+BaDpd0dQFaQUa1&#10;iJLX6csc4r3BXLzHDORzsF9Qgop38JEVFJIAxqqRgzaUffna3+V6EDPCrIN2oMKEBD9vMSMOKl5X&#10;IHNMvBCUeEioizCKfbhg5szSnKm25XMKxYWWBLtTQ7leFO0wY7T8CILRUxkVpnCVQmxdyubiuYBr&#10;mAI9Y0pOT9UYpJqA8JvqrE5biWINmX/Yf8SsRnK4cAQIFN/SVrF5pTwEeK/WShpU9HQraJZLWaIq&#10;tq5rcwEyT8WoRpIqdaTmtVp1JZw9+RcAAP//AwBQSwMEFAAGAAgAAAAhAETpKzjfAAAACgEAAA8A&#10;AABkcnMvZG93bnJldi54bWxMj0tPwzAQhO9I/AdrkbhR50EeSuNUqBJIHHqgcOG2jbdJRGxH8bYN&#10;/HrcExxHM5r5pt4sZhRnmv3grIJ4FYEg2zo92E7Bx/vzQwnCM1qNo7Ok4Js8bJrbmxor7S72jc57&#10;7kQosb5CBT3zVEnp254M+pWbyAbv6GaDHOTcST3jJZSbUSZRlEuDgw0LPU607an92p+MguTVFLjd&#10;7X5eEk45+kwzk/tMqfu75WkNgmnhvzBc8QM6NIHp4E5WezEqKJM4oHMwigzENRA/5imIg4IiLUE2&#10;tfx/ofkFAAD//wMAUEsBAi0AFAAGAAgAAAAhALaDOJL+AAAA4QEAABMAAAAAAAAAAAAAAAAAAAAA&#10;AFtDb250ZW50X1R5cGVzXS54bWxQSwECLQAUAAYACAAAACEAOP0h/9YAAACUAQAACwAAAAAAAAAA&#10;AAAAAAAvAQAAX3JlbHMvLnJlbHNQSwECLQAUAAYACAAAACEAiZkrkTkGAACAKwAADgAAAAAAAAAA&#10;AAAAAAAuAgAAZHJzL2Uyb0RvYy54bWxQSwECLQAUAAYACAAAACEAROkrON8AAAAKAQAADwAAAAAA&#10;AAAAAAAAAACTCAAAZHJzL2Rvd25yZXYueG1sUEsFBgAAAAAEAAQA8wAAAJ8JAAAAAA==&#10;" adj="-11796480,,5400" path="m,l3220948,v169038,,306070,137032,306070,306070c3527018,475108,3389986,612140,3220948,612140l,612140,,xe" fillcolor="#522398" stroked="f" strokeweight="1pt">
              <v:stroke joinstyle="miter"/>
              <v:formulas/>
              <v:path arrowok="t" o:connecttype="custom" o:connectlocs="0,0;1881761,0;2060575,178753;1881761,357505;0,357505;0,0" o:connectangles="0,0,0,0,0,0" textboxrect="0,0,3527018,612140"/>
              <v:textbox>
                <w:txbxContent>
                  <w:p w14:paraId="0170E1E4" w14:textId="36296C43" w:rsidR="00374462" w:rsidRPr="006759FD" w:rsidRDefault="00374462" w:rsidP="00D318E7">
                    <w:pPr>
                      <w:spacing w:before="0" w:after="0" w:line="240" w:lineRule="auto"/>
                      <w:ind w:left="227" w:firstLine="57"/>
                      <w:jc w:val="both"/>
                      <w:rPr>
                        <w:rFonts w:ascii="Fira Sans SemiBold" w:hAnsi="Fira Sans SemiBold"/>
                        <w:color w:val="FFFFFF" w:themeColor="background1"/>
                        <w:szCs w:val="19"/>
                      </w:rPr>
                    </w:pPr>
                    <w:r w:rsidRPr="006759FD">
                      <w:rPr>
                        <w:rFonts w:ascii="Fira Sans SemiBold" w:hAnsi="Fira Sans SemiBold"/>
                        <w:color w:val="FFFFFF" w:themeColor="background1"/>
                        <w:szCs w:val="19"/>
                      </w:rPr>
                      <w:t>INFORMACJ</w:t>
                    </w:r>
                    <w:r>
                      <w:rPr>
                        <w:rFonts w:ascii="Fira Sans SemiBold" w:hAnsi="Fira Sans SemiBold"/>
                        <w:color w:val="FFFFFF" w:themeColor="background1"/>
                        <w:szCs w:val="19"/>
                      </w:rPr>
                      <w:t>E</w:t>
                    </w:r>
                    <w:r w:rsidRPr="006759FD">
                      <w:rPr>
                        <w:rFonts w:ascii="Fira Sans SemiBold" w:hAnsi="Fira Sans SemiBold"/>
                        <w:color w:val="FFFFFF" w:themeColor="background1"/>
                        <w:szCs w:val="19"/>
                      </w:rPr>
                      <w:t xml:space="preserve"> SYGNALNE</w:t>
                    </w:r>
                  </w:p>
                </w:txbxContent>
              </v:textbox>
            </v:shape>
          </w:pict>
        </mc:Fallback>
      </mc:AlternateContent>
    </w:r>
    <w:r>
      <w:rPr>
        <w:noProof/>
        <w:szCs w:val="19"/>
        <w:lang w:eastAsia="pl-PL"/>
      </w:rPr>
      <w:drawing>
        <wp:anchor distT="0" distB="0" distL="114300" distR="114300" simplePos="0" relativeHeight="251663360" behindDoc="0" locked="0" layoutInCell="1" allowOverlap="0" wp14:anchorId="34CED309" wp14:editId="12AB3124">
          <wp:simplePos x="0" y="0"/>
          <wp:positionH relativeFrom="page">
            <wp:posOffset>457200</wp:posOffset>
          </wp:positionH>
          <wp:positionV relativeFrom="page">
            <wp:posOffset>622300</wp:posOffset>
          </wp:positionV>
          <wp:extent cx="1472400" cy="486000"/>
          <wp:effectExtent l="0" t="0" r="0" b="9525"/>
          <wp:wrapTopAndBottom/>
          <wp:docPr id="21" name="Obraz 21" descr="Logo Urzędu Statystycznego w Białymstoku&#10;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7" name="Obraz 97" descr="Logo Urzędu Statystycznego w Białymstoku&#10;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472400" cy="4860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>
      <w:rPr>
        <w:noProof/>
        <w:lang w:eastAsia="pl-PL"/>
      </w:rPr>
      <w:tab/>
    </w:r>
  </w:p>
  <w:p w14:paraId="34D541A6" w14:textId="77777777" w:rsidR="00374462" w:rsidRDefault="00374462" w:rsidP="00017973">
    <w:pPr>
      <w:pStyle w:val="Nagwek"/>
      <w:tabs>
        <w:tab w:val="clear" w:pos="4536"/>
        <w:tab w:val="clear" w:pos="9072"/>
        <w:tab w:val="left" w:pos="1873"/>
      </w:tabs>
      <w:rPr>
        <w:noProof/>
        <w:lang w:eastAsia="pl-PL"/>
      </w:rPr>
    </w:pPr>
    <w:r w:rsidRPr="00D318E7">
      <w:rPr>
        <w:noProof/>
        <w:lang w:eastAsia="pl-PL"/>
      </w:rPr>
      <mc:AlternateContent>
        <mc:Choice Requires="wps">
          <w:drawing>
            <wp:anchor distT="45720" distB="45720" distL="114300" distR="114300" simplePos="0" relativeHeight="251660288" behindDoc="0" locked="0" layoutInCell="1" allowOverlap="1" wp14:anchorId="1D138296" wp14:editId="7B62CEBE">
              <wp:simplePos x="0" y="0"/>
              <wp:positionH relativeFrom="margin">
                <wp:posOffset>5405120</wp:posOffset>
              </wp:positionH>
              <wp:positionV relativeFrom="paragraph">
                <wp:posOffset>770890</wp:posOffset>
              </wp:positionV>
              <wp:extent cx="1238250" cy="584200"/>
              <wp:effectExtent l="0" t="0" r="0" b="6350"/>
              <wp:wrapNone/>
              <wp:docPr id="8" name="Pole tekstowe 2" descr="Data publikacji informacji sygnalnej: 29.12.2022 r.&#10;Numer informacji sygnalnej: Nr 11/2022&#10;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238250" cy="5842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4424AFCA" w14:textId="06071D19" w:rsidR="00374462" w:rsidRPr="00FE252C" w:rsidRDefault="00A42F3E" w:rsidP="00D318E7">
                          <w:pPr>
                            <w:jc w:val="both"/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</w:pPr>
                          <w:r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29</w:t>
                          </w:r>
                          <w:r w:rsidR="00374462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.</w:t>
                          </w:r>
                          <w:r w:rsidR="008B4443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1</w:t>
                          </w:r>
                          <w:r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2</w:t>
                          </w:r>
                          <w:r w:rsidR="00374462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.2022</w:t>
                          </w:r>
                          <w:r w:rsidR="00374462" w:rsidRPr="00FE252C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 xml:space="preserve"> r.</w:t>
                          </w:r>
                        </w:p>
                        <w:p w14:paraId="4E78AC9A" w14:textId="00A5F773" w:rsidR="00374462" w:rsidRPr="00FE252C" w:rsidRDefault="00374462" w:rsidP="00D318E7">
                          <w:pPr>
                            <w:jc w:val="both"/>
                            <w:rPr>
                              <w:rFonts w:ascii="Fira Sans SemiBold" w:hAnsi="Fira Sans SemiBold"/>
                              <w:color w:val="522398"/>
                              <w:lang w:val="en-GB"/>
                            </w:rPr>
                          </w:pPr>
                          <w:r w:rsidRPr="00FE252C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 xml:space="preserve">Nr </w:t>
                          </w:r>
                          <w:r w:rsidR="00C737A9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1</w:t>
                          </w:r>
                          <w:r w:rsidR="00A42F3E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1</w:t>
                          </w:r>
                          <w:r w:rsidRPr="00FE252C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/</w:t>
                          </w:r>
                          <w:r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2022</w:t>
                          </w:r>
                        </w:p>
                        <w:p w14:paraId="06827015" w14:textId="77777777" w:rsidR="00374462" w:rsidRPr="003439F1" w:rsidRDefault="00374462" w:rsidP="00D318E7">
                          <w:pPr>
                            <w:jc w:val="both"/>
                            <w:rPr>
                              <w:rFonts w:ascii="Fira Sans SemiBold" w:hAnsi="Fira Sans SemiBold"/>
                              <w:color w:val="001D77"/>
                              <w:lang w:val="en-GB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1D138296" id="_x0000_t202" coordsize="21600,21600" o:spt="202" path="m,l,21600r21600,l21600,xe">
              <v:stroke joinstyle="miter"/>
              <v:path gradientshapeok="t" o:connecttype="rect"/>
            </v:shapetype>
            <v:shape id="_x0000_s1146" type="#_x0000_t202" alt="Data publikacji informacji sygnalnej: 29.12.2022 r.&#10;Numer informacji sygnalnej: Nr 11/2022&#10;" style="position:absolute;margin-left:425.6pt;margin-top:60.7pt;width:97.5pt;height:46pt;z-index:251660288;visibility:visible;mso-wrap-style:square;mso-width-percent:0;mso-height-percent:0;mso-wrap-distance-left:9pt;mso-wrap-distance-top:3.6pt;mso-wrap-distance-right:9pt;mso-wrap-distance-bottom:3.6pt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6gGB+TgIAAGoEAAAOAAAAZHJzL2Uyb0RvYy54bWysVMFuEzEQvSPxD5aRuJHNmgSapZuqtLRC&#10;KqFS4QMcrzfr1vYY2+lu+HrG3jSNgBMiB8vOeN7Me/O8p2eD0eRR+qDA1rScTCmRVkCj7Kam379d&#10;vTmhJERuG67BypruZKBny5cvTntXSQYd6EZ6giA2VL2raRejq4oiiE4aHibgpMVgC97wiEe/KRrP&#10;e0Q3umDT6buiB984D0KGgP9ejkG6zPhtK0X82rZBRqJrir3FvPq8rtNaLE95tfHcdUrs2+D/0IXh&#10;ymLRA9Qlj5xsvfoDyijhIUAbJwJMAW2rhMwckE05/Y3NXcedzFxQnOAOMoX/BytWj7eeqKamOCjL&#10;DY7oFrQkUT6ECL0kjJJGBoGSZU5uu9bqgYt7RZTNY0nbsNtYrq28rwhbTEo2YVPGiJ+8fjWcf1ht&#10;DY7477dXnpQlUmcsX03j6F2osKs7h33F4SMMaKssbXA3IB4CsXDRcbuR595D30neoBxlyiyOUkec&#10;kEDW/RdokBffRshAQ+tNmhWqTxAdbbE7WEEOkYhUkr09YXMMCYzNT2botVyCV0/Zzod4LcGQtKmp&#10;R6tldP54E2LqhldPV1IxC1dK62w3bUlf08WczXPCUcSoiFJpZXAc0/Qb/ZlIfrJNTo5c6XGPBbTd&#10;s05ER8pxWA95nlmSpMgamh3K4GE0Pz5W3HTgf1LSo/FrGn5suZeU6M8WpVyUs1l6Kfkwm79nePDH&#10;kfVxhFuBUDWNlIzbi5hf10j5HCVvVVbjuZN9y2joLNL+8SV3HZ/zredPxPIXAAAA//8DAFBLAwQU&#10;AAYACAAAACEAyxS/Mt8AAAAMAQAADwAAAGRycy9kb3ducmV2LnhtbEyPTU/DMAyG70j7D5EncWNJ&#10;SzeNrumEQFxBjA+JW9Z4bbXGqZpsLf8e78SO9vvo9eNiO7lOnHEIrScNyUKBQKq8banW8PnxcrcG&#10;EaIhazpPqOEXA2zL2U1hcutHesfzLtaCSyjkRkMTY59LGaoGnQkL3yNxdvCDM5HHoZZ2MCOXu06m&#10;Sq2kMy3xhcb0+NRgddydnIav18PPd6be6me37Ec/KUnuQWp9O58eNyAiTvEfhos+q0PJTnt/IhtE&#10;p2G9TFJGOUiTDMSFUNmKV3sNaXKfgSwLef1E+QcAAP//AwBQSwECLQAUAAYACAAAACEAtoM4kv4A&#10;AADhAQAAEwAAAAAAAAAAAAAAAAAAAAAAW0NvbnRlbnRfVHlwZXNdLnhtbFBLAQItABQABgAIAAAA&#10;IQA4/SH/1gAAAJQBAAALAAAAAAAAAAAAAAAAAC8BAABfcmVscy8ucmVsc1BLAQItABQABgAIAAAA&#10;IQA6gGB+TgIAAGoEAAAOAAAAAAAAAAAAAAAAAC4CAABkcnMvZTJvRG9jLnhtbFBLAQItABQABgAI&#10;AAAAIQDLFL8y3wAAAAwBAAAPAAAAAAAAAAAAAAAAAKgEAABkcnMvZG93bnJldi54bWxQSwUGAAAA&#10;AAQABADzAAAAtAUAAAAA&#10;" filled="f" stroked="f">
              <v:textbox>
                <w:txbxContent>
                  <w:p w14:paraId="4424AFCA" w14:textId="06071D19" w:rsidR="00374462" w:rsidRPr="00FE252C" w:rsidRDefault="00A42F3E" w:rsidP="00D318E7">
                    <w:pPr>
                      <w:jc w:val="both"/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</w:pPr>
                    <w:r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29</w:t>
                    </w:r>
                    <w:r w:rsidR="00374462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.</w:t>
                    </w:r>
                    <w:r w:rsidR="008B4443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1</w:t>
                    </w:r>
                    <w:r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2</w:t>
                    </w:r>
                    <w:r w:rsidR="00374462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.2022</w:t>
                    </w:r>
                    <w:r w:rsidR="00374462" w:rsidRPr="00FE252C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 xml:space="preserve"> r.</w:t>
                    </w:r>
                  </w:p>
                  <w:p w14:paraId="4E78AC9A" w14:textId="00A5F773" w:rsidR="00374462" w:rsidRPr="00FE252C" w:rsidRDefault="00374462" w:rsidP="00D318E7">
                    <w:pPr>
                      <w:jc w:val="both"/>
                      <w:rPr>
                        <w:rFonts w:ascii="Fira Sans SemiBold" w:hAnsi="Fira Sans SemiBold"/>
                        <w:color w:val="522398"/>
                        <w:lang w:val="en-GB"/>
                      </w:rPr>
                    </w:pPr>
                    <w:r w:rsidRPr="00FE252C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 xml:space="preserve">Nr </w:t>
                    </w:r>
                    <w:r w:rsidR="00C737A9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1</w:t>
                    </w:r>
                    <w:r w:rsidR="00A42F3E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1</w:t>
                    </w:r>
                    <w:r w:rsidRPr="00FE252C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/</w:t>
                    </w:r>
                    <w:r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2022</w:t>
                    </w:r>
                  </w:p>
                  <w:p w14:paraId="06827015" w14:textId="77777777" w:rsidR="00374462" w:rsidRPr="003439F1" w:rsidRDefault="00374462" w:rsidP="00D318E7">
                    <w:pPr>
                      <w:jc w:val="both"/>
                      <w:rPr>
                        <w:rFonts w:ascii="Fira Sans SemiBold" w:hAnsi="Fira Sans SemiBold"/>
                        <w:color w:val="001D77"/>
                        <w:lang w:val="en-GB"/>
                      </w:rPr>
                    </w:pPr>
                  </w:p>
                </w:txbxContent>
              </v:textbox>
              <w10:wrap anchorx="margin"/>
            </v:shape>
          </w:pict>
        </mc:Fallback>
      </mc:AlternateContent>
    </w:r>
    <w:r w:rsidRPr="00D318E7"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61312" behindDoc="0" locked="0" layoutInCell="1" allowOverlap="1" wp14:anchorId="68D5A80F" wp14:editId="04A02419">
              <wp:simplePos x="0" y="0"/>
              <wp:positionH relativeFrom="column">
                <wp:posOffset>5228590</wp:posOffset>
              </wp:positionH>
              <wp:positionV relativeFrom="paragraph">
                <wp:posOffset>784918</wp:posOffset>
              </wp:positionV>
              <wp:extent cx="0" cy="565785"/>
              <wp:effectExtent l="0" t="0" r="19050" b="24765"/>
              <wp:wrapNone/>
              <wp:docPr id="4" name="Łącznik prosty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0" cy="565785"/>
                      </a:xfrm>
                      <a:prstGeom prst="line">
                        <a:avLst/>
                      </a:prstGeom>
                      <a:noFill/>
                      <a:ln w="12700" cap="flat" cmpd="sng" algn="ctr">
                        <a:solidFill>
                          <a:srgbClr val="212E79"/>
                        </a:solidFill>
                        <a:prstDash val="solid"/>
                        <a:miter lim="800000"/>
                      </a:ln>
                      <a:effectLst/>
                    </wps:spPr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line w14:anchorId="576229DE" id="Łącznik prosty 4" o:spid="_x0000_s1026" style="position:absolute;z-index:2516613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411.7pt,61.8pt" to="411.7pt,106.3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ajvsJwIAADEEAAAOAAAAZHJzL2Uyb0RvYy54bWysU82O0zAQviPxDpbvbZo0bdKo6Wrbbrkg&#10;qAQ8gOs4iYV/Its0LYgDh30zeC/Gbtpd4IIQleqMx+Px930zs7w7SYGOzFiuVYnj8QQjpqiuuGpK&#10;/OH9bpRjZB1RFRFasRKfmcV3q5cvln1XsES3WlTMIEiibNF3JW6d64oosrRlktix7piCw1obSRxs&#10;TRNVhvSQXYoomUzmUa9N1RlNmbXg3V4O8Srkr2tG3du6tswhUWLA5sJqwnrwa7RakqIxpGs5HWCQ&#10;f0AhCVfw6C3VljiCPhn+RyrJqdFW125MtYx0XXPKAgdgE09+Y/OuJR0LXEAc291ksv8vLX1z3BvE&#10;qxKnGCkioUQ/vn1/pJ8V/4hAV+vOKA3M2Mm9ts5zBOvC7csmzqfbbDcfrdNFPkqn6+lokebrUZwl&#10;+XqW3N/PH9Kv/nbFaAF/bYjjR3YVGjx/x2Soudcoi57yYHQkUNfYVzEKuK7fgDTqO1sEgr4dgrlR&#10;ewPBfme7vfFsTrWR/gu1QKfQGOdbY3im9OKk4J3NZ1k+G1673uuMda+YlqCWhfYSXPmSkYIcAcQF&#10;2DXEu5XecSFC2wmFekCfZBPoTEqg+2tBHJiyg3pY1WBERANjRZ0JKa0WvPLXfSJrmsNGmIsESZw8&#10;ZIsB2S9h/u0tse0lLhz5MFJI7mDyBJclzif+N9wWyp+yMDsDgye5vHXQ1TmoGPSFvgyiDzPkG//5&#10;Huznk776CQAA//8DAFBLAwQUAAYACAAAACEAN1nqFuAAAAALAQAADwAAAGRycy9kb3ducmV2Lnht&#10;bEyPwU7DMAyG70i8Q2QkbixdRsdUmk6ABNqBITHGgVvWmKaicaom27q3x4gDHO3/0+/P5XL0nTjg&#10;ENtAGqaTDARSHWxLjYbt2+PVAkRMhqzpAqGGE0ZYVudnpSlsONIrHjapEVxCsTAaXEp9IWWsHXoT&#10;J6FH4uwzDN4kHodG2sEcudx3UmXZXHrTEl9wpscHh/XXZu81vKxX7/nTfT6qldumsan7j+dTrvXl&#10;xXh3CyLhmP5g+NFndajYaRf2ZKPoNCzU7JpRDtRsDoKJ381Og5qqG5BVKf//UH0DAAD//wMAUEsB&#10;Ai0AFAAGAAgAAAAhALaDOJL+AAAA4QEAABMAAAAAAAAAAAAAAAAAAAAAAFtDb250ZW50X1R5cGVz&#10;XS54bWxQSwECLQAUAAYACAAAACEAOP0h/9YAAACUAQAACwAAAAAAAAAAAAAAAAAvAQAAX3JlbHMv&#10;LnJlbHNQSwECLQAUAAYACAAAACEAymo77CcCAAAxBAAADgAAAAAAAAAAAAAAAAAuAgAAZHJzL2Uy&#10;b0RvYy54bWxQSwECLQAUAAYACAAAACEAN1nqFuAAAAALAQAADwAAAAAAAAAAAAAAAACBBAAAZHJz&#10;L2Rvd25yZXYueG1sUEsFBgAAAAAEAAQA8wAAAI4FAAAAAA==&#10;" strokecolor="#212e79" strokeweight="1pt">
              <v:stroke joinstyle="miter"/>
            </v:lin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EE9B1C5" w14:textId="77777777" w:rsidR="00374462" w:rsidRDefault="00374462">
    <w:pPr>
      <w:pStyle w:val="Nagwek"/>
    </w:pPr>
  </w:p>
  <w:p w14:paraId="4655B59F" w14:textId="77777777" w:rsidR="00374462" w:rsidRDefault="00374462"/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924B03F" w14:textId="77777777" w:rsidR="00374462" w:rsidRDefault="00374462">
    <w:pPr>
      <w:pStyle w:val="Nagwek"/>
    </w:pPr>
  </w:p>
  <w:p w14:paraId="6F8A424B" w14:textId="77777777" w:rsidR="00374462" w:rsidRDefault="00374462">
    <w:pPr>
      <w:pStyle w:val="Nagwek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EB83A50" w14:textId="77777777" w:rsidR="00374462" w:rsidRDefault="00374462">
    <w:pPr>
      <w:pStyle w:val="Nagwek"/>
      <w:rPr>
        <w:noProof/>
        <w:lang w:eastAsia="pl-PL"/>
      </w:rPr>
    </w:pPr>
  </w:p>
  <w:p w14:paraId="2CA211E4" w14:textId="5BD21C23" w:rsidR="00374462" w:rsidRDefault="00374462">
    <w:pPr>
      <w:pStyle w:val="Nagwek"/>
      <w:rPr>
        <w:noProof/>
        <w:lang w:eastAsia="pl-PL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numPicBullet w:numPicBulletId="0">
    <w:pict>
      <v:shapetype id="_x0000_t75" coordsize="21600,21600" o:spt="75" o:preferrelative="t" path="m@4@5l@4@11@9@11@9@5xe" filled="f" stroked="f">
        <v:stroke joinstyle="miter"/>
        <v:formulas>
          <v:f eqn="if lineDrawn pixelLineWidth 0"/>
          <v:f eqn="sum @0 1 0"/>
          <v:f eqn="sum 0 0 @1"/>
          <v:f eqn="prod @2 1 2"/>
          <v:f eqn="prod @3 21600 pixelWidth"/>
          <v:f eqn="prod @3 21600 pixelHeight"/>
          <v:f eqn="sum @0 0 1"/>
          <v:f eqn="prod @6 1 2"/>
          <v:f eqn="prod @7 21600 pixelWidth"/>
          <v:f eqn="sum @8 21600 0"/>
          <v:f eqn="prod @7 21600 pixelHeight"/>
          <v:f eqn="sum @10 21600 0"/>
        </v:formulas>
        <v:path o:extrusionok="f" gradientshapeok="t" o:connecttype="rect"/>
        <o:lock v:ext="edit" aspectratio="t"/>
      </v:shapetype>
      <v:shape id="_x0000_i1026" type="#_x0000_t75" style="width:123pt;height:125.25pt;visibility:visible" o:bullet="t">
        <v:imagedata r:id="rId1" o:title=""/>
      </v:shape>
    </w:pict>
  </w:numPicBullet>
  <w:numPicBullet w:numPicBulletId="1">
    <w:pict>
      <v:shape id="_x0000_i1027" type="#_x0000_t75" style="width:123.75pt;height:125.25pt;visibility:visible" o:bullet="t">
        <v:imagedata r:id="rId2" o:title=""/>
      </v:shape>
    </w:pict>
  </w:numPicBullet>
  <w:numPicBullet w:numPicBulletId="2">
    <w:pict>
      <v:shape id="_x0000_i1028" type="#_x0000_t75" style="width:18.75pt;height:4.5pt;visibility:visible" o:bullet="t">
        <v:imagedata r:id="rId3" o:title=""/>
      </v:shape>
    </w:pict>
  </w:numPicBullet>
  <w:abstractNum w:abstractNumId="0" w15:restartNumberingAfterBreak="0">
    <w:nsid w:val="FFFFFF7C"/>
    <w:multiLevelType w:val="singleLevel"/>
    <w:tmpl w:val="F92CBDA4"/>
    <w:lvl w:ilvl="0">
      <w:start w:val="1"/>
      <w:numFmt w:val="decimal"/>
      <w:pStyle w:val="Listanumerowan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A0B4B842"/>
    <w:lvl w:ilvl="0">
      <w:start w:val="1"/>
      <w:numFmt w:val="decimal"/>
      <w:pStyle w:val="Listanumerowan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15B8AC10"/>
    <w:lvl w:ilvl="0">
      <w:start w:val="1"/>
      <w:numFmt w:val="decimal"/>
      <w:pStyle w:val="Listanumerowana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8AE044A0"/>
    <w:lvl w:ilvl="0">
      <w:start w:val="1"/>
      <w:numFmt w:val="decimal"/>
      <w:pStyle w:val="Listanumerowana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1AC0EA6"/>
    <w:lvl w:ilvl="0">
      <w:start w:val="1"/>
      <w:numFmt w:val="bullet"/>
      <w:pStyle w:val="Listapunktowan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8CF2841A"/>
    <w:lvl w:ilvl="0">
      <w:start w:val="1"/>
      <w:numFmt w:val="bullet"/>
      <w:pStyle w:val="Listapunktowan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0B68F4D6"/>
    <w:lvl w:ilvl="0">
      <w:start w:val="1"/>
      <w:numFmt w:val="bullet"/>
      <w:pStyle w:val="Listapunktowana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5369EB2"/>
    <w:lvl w:ilvl="0">
      <w:start w:val="1"/>
      <w:numFmt w:val="bullet"/>
      <w:pStyle w:val="Listapunktowana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DE8ACEC0"/>
    <w:lvl w:ilvl="0">
      <w:start w:val="1"/>
      <w:numFmt w:val="decimal"/>
      <w:pStyle w:val="Listanumerowana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E36EB1A8"/>
    <w:lvl w:ilvl="0">
      <w:start w:val="1"/>
      <w:numFmt w:val="bullet"/>
      <w:pStyle w:val="Listapunktowana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E021FC2"/>
    <w:multiLevelType w:val="hybridMultilevel"/>
    <w:tmpl w:val="288A7B4E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10497FAF"/>
    <w:multiLevelType w:val="hybridMultilevel"/>
    <w:tmpl w:val="7BEC98E0"/>
    <w:lvl w:ilvl="0" w:tplc="74F2CACE">
      <w:start w:val="1"/>
      <w:numFmt w:val="bullet"/>
      <w:lvlText w:val=""/>
      <w:lvlPicBulletId w:val="1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D048EDFC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7DD0127E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D35642B2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2BB8832A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88E2D95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ABC63C1E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9CFABB2E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68CCFA4C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12" w15:restartNumberingAfterBreak="0">
    <w:nsid w:val="1CAB734F"/>
    <w:multiLevelType w:val="singleLevel"/>
    <w:tmpl w:val="EEB2A756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3" w15:restartNumberingAfterBreak="0">
    <w:nsid w:val="21865705"/>
    <w:multiLevelType w:val="singleLevel"/>
    <w:tmpl w:val="F18622FC"/>
    <w:lvl w:ilvl="0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  <w:color w:val="auto"/>
        <w:u w:val="none"/>
      </w:rPr>
    </w:lvl>
  </w:abstractNum>
  <w:abstractNum w:abstractNumId="14" w15:restartNumberingAfterBreak="0">
    <w:nsid w:val="323A230B"/>
    <w:multiLevelType w:val="hybridMultilevel"/>
    <w:tmpl w:val="125A64C4"/>
    <w:lvl w:ilvl="0" w:tplc="340AEF3C">
      <w:start w:val="1"/>
      <w:numFmt w:val="bullet"/>
      <w:lvlText w:val=""/>
      <w:lvlPicBulletId w:val="0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6C06B20C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242AE0D4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D514F69A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F968D82E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F80C775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0D82700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1F7430E0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5D18BEB4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15" w15:restartNumberingAfterBreak="0">
    <w:nsid w:val="3E1324BA"/>
    <w:multiLevelType w:val="hybridMultilevel"/>
    <w:tmpl w:val="D4C08088"/>
    <w:lvl w:ilvl="0" w:tplc="7D2C76E8">
      <w:numFmt w:val="bullet"/>
      <w:pStyle w:val="Tekstwypunktowany"/>
      <w:lvlText w:val=""/>
      <w:lvlJc w:val="left"/>
      <w:pPr>
        <w:ind w:left="720" w:hanging="360"/>
      </w:pPr>
      <w:rPr>
        <w:rFonts w:ascii="Symbol" w:eastAsiaTheme="minorHAnsi" w:hAnsi="Symbol" w:cstheme="minorBidi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3FB95358"/>
    <w:multiLevelType w:val="hybridMultilevel"/>
    <w:tmpl w:val="A55ADF86"/>
    <w:lvl w:ilvl="0" w:tplc="04150013">
      <w:start w:val="1"/>
      <w:numFmt w:val="upperRoman"/>
      <w:lvlText w:val="%1."/>
      <w:lvlJc w:val="righ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4F664611"/>
    <w:multiLevelType w:val="hybridMultilevel"/>
    <w:tmpl w:val="03A8B202"/>
    <w:lvl w:ilvl="0" w:tplc="9B1605F4">
      <w:start w:val="1"/>
      <w:numFmt w:val="decimal"/>
      <w:lvlText w:val="%1."/>
      <w:lvlJc w:val="left"/>
      <w:pPr>
        <w:ind w:left="720" w:hanging="360"/>
      </w:pPr>
      <w:rPr>
        <w:rFonts w:ascii="Fira Sans" w:hAnsi="Fira Sans" w:hint="default"/>
        <w:b w:val="0"/>
        <w:i w:val="0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5D9620E8"/>
    <w:multiLevelType w:val="hybridMultilevel"/>
    <w:tmpl w:val="17904A2A"/>
    <w:lvl w:ilvl="0" w:tplc="7DAA5750">
      <w:start w:val="1"/>
      <w:numFmt w:val="bullet"/>
      <w:pStyle w:val="tekstnapierwszejstronie"/>
      <w:lvlText w:val=""/>
      <w:lvlJc w:val="left"/>
      <w:pPr>
        <w:ind w:left="720" w:hanging="360"/>
      </w:pPr>
      <w:rPr>
        <w:rFonts w:ascii="Symbol" w:hAnsi="Symbol" w:hint="default"/>
        <w:b w:val="0"/>
        <w:color w:val="000000" w:themeColor="text1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66BF791A"/>
    <w:multiLevelType w:val="hybridMultilevel"/>
    <w:tmpl w:val="75EA2156"/>
    <w:lvl w:ilvl="0" w:tplc="04150001">
      <w:start w:val="1"/>
      <w:numFmt w:val="bullet"/>
      <w:lvlText w:val=""/>
      <w:lvlJc w:val="left"/>
      <w:pPr>
        <w:ind w:left="1068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788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508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3228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948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668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388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6108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828" w:hanging="360"/>
      </w:pPr>
      <w:rPr>
        <w:rFonts w:ascii="Wingdings" w:hAnsi="Wingdings" w:hint="default"/>
      </w:rPr>
    </w:lvl>
  </w:abstractNum>
  <w:abstractNum w:abstractNumId="20" w15:restartNumberingAfterBreak="0">
    <w:nsid w:val="6C2649EC"/>
    <w:multiLevelType w:val="hybridMultilevel"/>
    <w:tmpl w:val="2EA01AD8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6E2675EC"/>
    <w:multiLevelType w:val="singleLevel"/>
    <w:tmpl w:val="C3C62DDE"/>
    <w:lvl w:ilvl="0">
      <w:start w:val="1"/>
      <w:numFmt w:val="bullet"/>
      <w:lvlText w:val="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sz w:val="20"/>
      </w:rPr>
    </w:lvl>
  </w:abstractNum>
  <w:abstractNum w:abstractNumId="22" w15:restartNumberingAfterBreak="0">
    <w:nsid w:val="7BCA42D6"/>
    <w:multiLevelType w:val="hybridMultilevel"/>
    <w:tmpl w:val="F434321C"/>
    <w:lvl w:ilvl="0" w:tplc="74985338">
      <w:numFmt w:val="bullet"/>
      <w:lvlText w:val=""/>
      <w:lvlJc w:val="left"/>
      <w:pPr>
        <w:ind w:left="720" w:hanging="360"/>
      </w:pPr>
      <w:rPr>
        <w:rFonts w:ascii="Symbol" w:eastAsiaTheme="minorHAnsi" w:hAnsi="Symbol" w:cstheme="minorBidi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14"/>
  </w:num>
  <w:num w:numId="2">
    <w:abstractNumId w:val="11"/>
  </w:num>
  <w:num w:numId="3">
    <w:abstractNumId w:val="20"/>
  </w:num>
  <w:num w:numId="4">
    <w:abstractNumId w:val="22"/>
  </w:num>
  <w:num w:numId="5">
    <w:abstractNumId w:val="15"/>
  </w:num>
  <w:num w:numId="6">
    <w:abstractNumId w:val="18"/>
  </w:num>
  <w:num w:numId="7">
    <w:abstractNumId w:val="13"/>
  </w:num>
  <w:num w:numId="8">
    <w:abstractNumId w:val="21"/>
  </w:num>
  <w:num w:numId="9">
    <w:abstractNumId w:val="12"/>
  </w:num>
  <w:num w:numId="10">
    <w:abstractNumId w:val="18"/>
  </w:num>
  <w:num w:numId="11">
    <w:abstractNumId w:val="18"/>
  </w:num>
  <w:num w:numId="12">
    <w:abstractNumId w:val="17"/>
  </w:num>
  <w:num w:numId="13">
    <w:abstractNumId w:val="19"/>
  </w:num>
  <w:num w:numId="14">
    <w:abstractNumId w:val="16"/>
  </w:num>
  <w:num w:numId="15">
    <w:abstractNumId w:val="10"/>
  </w:num>
  <w:num w:numId="16">
    <w:abstractNumId w:val="8"/>
  </w:num>
  <w:num w:numId="17">
    <w:abstractNumId w:val="3"/>
  </w:num>
  <w:num w:numId="18">
    <w:abstractNumId w:val="2"/>
  </w:num>
  <w:num w:numId="19">
    <w:abstractNumId w:val="1"/>
  </w:num>
  <w:num w:numId="20">
    <w:abstractNumId w:val="0"/>
  </w:num>
  <w:num w:numId="21">
    <w:abstractNumId w:val="9"/>
  </w:num>
  <w:num w:numId="22">
    <w:abstractNumId w:val="7"/>
  </w:num>
  <w:num w:numId="23">
    <w:abstractNumId w:val="6"/>
  </w:num>
  <w:num w:numId="24">
    <w:abstractNumId w:val="5"/>
  </w:num>
  <w:num w:numId="25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embedTrueTypeFonts/>
  <w:proofState w:spelling="clean"/>
  <w:defaultTabStop w:val="709"/>
  <w:autoHyphenation/>
  <w:hyphenationZone w:val="425"/>
  <w:drawingGridHorizontalSpacing w:val="57"/>
  <w:drawingGridVerticalSpacing w:val="57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110D87"/>
    <w:rsid w:val="00000242"/>
    <w:rsid w:val="000004D3"/>
    <w:rsid w:val="00000522"/>
    <w:rsid w:val="00000A30"/>
    <w:rsid w:val="00000E12"/>
    <w:rsid w:val="00000EE9"/>
    <w:rsid w:val="00000EED"/>
    <w:rsid w:val="00000F2A"/>
    <w:rsid w:val="00001009"/>
    <w:rsid w:val="000010DA"/>
    <w:rsid w:val="00001595"/>
    <w:rsid w:val="00001644"/>
    <w:rsid w:val="000016BA"/>
    <w:rsid w:val="00001724"/>
    <w:rsid w:val="000017F4"/>
    <w:rsid w:val="00001A9F"/>
    <w:rsid w:val="00001B4A"/>
    <w:rsid w:val="00001BBD"/>
    <w:rsid w:val="00001C5B"/>
    <w:rsid w:val="0000222A"/>
    <w:rsid w:val="0000235E"/>
    <w:rsid w:val="00002A64"/>
    <w:rsid w:val="00002B40"/>
    <w:rsid w:val="00002CE7"/>
    <w:rsid w:val="00002DA7"/>
    <w:rsid w:val="00002EE8"/>
    <w:rsid w:val="00002F94"/>
    <w:rsid w:val="000030CE"/>
    <w:rsid w:val="00003184"/>
    <w:rsid w:val="00003248"/>
    <w:rsid w:val="00003437"/>
    <w:rsid w:val="000034DA"/>
    <w:rsid w:val="000035CF"/>
    <w:rsid w:val="00003684"/>
    <w:rsid w:val="00003761"/>
    <w:rsid w:val="00003782"/>
    <w:rsid w:val="00003ACD"/>
    <w:rsid w:val="00003C0B"/>
    <w:rsid w:val="00003DA2"/>
    <w:rsid w:val="000045DC"/>
    <w:rsid w:val="000047E1"/>
    <w:rsid w:val="00004A58"/>
    <w:rsid w:val="00004BF3"/>
    <w:rsid w:val="00004C5A"/>
    <w:rsid w:val="00004C85"/>
    <w:rsid w:val="00004E7D"/>
    <w:rsid w:val="00005194"/>
    <w:rsid w:val="000054CF"/>
    <w:rsid w:val="00005872"/>
    <w:rsid w:val="00005A64"/>
    <w:rsid w:val="00005AC9"/>
    <w:rsid w:val="00005AE6"/>
    <w:rsid w:val="00005C72"/>
    <w:rsid w:val="00005CCC"/>
    <w:rsid w:val="00005DC7"/>
    <w:rsid w:val="000061CC"/>
    <w:rsid w:val="0000676F"/>
    <w:rsid w:val="0000685D"/>
    <w:rsid w:val="000068C2"/>
    <w:rsid w:val="0000693B"/>
    <w:rsid w:val="00006CA9"/>
    <w:rsid w:val="00007094"/>
    <w:rsid w:val="0000709F"/>
    <w:rsid w:val="000071EF"/>
    <w:rsid w:val="00007295"/>
    <w:rsid w:val="00007297"/>
    <w:rsid w:val="000072BE"/>
    <w:rsid w:val="000074D5"/>
    <w:rsid w:val="000074F3"/>
    <w:rsid w:val="000075E7"/>
    <w:rsid w:val="00007871"/>
    <w:rsid w:val="000078FE"/>
    <w:rsid w:val="00007AF2"/>
    <w:rsid w:val="00007DE3"/>
    <w:rsid w:val="00007F7E"/>
    <w:rsid w:val="00010393"/>
    <w:rsid w:val="000103E6"/>
    <w:rsid w:val="000105BC"/>
    <w:rsid w:val="00010771"/>
    <w:rsid w:val="000108B8"/>
    <w:rsid w:val="00010A22"/>
    <w:rsid w:val="00011038"/>
    <w:rsid w:val="000111E3"/>
    <w:rsid w:val="000111F3"/>
    <w:rsid w:val="000112C0"/>
    <w:rsid w:val="0001132F"/>
    <w:rsid w:val="00011463"/>
    <w:rsid w:val="00011496"/>
    <w:rsid w:val="000115A6"/>
    <w:rsid w:val="00011B95"/>
    <w:rsid w:val="00011E3C"/>
    <w:rsid w:val="00011EA1"/>
    <w:rsid w:val="000120EB"/>
    <w:rsid w:val="0001211A"/>
    <w:rsid w:val="000126CB"/>
    <w:rsid w:val="00012724"/>
    <w:rsid w:val="00012812"/>
    <w:rsid w:val="00012A24"/>
    <w:rsid w:val="00012E36"/>
    <w:rsid w:val="00013340"/>
    <w:rsid w:val="000135EA"/>
    <w:rsid w:val="00013E64"/>
    <w:rsid w:val="00014141"/>
    <w:rsid w:val="00014290"/>
    <w:rsid w:val="0001455B"/>
    <w:rsid w:val="000147F5"/>
    <w:rsid w:val="00014AA4"/>
    <w:rsid w:val="00015089"/>
    <w:rsid w:val="000150EC"/>
    <w:rsid w:val="00015141"/>
    <w:rsid w:val="000152F5"/>
    <w:rsid w:val="00015369"/>
    <w:rsid w:val="00015540"/>
    <w:rsid w:val="000155C7"/>
    <w:rsid w:val="0001566D"/>
    <w:rsid w:val="00015842"/>
    <w:rsid w:val="000159F3"/>
    <w:rsid w:val="00015CFF"/>
    <w:rsid w:val="00015D14"/>
    <w:rsid w:val="00016177"/>
    <w:rsid w:val="0001622F"/>
    <w:rsid w:val="000162E7"/>
    <w:rsid w:val="00016381"/>
    <w:rsid w:val="0001641F"/>
    <w:rsid w:val="000164ED"/>
    <w:rsid w:val="00016695"/>
    <w:rsid w:val="000166A7"/>
    <w:rsid w:val="000168AE"/>
    <w:rsid w:val="000168D5"/>
    <w:rsid w:val="0001698E"/>
    <w:rsid w:val="00016A4F"/>
    <w:rsid w:val="00016B7C"/>
    <w:rsid w:val="00016BE8"/>
    <w:rsid w:val="00016E9E"/>
    <w:rsid w:val="0001745A"/>
    <w:rsid w:val="000174BA"/>
    <w:rsid w:val="00017542"/>
    <w:rsid w:val="0001775B"/>
    <w:rsid w:val="00017792"/>
    <w:rsid w:val="0001782D"/>
    <w:rsid w:val="00017973"/>
    <w:rsid w:val="00017C85"/>
    <w:rsid w:val="00017DC7"/>
    <w:rsid w:val="00017E74"/>
    <w:rsid w:val="00020144"/>
    <w:rsid w:val="00020222"/>
    <w:rsid w:val="000204A5"/>
    <w:rsid w:val="00020A09"/>
    <w:rsid w:val="00020AB7"/>
    <w:rsid w:val="00020B87"/>
    <w:rsid w:val="00021058"/>
    <w:rsid w:val="000213A5"/>
    <w:rsid w:val="0002142C"/>
    <w:rsid w:val="00021572"/>
    <w:rsid w:val="00021691"/>
    <w:rsid w:val="000216E8"/>
    <w:rsid w:val="00021A0C"/>
    <w:rsid w:val="00021CC8"/>
    <w:rsid w:val="00021D7D"/>
    <w:rsid w:val="00021F6A"/>
    <w:rsid w:val="000229CB"/>
    <w:rsid w:val="00022C24"/>
    <w:rsid w:val="00022DED"/>
    <w:rsid w:val="000232BE"/>
    <w:rsid w:val="00023748"/>
    <w:rsid w:val="0002393F"/>
    <w:rsid w:val="00023A1F"/>
    <w:rsid w:val="00023DE8"/>
    <w:rsid w:val="00024220"/>
    <w:rsid w:val="000247E2"/>
    <w:rsid w:val="00024806"/>
    <w:rsid w:val="00024871"/>
    <w:rsid w:val="00024948"/>
    <w:rsid w:val="00024E16"/>
    <w:rsid w:val="00024E1C"/>
    <w:rsid w:val="00024F38"/>
    <w:rsid w:val="00025384"/>
    <w:rsid w:val="0002549B"/>
    <w:rsid w:val="0002594D"/>
    <w:rsid w:val="00025D00"/>
    <w:rsid w:val="00025F34"/>
    <w:rsid w:val="00025F4A"/>
    <w:rsid w:val="00026392"/>
    <w:rsid w:val="00026610"/>
    <w:rsid w:val="0002680C"/>
    <w:rsid w:val="00026A60"/>
    <w:rsid w:val="00026B61"/>
    <w:rsid w:val="00026B95"/>
    <w:rsid w:val="00026D34"/>
    <w:rsid w:val="00026E77"/>
    <w:rsid w:val="00026F16"/>
    <w:rsid w:val="0002701F"/>
    <w:rsid w:val="0002709E"/>
    <w:rsid w:val="0002768A"/>
    <w:rsid w:val="00027701"/>
    <w:rsid w:val="00027878"/>
    <w:rsid w:val="00027B4C"/>
    <w:rsid w:val="00027CAA"/>
    <w:rsid w:val="00027D46"/>
    <w:rsid w:val="00027EFB"/>
    <w:rsid w:val="0003018F"/>
    <w:rsid w:val="000301A4"/>
    <w:rsid w:val="000301AA"/>
    <w:rsid w:val="00030411"/>
    <w:rsid w:val="0003041F"/>
    <w:rsid w:val="00030B37"/>
    <w:rsid w:val="00030B90"/>
    <w:rsid w:val="00030B93"/>
    <w:rsid w:val="00030EBD"/>
    <w:rsid w:val="00030EE7"/>
    <w:rsid w:val="00031037"/>
    <w:rsid w:val="00031467"/>
    <w:rsid w:val="000315E3"/>
    <w:rsid w:val="000318F0"/>
    <w:rsid w:val="00031A2C"/>
    <w:rsid w:val="00031E02"/>
    <w:rsid w:val="00031F8F"/>
    <w:rsid w:val="00032500"/>
    <w:rsid w:val="00032831"/>
    <w:rsid w:val="00032C38"/>
    <w:rsid w:val="00032D51"/>
    <w:rsid w:val="0003301A"/>
    <w:rsid w:val="000332E6"/>
    <w:rsid w:val="000333B5"/>
    <w:rsid w:val="0003344F"/>
    <w:rsid w:val="0003385A"/>
    <w:rsid w:val="00033942"/>
    <w:rsid w:val="00033C6D"/>
    <w:rsid w:val="00033F40"/>
    <w:rsid w:val="00033FCE"/>
    <w:rsid w:val="00034028"/>
    <w:rsid w:val="0003460D"/>
    <w:rsid w:val="00034D7F"/>
    <w:rsid w:val="00034E31"/>
    <w:rsid w:val="00034E8B"/>
    <w:rsid w:val="00035287"/>
    <w:rsid w:val="0003539D"/>
    <w:rsid w:val="00035422"/>
    <w:rsid w:val="000354C8"/>
    <w:rsid w:val="00035673"/>
    <w:rsid w:val="00035680"/>
    <w:rsid w:val="00035773"/>
    <w:rsid w:val="00035A85"/>
    <w:rsid w:val="00035C4D"/>
    <w:rsid w:val="00035CC6"/>
    <w:rsid w:val="00035DD1"/>
    <w:rsid w:val="000360FB"/>
    <w:rsid w:val="0003626F"/>
    <w:rsid w:val="00036782"/>
    <w:rsid w:val="000367B8"/>
    <w:rsid w:val="0003682B"/>
    <w:rsid w:val="00036950"/>
    <w:rsid w:val="00036A7C"/>
    <w:rsid w:val="00036EF1"/>
    <w:rsid w:val="00037173"/>
    <w:rsid w:val="00037530"/>
    <w:rsid w:val="00037578"/>
    <w:rsid w:val="000375B4"/>
    <w:rsid w:val="000378A2"/>
    <w:rsid w:val="00037937"/>
    <w:rsid w:val="000379F8"/>
    <w:rsid w:val="00037AAE"/>
    <w:rsid w:val="00037BAD"/>
    <w:rsid w:val="00037C50"/>
    <w:rsid w:val="00037EA5"/>
    <w:rsid w:val="00037ECB"/>
    <w:rsid w:val="00040083"/>
    <w:rsid w:val="000400C3"/>
    <w:rsid w:val="0004015B"/>
    <w:rsid w:val="000401E5"/>
    <w:rsid w:val="000404B4"/>
    <w:rsid w:val="000407D3"/>
    <w:rsid w:val="00040834"/>
    <w:rsid w:val="00040ACE"/>
    <w:rsid w:val="000411D9"/>
    <w:rsid w:val="0004152A"/>
    <w:rsid w:val="000417AC"/>
    <w:rsid w:val="00041875"/>
    <w:rsid w:val="00041885"/>
    <w:rsid w:val="000419FB"/>
    <w:rsid w:val="00041AB4"/>
    <w:rsid w:val="00041E24"/>
    <w:rsid w:val="00041E40"/>
    <w:rsid w:val="00041E7B"/>
    <w:rsid w:val="00041F07"/>
    <w:rsid w:val="00041F41"/>
    <w:rsid w:val="00041F85"/>
    <w:rsid w:val="00042021"/>
    <w:rsid w:val="000420F4"/>
    <w:rsid w:val="000423FE"/>
    <w:rsid w:val="0004281A"/>
    <w:rsid w:val="000428EF"/>
    <w:rsid w:val="00042B4C"/>
    <w:rsid w:val="00042BD8"/>
    <w:rsid w:val="00042C6E"/>
    <w:rsid w:val="00042FE9"/>
    <w:rsid w:val="000430FF"/>
    <w:rsid w:val="000432A0"/>
    <w:rsid w:val="00043379"/>
    <w:rsid w:val="000433BF"/>
    <w:rsid w:val="00043878"/>
    <w:rsid w:val="00043973"/>
    <w:rsid w:val="00043BA6"/>
    <w:rsid w:val="00043BB8"/>
    <w:rsid w:val="00043F16"/>
    <w:rsid w:val="000441E6"/>
    <w:rsid w:val="00044400"/>
    <w:rsid w:val="0004454B"/>
    <w:rsid w:val="000445E2"/>
    <w:rsid w:val="000447E1"/>
    <w:rsid w:val="000448DB"/>
    <w:rsid w:val="000448E6"/>
    <w:rsid w:val="00044A23"/>
    <w:rsid w:val="00044B88"/>
    <w:rsid w:val="00044CBD"/>
    <w:rsid w:val="00044D38"/>
    <w:rsid w:val="00044E12"/>
    <w:rsid w:val="00045168"/>
    <w:rsid w:val="00045523"/>
    <w:rsid w:val="0004582E"/>
    <w:rsid w:val="000458D1"/>
    <w:rsid w:val="00045C8A"/>
    <w:rsid w:val="00045D56"/>
    <w:rsid w:val="00045F1A"/>
    <w:rsid w:val="000460EE"/>
    <w:rsid w:val="000461FD"/>
    <w:rsid w:val="00046319"/>
    <w:rsid w:val="00046337"/>
    <w:rsid w:val="000464F6"/>
    <w:rsid w:val="00046648"/>
    <w:rsid w:val="000469A6"/>
    <w:rsid w:val="00046B69"/>
    <w:rsid w:val="00046F62"/>
    <w:rsid w:val="000470AA"/>
    <w:rsid w:val="00047572"/>
    <w:rsid w:val="0004776A"/>
    <w:rsid w:val="00047837"/>
    <w:rsid w:val="00047966"/>
    <w:rsid w:val="00047A07"/>
    <w:rsid w:val="00047DA4"/>
    <w:rsid w:val="00047F60"/>
    <w:rsid w:val="000500FD"/>
    <w:rsid w:val="00050254"/>
    <w:rsid w:val="00050748"/>
    <w:rsid w:val="0005088F"/>
    <w:rsid w:val="000508B3"/>
    <w:rsid w:val="00050A72"/>
    <w:rsid w:val="00050E02"/>
    <w:rsid w:val="00050F4F"/>
    <w:rsid w:val="00051272"/>
    <w:rsid w:val="000512F4"/>
    <w:rsid w:val="000514E7"/>
    <w:rsid w:val="000515EF"/>
    <w:rsid w:val="0005166B"/>
    <w:rsid w:val="0005179B"/>
    <w:rsid w:val="000517F6"/>
    <w:rsid w:val="000518C6"/>
    <w:rsid w:val="0005195B"/>
    <w:rsid w:val="00051A82"/>
    <w:rsid w:val="00051AE0"/>
    <w:rsid w:val="00051D19"/>
    <w:rsid w:val="00051E3A"/>
    <w:rsid w:val="00052037"/>
    <w:rsid w:val="00052342"/>
    <w:rsid w:val="0005236F"/>
    <w:rsid w:val="000524A0"/>
    <w:rsid w:val="00052917"/>
    <w:rsid w:val="0005291E"/>
    <w:rsid w:val="00052C11"/>
    <w:rsid w:val="00052FAA"/>
    <w:rsid w:val="00053084"/>
    <w:rsid w:val="00053452"/>
    <w:rsid w:val="00053524"/>
    <w:rsid w:val="000536B9"/>
    <w:rsid w:val="00053857"/>
    <w:rsid w:val="00053CAB"/>
    <w:rsid w:val="00053E02"/>
    <w:rsid w:val="00053F1E"/>
    <w:rsid w:val="0005404C"/>
    <w:rsid w:val="0005425E"/>
    <w:rsid w:val="00054289"/>
    <w:rsid w:val="000542F3"/>
    <w:rsid w:val="00054326"/>
    <w:rsid w:val="0005453E"/>
    <w:rsid w:val="0005475C"/>
    <w:rsid w:val="00054A8D"/>
    <w:rsid w:val="00054E8C"/>
    <w:rsid w:val="00054F81"/>
    <w:rsid w:val="00054F89"/>
    <w:rsid w:val="000551A8"/>
    <w:rsid w:val="0005522A"/>
    <w:rsid w:val="00055654"/>
    <w:rsid w:val="00055C62"/>
    <w:rsid w:val="0005655A"/>
    <w:rsid w:val="000565AA"/>
    <w:rsid w:val="000566FC"/>
    <w:rsid w:val="00056A4A"/>
    <w:rsid w:val="00056B1C"/>
    <w:rsid w:val="0005706C"/>
    <w:rsid w:val="00057099"/>
    <w:rsid w:val="00057260"/>
    <w:rsid w:val="00057377"/>
    <w:rsid w:val="000573DF"/>
    <w:rsid w:val="0005754C"/>
    <w:rsid w:val="00057560"/>
    <w:rsid w:val="000575B0"/>
    <w:rsid w:val="00057710"/>
    <w:rsid w:val="00057762"/>
    <w:rsid w:val="00057C75"/>
    <w:rsid w:val="00057CA1"/>
    <w:rsid w:val="00057D69"/>
    <w:rsid w:val="00057D77"/>
    <w:rsid w:val="00057F2C"/>
    <w:rsid w:val="000600BA"/>
    <w:rsid w:val="000606B4"/>
    <w:rsid w:val="00060CA7"/>
    <w:rsid w:val="0006157C"/>
    <w:rsid w:val="000615E1"/>
    <w:rsid w:val="00061675"/>
    <w:rsid w:val="00061741"/>
    <w:rsid w:val="0006186F"/>
    <w:rsid w:val="000618D2"/>
    <w:rsid w:val="0006196C"/>
    <w:rsid w:val="00061A9F"/>
    <w:rsid w:val="00061B70"/>
    <w:rsid w:val="00061DA2"/>
    <w:rsid w:val="00061EDE"/>
    <w:rsid w:val="00062106"/>
    <w:rsid w:val="000624B9"/>
    <w:rsid w:val="0006267D"/>
    <w:rsid w:val="00062AED"/>
    <w:rsid w:val="00062D09"/>
    <w:rsid w:val="00062DFB"/>
    <w:rsid w:val="0006355C"/>
    <w:rsid w:val="000635F0"/>
    <w:rsid w:val="00063745"/>
    <w:rsid w:val="000637A3"/>
    <w:rsid w:val="000637CA"/>
    <w:rsid w:val="00063888"/>
    <w:rsid w:val="000639B5"/>
    <w:rsid w:val="00063A00"/>
    <w:rsid w:val="00063BAD"/>
    <w:rsid w:val="00063BDB"/>
    <w:rsid w:val="00063D09"/>
    <w:rsid w:val="00063D63"/>
    <w:rsid w:val="00063DB5"/>
    <w:rsid w:val="00063E73"/>
    <w:rsid w:val="00064170"/>
    <w:rsid w:val="000644E4"/>
    <w:rsid w:val="00064628"/>
    <w:rsid w:val="00064769"/>
    <w:rsid w:val="00065188"/>
    <w:rsid w:val="0006571A"/>
    <w:rsid w:val="0006573D"/>
    <w:rsid w:val="00065890"/>
    <w:rsid w:val="0006596D"/>
    <w:rsid w:val="00065C54"/>
    <w:rsid w:val="00065CBC"/>
    <w:rsid w:val="00065E11"/>
    <w:rsid w:val="000660B4"/>
    <w:rsid w:val="000660EE"/>
    <w:rsid w:val="00066253"/>
    <w:rsid w:val="000662E2"/>
    <w:rsid w:val="00066883"/>
    <w:rsid w:val="00066B15"/>
    <w:rsid w:val="00066E47"/>
    <w:rsid w:val="000670D0"/>
    <w:rsid w:val="000671AA"/>
    <w:rsid w:val="000671E0"/>
    <w:rsid w:val="000672ED"/>
    <w:rsid w:val="00067AAC"/>
    <w:rsid w:val="00067DB9"/>
    <w:rsid w:val="0007001A"/>
    <w:rsid w:val="000702E4"/>
    <w:rsid w:val="00070397"/>
    <w:rsid w:val="00070667"/>
    <w:rsid w:val="00070987"/>
    <w:rsid w:val="00070AA7"/>
    <w:rsid w:val="00070BEF"/>
    <w:rsid w:val="0007100B"/>
    <w:rsid w:val="00071141"/>
    <w:rsid w:val="000711A4"/>
    <w:rsid w:val="000712EF"/>
    <w:rsid w:val="00071370"/>
    <w:rsid w:val="000715C2"/>
    <w:rsid w:val="0007160C"/>
    <w:rsid w:val="00071743"/>
    <w:rsid w:val="00071761"/>
    <w:rsid w:val="0007199A"/>
    <w:rsid w:val="00071CDD"/>
    <w:rsid w:val="00071F96"/>
    <w:rsid w:val="0007209D"/>
    <w:rsid w:val="000721DA"/>
    <w:rsid w:val="000726DA"/>
    <w:rsid w:val="00072A9A"/>
    <w:rsid w:val="00072C3E"/>
    <w:rsid w:val="0007306B"/>
    <w:rsid w:val="0007316F"/>
    <w:rsid w:val="000731A9"/>
    <w:rsid w:val="00073511"/>
    <w:rsid w:val="000736B4"/>
    <w:rsid w:val="00073854"/>
    <w:rsid w:val="00073F03"/>
    <w:rsid w:val="00073F50"/>
    <w:rsid w:val="00074086"/>
    <w:rsid w:val="000742F2"/>
    <w:rsid w:val="00074399"/>
    <w:rsid w:val="000746E9"/>
    <w:rsid w:val="00074719"/>
    <w:rsid w:val="000747A9"/>
    <w:rsid w:val="0007480B"/>
    <w:rsid w:val="0007497A"/>
    <w:rsid w:val="00074B61"/>
    <w:rsid w:val="00074C88"/>
    <w:rsid w:val="00074CC5"/>
    <w:rsid w:val="00074D24"/>
    <w:rsid w:val="00074DD8"/>
    <w:rsid w:val="00074EF0"/>
    <w:rsid w:val="00075081"/>
    <w:rsid w:val="000751E1"/>
    <w:rsid w:val="00075253"/>
    <w:rsid w:val="000753C0"/>
    <w:rsid w:val="0007554F"/>
    <w:rsid w:val="00075B1D"/>
    <w:rsid w:val="00075C56"/>
    <w:rsid w:val="00075CD7"/>
    <w:rsid w:val="00075CF0"/>
    <w:rsid w:val="00075D82"/>
    <w:rsid w:val="00075DAD"/>
    <w:rsid w:val="00075E64"/>
    <w:rsid w:val="00075E8B"/>
    <w:rsid w:val="00076788"/>
    <w:rsid w:val="000769CB"/>
    <w:rsid w:val="00077111"/>
    <w:rsid w:val="000771C8"/>
    <w:rsid w:val="0007751A"/>
    <w:rsid w:val="00077534"/>
    <w:rsid w:val="000775CD"/>
    <w:rsid w:val="0007762A"/>
    <w:rsid w:val="00077638"/>
    <w:rsid w:val="0007790E"/>
    <w:rsid w:val="00077AAD"/>
    <w:rsid w:val="00077DF7"/>
    <w:rsid w:val="00077EAF"/>
    <w:rsid w:val="00077FC3"/>
    <w:rsid w:val="000800CB"/>
    <w:rsid w:val="0008034E"/>
    <w:rsid w:val="000806F7"/>
    <w:rsid w:val="00080832"/>
    <w:rsid w:val="00080BC0"/>
    <w:rsid w:val="00080BF9"/>
    <w:rsid w:val="00080FAD"/>
    <w:rsid w:val="0008108E"/>
    <w:rsid w:val="00081274"/>
    <w:rsid w:val="000812D2"/>
    <w:rsid w:val="00081341"/>
    <w:rsid w:val="0008134F"/>
    <w:rsid w:val="00081379"/>
    <w:rsid w:val="00081A8F"/>
    <w:rsid w:val="00081E9C"/>
    <w:rsid w:val="00081F0A"/>
    <w:rsid w:val="000821A5"/>
    <w:rsid w:val="00082A27"/>
    <w:rsid w:val="000835C0"/>
    <w:rsid w:val="000841A6"/>
    <w:rsid w:val="000844A5"/>
    <w:rsid w:val="000846A7"/>
    <w:rsid w:val="00084A56"/>
    <w:rsid w:val="00084CF5"/>
    <w:rsid w:val="00084DB6"/>
    <w:rsid w:val="000852E2"/>
    <w:rsid w:val="0008537F"/>
    <w:rsid w:val="000855C4"/>
    <w:rsid w:val="0008578B"/>
    <w:rsid w:val="000857E1"/>
    <w:rsid w:val="00085966"/>
    <w:rsid w:val="00085C6C"/>
    <w:rsid w:val="00085CED"/>
    <w:rsid w:val="00085E49"/>
    <w:rsid w:val="00085FA6"/>
    <w:rsid w:val="00086385"/>
    <w:rsid w:val="000865E4"/>
    <w:rsid w:val="00086750"/>
    <w:rsid w:val="00086B82"/>
    <w:rsid w:val="00086C67"/>
    <w:rsid w:val="00086D31"/>
    <w:rsid w:val="00086D77"/>
    <w:rsid w:val="00086F06"/>
    <w:rsid w:val="00086F97"/>
    <w:rsid w:val="00087006"/>
    <w:rsid w:val="0008712F"/>
    <w:rsid w:val="000873DE"/>
    <w:rsid w:val="000874E2"/>
    <w:rsid w:val="00087631"/>
    <w:rsid w:val="000876BF"/>
    <w:rsid w:val="00087799"/>
    <w:rsid w:val="00087802"/>
    <w:rsid w:val="00087846"/>
    <w:rsid w:val="0008798B"/>
    <w:rsid w:val="00087A01"/>
    <w:rsid w:val="00090126"/>
    <w:rsid w:val="00090141"/>
    <w:rsid w:val="000903A7"/>
    <w:rsid w:val="0009059D"/>
    <w:rsid w:val="0009090B"/>
    <w:rsid w:val="00090BB3"/>
    <w:rsid w:val="00090F02"/>
    <w:rsid w:val="000911AB"/>
    <w:rsid w:val="000911DD"/>
    <w:rsid w:val="000915FB"/>
    <w:rsid w:val="00091628"/>
    <w:rsid w:val="00091756"/>
    <w:rsid w:val="0009193B"/>
    <w:rsid w:val="00092350"/>
    <w:rsid w:val="000923FF"/>
    <w:rsid w:val="0009257E"/>
    <w:rsid w:val="000925D5"/>
    <w:rsid w:val="000928C6"/>
    <w:rsid w:val="000929D4"/>
    <w:rsid w:val="000929D7"/>
    <w:rsid w:val="000929D8"/>
    <w:rsid w:val="00092AB8"/>
    <w:rsid w:val="00092C9A"/>
    <w:rsid w:val="00092DBC"/>
    <w:rsid w:val="00093281"/>
    <w:rsid w:val="00093305"/>
    <w:rsid w:val="00093317"/>
    <w:rsid w:val="00093471"/>
    <w:rsid w:val="00093A60"/>
    <w:rsid w:val="00093AAB"/>
    <w:rsid w:val="00094113"/>
    <w:rsid w:val="00094274"/>
    <w:rsid w:val="00094787"/>
    <w:rsid w:val="000949ED"/>
    <w:rsid w:val="00094BE8"/>
    <w:rsid w:val="00095729"/>
    <w:rsid w:val="00095972"/>
    <w:rsid w:val="0009599E"/>
    <w:rsid w:val="00095CD2"/>
    <w:rsid w:val="000960A3"/>
    <w:rsid w:val="00096263"/>
    <w:rsid w:val="00096288"/>
    <w:rsid w:val="00096424"/>
    <w:rsid w:val="0009646A"/>
    <w:rsid w:val="000968AA"/>
    <w:rsid w:val="000972DF"/>
    <w:rsid w:val="00097412"/>
    <w:rsid w:val="000975AB"/>
    <w:rsid w:val="00097702"/>
    <w:rsid w:val="00097840"/>
    <w:rsid w:val="00097937"/>
    <w:rsid w:val="00097DD8"/>
    <w:rsid w:val="00097E37"/>
    <w:rsid w:val="00097F2D"/>
    <w:rsid w:val="00097FF9"/>
    <w:rsid w:val="000A00EE"/>
    <w:rsid w:val="000A0108"/>
    <w:rsid w:val="000A01CD"/>
    <w:rsid w:val="000A0254"/>
    <w:rsid w:val="000A0CB5"/>
    <w:rsid w:val="000A0DBF"/>
    <w:rsid w:val="000A0E11"/>
    <w:rsid w:val="000A0E5D"/>
    <w:rsid w:val="000A1108"/>
    <w:rsid w:val="000A1169"/>
    <w:rsid w:val="000A15C0"/>
    <w:rsid w:val="000A15F3"/>
    <w:rsid w:val="000A176C"/>
    <w:rsid w:val="000A1771"/>
    <w:rsid w:val="000A17E5"/>
    <w:rsid w:val="000A1F61"/>
    <w:rsid w:val="000A238F"/>
    <w:rsid w:val="000A2802"/>
    <w:rsid w:val="000A2872"/>
    <w:rsid w:val="000A2AB9"/>
    <w:rsid w:val="000A2BF2"/>
    <w:rsid w:val="000A2CE7"/>
    <w:rsid w:val="000A2D34"/>
    <w:rsid w:val="000A2F29"/>
    <w:rsid w:val="000A309E"/>
    <w:rsid w:val="000A332F"/>
    <w:rsid w:val="000A36B6"/>
    <w:rsid w:val="000A3804"/>
    <w:rsid w:val="000A39D3"/>
    <w:rsid w:val="000A3A29"/>
    <w:rsid w:val="000A3A84"/>
    <w:rsid w:val="000A3AF7"/>
    <w:rsid w:val="000A3C1D"/>
    <w:rsid w:val="000A3F9D"/>
    <w:rsid w:val="000A3FAC"/>
    <w:rsid w:val="000A3FBA"/>
    <w:rsid w:val="000A4166"/>
    <w:rsid w:val="000A41E4"/>
    <w:rsid w:val="000A467F"/>
    <w:rsid w:val="000A4685"/>
    <w:rsid w:val="000A480B"/>
    <w:rsid w:val="000A495C"/>
    <w:rsid w:val="000A4F7D"/>
    <w:rsid w:val="000A524E"/>
    <w:rsid w:val="000A5401"/>
    <w:rsid w:val="000A5552"/>
    <w:rsid w:val="000A566C"/>
    <w:rsid w:val="000A5A54"/>
    <w:rsid w:val="000A5A86"/>
    <w:rsid w:val="000A5A89"/>
    <w:rsid w:val="000A5B1F"/>
    <w:rsid w:val="000A5B37"/>
    <w:rsid w:val="000A5CDF"/>
    <w:rsid w:val="000A5D9C"/>
    <w:rsid w:val="000A5E23"/>
    <w:rsid w:val="000A5F8C"/>
    <w:rsid w:val="000A60FC"/>
    <w:rsid w:val="000A62A6"/>
    <w:rsid w:val="000A6656"/>
    <w:rsid w:val="000A674F"/>
    <w:rsid w:val="000A6940"/>
    <w:rsid w:val="000A6977"/>
    <w:rsid w:val="000A69D1"/>
    <w:rsid w:val="000A6A24"/>
    <w:rsid w:val="000A6DDC"/>
    <w:rsid w:val="000A709E"/>
    <w:rsid w:val="000A72BD"/>
    <w:rsid w:val="000A7747"/>
    <w:rsid w:val="000A7785"/>
    <w:rsid w:val="000A799E"/>
    <w:rsid w:val="000A79A7"/>
    <w:rsid w:val="000A7D2B"/>
    <w:rsid w:val="000A7E34"/>
    <w:rsid w:val="000A7E46"/>
    <w:rsid w:val="000B00FC"/>
    <w:rsid w:val="000B0119"/>
    <w:rsid w:val="000B0251"/>
    <w:rsid w:val="000B02C0"/>
    <w:rsid w:val="000B05C3"/>
    <w:rsid w:val="000B0727"/>
    <w:rsid w:val="000B07B0"/>
    <w:rsid w:val="000B0867"/>
    <w:rsid w:val="000B0893"/>
    <w:rsid w:val="000B0A90"/>
    <w:rsid w:val="000B0D96"/>
    <w:rsid w:val="000B1050"/>
    <w:rsid w:val="000B10C3"/>
    <w:rsid w:val="000B192B"/>
    <w:rsid w:val="000B1BA9"/>
    <w:rsid w:val="000B1EE2"/>
    <w:rsid w:val="000B1FC1"/>
    <w:rsid w:val="000B1FEC"/>
    <w:rsid w:val="000B2E22"/>
    <w:rsid w:val="000B2E68"/>
    <w:rsid w:val="000B3301"/>
    <w:rsid w:val="000B373F"/>
    <w:rsid w:val="000B3A3B"/>
    <w:rsid w:val="000B3BB3"/>
    <w:rsid w:val="000B3EAC"/>
    <w:rsid w:val="000B3F11"/>
    <w:rsid w:val="000B3F1D"/>
    <w:rsid w:val="000B401E"/>
    <w:rsid w:val="000B468F"/>
    <w:rsid w:val="000B4893"/>
    <w:rsid w:val="000B4BC9"/>
    <w:rsid w:val="000B4D63"/>
    <w:rsid w:val="000B4E1F"/>
    <w:rsid w:val="000B4ECD"/>
    <w:rsid w:val="000B5055"/>
    <w:rsid w:val="000B538B"/>
    <w:rsid w:val="000B5444"/>
    <w:rsid w:val="000B55B2"/>
    <w:rsid w:val="000B5663"/>
    <w:rsid w:val="000B5702"/>
    <w:rsid w:val="000B57D3"/>
    <w:rsid w:val="000B59E1"/>
    <w:rsid w:val="000B5B73"/>
    <w:rsid w:val="000B5C75"/>
    <w:rsid w:val="000B6000"/>
    <w:rsid w:val="000B6315"/>
    <w:rsid w:val="000B66E6"/>
    <w:rsid w:val="000B6C42"/>
    <w:rsid w:val="000B6C4F"/>
    <w:rsid w:val="000B6D30"/>
    <w:rsid w:val="000B6D5D"/>
    <w:rsid w:val="000B7273"/>
    <w:rsid w:val="000B732A"/>
    <w:rsid w:val="000B733E"/>
    <w:rsid w:val="000B7534"/>
    <w:rsid w:val="000B7754"/>
    <w:rsid w:val="000B77D6"/>
    <w:rsid w:val="000C00D5"/>
    <w:rsid w:val="000C0190"/>
    <w:rsid w:val="000C036C"/>
    <w:rsid w:val="000C0501"/>
    <w:rsid w:val="000C07A9"/>
    <w:rsid w:val="000C0846"/>
    <w:rsid w:val="000C0A3B"/>
    <w:rsid w:val="000C0EDA"/>
    <w:rsid w:val="000C0EFF"/>
    <w:rsid w:val="000C1246"/>
    <w:rsid w:val="000C12B1"/>
    <w:rsid w:val="000C135D"/>
    <w:rsid w:val="000C1436"/>
    <w:rsid w:val="000C15D9"/>
    <w:rsid w:val="000C1A76"/>
    <w:rsid w:val="000C1C2D"/>
    <w:rsid w:val="000C1E18"/>
    <w:rsid w:val="000C23A0"/>
    <w:rsid w:val="000C2712"/>
    <w:rsid w:val="000C2751"/>
    <w:rsid w:val="000C2A1F"/>
    <w:rsid w:val="000C2ADD"/>
    <w:rsid w:val="000C2B38"/>
    <w:rsid w:val="000C2C29"/>
    <w:rsid w:val="000C2CFC"/>
    <w:rsid w:val="000C2D17"/>
    <w:rsid w:val="000C2E1A"/>
    <w:rsid w:val="000C3085"/>
    <w:rsid w:val="000C30AE"/>
    <w:rsid w:val="000C3675"/>
    <w:rsid w:val="000C374C"/>
    <w:rsid w:val="000C375D"/>
    <w:rsid w:val="000C37FE"/>
    <w:rsid w:val="000C3A25"/>
    <w:rsid w:val="000C3ED6"/>
    <w:rsid w:val="000C3FC2"/>
    <w:rsid w:val="000C4090"/>
    <w:rsid w:val="000C4342"/>
    <w:rsid w:val="000C434C"/>
    <w:rsid w:val="000C43BC"/>
    <w:rsid w:val="000C4656"/>
    <w:rsid w:val="000C4832"/>
    <w:rsid w:val="000C48C3"/>
    <w:rsid w:val="000C4AA2"/>
    <w:rsid w:val="000C4D7B"/>
    <w:rsid w:val="000C5169"/>
    <w:rsid w:val="000C519B"/>
    <w:rsid w:val="000C5220"/>
    <w:rsid w:val="000C5233"/>
    <w:rsid w:val="000C52D7"/>
    <w:rsid w:val="000C56A9"/>
    <w:rsid w:val="000C5D38"/>
    <w:rsid w:val="000C5FA3"/>
    <w:rsid w:val="000C606C"/>
    <w:rsid w:val="000C657B"/>
    <w:rsid w:val="000C68EC"/>
    <w:rsid w:val="000C6C52"/>
    <w:rsid w:val="000C6CA1"/>
    <w:rsid w:val="000C6E3F"/>
    <w:rsid w:val="000C745F"/>
    <w:rsid w:val="000C746C"/>
    <w:rsid w:val="000C7514"/>
    <w:rsid w:val="000C75A4"/>
    <w:rsid w:val="000C7B0A"/>
    <w:rsid w:val="000C7C31"/>
    <w:rsid w:val="000C7E34"/>
    <w:rsid w:val="000D0040"/>
    <w:rsid w:val="000D00B0"/>
    <w:rsid w:val="000D0158"/>
    <w:rsid w:val="000D0369"/>
    <w:rsid w:val="000D07C2"/>
    <w:rsid w:val="000D0B8E"/>
    <w:rsid w:val="000D0BC5"/>
    <w:rsid w:val="000D0EDC"/>
    <w:rsid w:val="000D0FB8"/>
    <w:rsid w:val="000D0FC7"/>
    <w:rsid w:val="000D1018"/>
    <w:rsid w:val="000D12E4"/>
    <w:rsid w:val="000D138D"/>
    <w:rsid w:val="000D165E"/>
    <w:rsid w:val="000D18F5"/>
    <w:rsid w:val="000D196F"/>
    <w:rsid w:val="000D19C5"/>
    <w:rsid w:val="000D1D43"/>
    <w:rsid w:val="000D1DC7"/>
    <w:rsid w:val="000D1DE5"/>
    <w:rsid w:val="000D20C1"/>
    <w:rsid w:val="000D225C"/>
    <w:rsid w:val="000D2262"/>
    <w:rsid w:val="000D22A7"/>
    <w:rsid w:val="000D2867"/>
    <w:rsid w:val="000D28A6"/>
    <w:rsid w:val="000D2A0F"/>
    <w:rsid w:val="000D2A5C"/>
    <w:rsid w:val="000D2B5F"/>
    <w:rsid w:val="000D2B6A"/>
    <w:rsid w:val="000D2FA9"/>
    <w:rsid w:val="000D2FB5"/>
    <w:rsid w:val="000D312B"/>
    <w:rsid w:val="000D347C"/>
    <w:rsid w:val="000D355A"/>
    <w:rsid w:val="000D384D"/>
    <w:rsid w:val="000D391C"/>
    <w:rsid w:val="000D3B76"/>
    <w:rsid w:val="000D3FC4"/>
    <w:rsid w:val="000D4041"/>
    <w:rsid w:val="000D415F"/>
    <w:rsid w:val="000D4160"/>
    <w:rsid w:val="000D4B5D"/>
    <w:rsid w:val="000D4E9E"/>
    <w:rsid w:val="000D501E"/>
    <w:rsid w:val="000D509E"/>
    <w:rsid w:val="000D50C3"/>
    <w:rsid w:val="000D5156"/>
    <w:rsid w:val="000D51C7"/>
    <w:rsid w:val="000D542E"/>
    <w:rsid w:val="000D569D"/>
    <w:rsid w:val="000D571D"/>
    <w:rsid w:val="000D57D8"/>
    <w:rsid w:val="000D5894"/>
    <w:rsid w:val="000D5A22"/>
    <w:rsid w:val="000D5AE9"/>
    <w:rsid w:val="000D5F71"/>
    <w:rsid w:val="000D60C4"/>
    <w:rsid w:val="000D60F9"/>
    <w:rsid w:val="000D6227"/>
    <w:rsid w:val="000D6243"/>
    <w:rsid w:val="000D6370"/>
    <w:rsid w:val="000D6514"/>
    <w:rsid w:val="000D6549"/>
    <w:rsid w:val="000D6D07"/>
    <w:rsid w:val="000D6DB7"/>
    <w:rsid w:val="000D720A"/>
    <w:rsid w:val="000D737A"/>
    <w:rsid w:val="000D74B7"/>
    <w:rsid w:val="000D7668"/>
    <w:rsid w:val="000D77CE"/>
    <w:rsid w:val="000D7A4A"/>
    <w:rsid w:val="000D7C34"/>
    <w:rsid w:val="000E0021"/>
    <w:rsid w:val="000E0113"/>
    <w:rsid w:val="000E054D"/>
    <w:rsid w:val="000E07D6"/>
    <w:rsid w:val="000E0918"/>
    <w:rsid w:val="000E0937"/>
    <w:rsid w:val="000E09E9"/>
    <w:rsid w:val="000E0A0F"/>
    <w:rsid w:val="000E0A55"/>
    <w:rsid w:val="000E0BBD"/>
    <w:rsid w:val="000E0C00"/>
    <w:rsid w:val="000E1094"/>
    <w:rsid w:val="000E1306"/>
    <w:rsid w:val="000E1378"/>
    <w:rsid w:val="000E1555"/>
    <w:rsid w:val="000E18B9"/>
    <w:rsid w:val="000E1926"/>
    <w:rsid w:val="000E19B4"/>
    <w:rsid w:val="000E1CE4"/>
    <w:rsid w:val="000E1E65"/>
    <w:rsid w:val="000E2315"/>
    <w:rsid w:val="000E23AB"/>
    <w:rsid w:val="000E26E4"/>
    <w:rsid w:val="000E27A8"/>
    <w:rsid w:val="000E2AFB"/>
    <w:rsid w:val="000E2B59"/>
    <w:rsid w:val="000E2D92"/>
    <w:rsid w:val="000E2E55"/>
    <w:rsid w:val="000E2EAA"/>
    <w:rsid w:val="000E2FDE"/>
    <w:rsid w:val="000E30F8"/>
    <w:rsid w:val="000E351C"/>
    <w:rsid w:val="000E395E"/>
    <w:rsid w:val="000E3986"/>
    <w:rsid w:val="000E3DC0"/>
    <w:rsid w:val="000E3E81"/>
    <w:rsid w:val="000E401C"/>
    <w:rsid w:val="000E4171"/>
    <w:rsid w:val="000E428E"/>
    <w:rsid w:val="000E45CF"/>
    <w:rsid w:val="000E4768"/>
    <w:rsid w:val="000E481A"/>
    <w:rsid w:val="000E48E9"/>
    <w:rsid w:val="000E4AE8"/>
    <w:rsid w:val="000E4DC2"/>
    <w:rsid w:val="000E4ED2"/>
    <w:rsid w:val="000E532A"/>
    <w:rsid w:val="000E57D6"/>
    <w:rsid w:val="000E5843"/>
    <w:rsid w:val="000E59C1"/>
    <w:rsid w:val="000E5B3E"/>
    <w:rsid w:val="000E5C40"/>
    <w:rsid w:val="000E5E58"/>
    <w:rsid w:val="000E5EFE"/>
    <w:rsid w:val="000E5F54"/>
    <w:rsid w:val="000E605C"/>
    <w:rsid w:val="000E632C"/>
    <w:rsid w:val="000E6377"/>
    <w:rsid w:val="000E63BB"/>
    <w:rsid w:val="000E63FF"/>
    <w:rsid w:val="000E640C"/>
    <w:rsid w:val="000E67D8"/>
    <w:rsid w:val="000E685F"/>
    <w:rsid w:val="000E6CB2"/>
    <w:rsid w:val="000E6CE0"/>
    <w:rsid w:val="000E6D4F"/>
    <w:rsid w:val="000E6D6A"/>
    <w:rsid w:val="000E6D6C"/>
    <w:rsid w:val="000E71C0"/>
    <w:rsid w:val="000E75F3"/>
    <w:rsid w:val="000E77C3"/>
    <w:rsid w:val="000E7D16"/>
    <w:rsid w:val="000E7F5D"/>
    <w:rsid w:val="000F0370"/>
    <w:rsid w:val="000F06C8"/>
    <w:rsid w:val="000F08A9"/>
    <w:rsid w:val="000F0974"/>
    <w:rsid w:val="000F09F4"/>
    <w:rsid w:val="000F0B5F"/>
    <w:rsid w:val="000F0FAE"/>
    <w:rsid w:val="000F11B5"/>
    <w:rsid w:val="000F14A2"/>
    <w:rsid w:val="000F14C9"/>
    <w:rsid w:val="000F1542"/>
    <w:rsid w:val="000F16B8"/>
    <w:rsid w:val="000F1771"/>
    <w:rsid w:val="000F18F5"/>
    <w:rsid w:val="000F1949"/>
    <w:rsid w:val="000F2025"/>
    <w:rsid w:val="000F20F5"/>
    <w:rsid w:val="000F2228"/>
    <w:rsid w:val="000F23A5"/>
    <w:rsid w:val="000F257E"/>
    <w:rsid w:val="000F2B8E"/>
    <w:rsid w:val="000F2E85"/>
    <w:rsid w:val="000F3123"/>
    <w:rsid w:val="000F31B2"/>
    <w:rsid w:val="000F322C"/>
    <w:rsid w:val="000F3427"/>
    <w:rsid w:val="000F35CA"/>
    <w:rsid w:val="000F3817"/>
    <w:rsid w:val="000F39BD"/>
    <w:rsid w:val="000F3A9B"/>
    <w:rsid w:val="000F3BFB"/>
    <w:rsid w:val="000F3DFC"/>
    <w:rsid w:val="000F44BE"/>
    <w:rsid w:val="000F45E1"/>
    <w:rsid w:val="000F46C8"/>
    <w:rsid w:val="000F4782"/>
    <w:rsid w:val="000F491C"/>
    <w:rsid w:val="000F49B6"/>
    <w:rsid w:val="000F4CB6"/>
    <w:rsid w:val="000F4E38"/>
    <w:rsid w:val="000F4F20"/>
    <w:rsid w:val="000F50D8"/>
    <w:rsid w:val="000F5174"/>
    <w:rsid w:val="000F52D8"/>
    <w:rsid w:val="000F5404"/>
    <w:rsid w:val="000F54D4"/>
    <w:rsid w:val="000F5699"/>
    <w:rsid w:val="000F582D"/>
    <w:rsid w:val="000F58B1"/>
    <w:rsid w:val="000F5901"/>
    <w:rsid w:val="000F5B58"/>
    <w:rsid w:val="000F5CFD"/>
    <w:rsid w:val="000F5D48"/>
    <w:rsid w:val="000F5D57"/>
    <w:rsid w:val="000F5D63"/>
    <w:rsid w:val="000F64B1"/>
    <w:rsid w:val="000F6A71"/>
    <w:rsid w:val="000F6CCD"/>
    <w:rsid w:val="000F6D4D"/>
    <w:rsid w:val="000F6F99"/>
    <w:rsid w:val="000F7023"/>
    <w:rsid w:val="000F7078"/>
    <w:rsid w:val="000F714C"/>
    <w:rsid w:val="000F7333"/>
    <w:rsid w:val="000F742C"/>
    <w:rsid w:val="000F7526"/>
    <w:rsid w:val="000F75DA"/>
    <w:rsid w:val="000F7707"/>
    <w:rsid w:val="000F7757"/>
    <w:rsid w:val="000F7817"/>
    <w:rsid w:val="000F7845"/>
    <w:rsid w:val="000F7853"/>
    <w:rsid w:val="000F7876"/>
    <w:rsid w:val="000F78CB"/>
    <w:rsid w:val="000F78E6"/>
    <w:rsid w:val="000F7A2D"/>
    <w:rsid w:val="000F7A4B"/>
    <w:rsid w:val="000F7AD2"/>
    <w:rsid w:val="000F7C79"/>
    <w:rsid w:val="000F7D5F"/>
    <w:rsid w:val="0010042C"/>
    <w:rsid w:val="00100444"/>
    <w:rsid w:val="00100614"/>
    <w:rsid w:val="001006D6"/>
    <w:rsid w:val="001008B6"/>
    <w:rsid w:val="0010095F"/>
    <w:rsid w:val="001009DF"/>
    <w:rsid w:val="00100C26"/>
    <w:rsid w:val="00100C3D"/>
    <w:rsid w:val="00100C53"/>
    <w:rsid w:val="00100F3B"/>
    <w:rsid w:val="001010C1"/>
    <w:rsid w:val="001011C3"/>
    <w:rsid w:val="00101660"/>
    <w:rsid w:val="001018F6"/>
    <w:rsid w:val="00101967"/>
    <w:rsid w:val="00101969"/>
    <w:rsid w:val="00101A5E"/>
    <w:rsid w:val="00101F9C"/>
    <w:rsid w:val="00101FE5"/>
    <w:rsid w:val="001020AE"/>
    <w:rsid w:val="0010250F"/>
    <w:rsid w:val="0010292C"/>
    <w:rsid w:val="00102949"/>
    <w:rsid w:val="00102DE2"/>
    <w:rsid w:val="00102F39"/>
    <w:rsid w:val="00103110"/>
    <w:rsid w:val="001032FD"/>
    <w:rsid w:val="001033A7"/>
    <w:rsid w:val="00103440"/>
    <w:rsid w:val="001038DB"/>
    <w:rsid w:val="001039E2"/>
    <w:rsid w:val="00103ACB"/>
    <w:rsid w:val="00103D8D"/>
    <w:rsid w:val="00104027"/>
    <w:rsid w:val="00104481"/>
    <w:rsid w:val="0010473C"/>
    <w:rsid w:val="00104866"/>
    <w:rsid w:val="001048A1"/>
    <w:rsid w:val="00104948"/>
    <w:rsid w:val="00104A82"/>
    <w:rsid w:val="00104D27"/>
    <w:rsid w:val="00104DAD"/>
    <w:rsid w:val="00104EDE"/>
    <w:rsid w:val="00104F38"/>
    <w:rsid w:val="00104F98"/>
    <w:rsid w:val="001052C2"/>
    <w:rsid w:val="00105386"/>
    <w:rsid w:val="0010546D"/>
    <w:rsid w:val="00105634"/>
    <w:rsid w:val="001058CC"/>
    <w:rsid w:val="0010592A"/>
    <w:rsid w:val="00105D13"/>
    <w:rsid w:val="00106020"/>
    <w:rsid w:val="0010618E"/>
    <w:rsid w:val="0010634A"/>
    <w:rsid w:val="00106975"/>
    <w:rsid w:val="0010697B"/>
    <w:rsid w:val="001069B9"/>
    <w:rsid w:val="00106E75"/>
    <w:rsid w:val="001078A1"/>
    <w:rsid w:val="00107A66"/>
    <w:rsid w:val="00107E6A"/>
    <w:rsid w:val="0011000A"/>
    <w:rsid w:val="001100AB"/>
    <w:rsid w:val="00110148"/>
    <w:rsid w:val="00110490"/>
    <w:rsid w:val="001107C0"/>
    <w:rsid w:val="00110A10"/>
    <w:rsid w:val="00110A92"/>
    <w:rsid w:val="00110D87"/>
    <w:rsid w:val="00110DB3"/>
    <w:rsid w:val="001116B0"/>
    <w:rsid w:val="0011173E"/>
    <w:rsid w:val="001117CA"/>
    <w:rsid w:val="0011199F"/>
    <w:rsid w:val="00111A05"/>
    <w:rsid w:val="00111AB5"/>
    <w:rsid w:val="00111BD6"/>
    <w:rsid w:val="00111DAF"/>
    <w:rsid w:val="00111EA8"/>
    <w:rsid w:val="00111FA0"/>
    <w:rsid w:val="00112215"/>
    <w:rsid w:val="00112238"/>
    <w:rsid w:val="00112382"/>
    <w:rsid w:val="001124AE"/>
    <w:rsid w:val="0011270C"/>
    <w:rsid w:val="00112813"/>
    <w:rsid w:val="001128EB"/>
    <w:rsid w:val="001129AD"/>
    <w:rsid w:val="00112A73"/>
    <w:rsid w:val="00112AA0"/>
    <w:rsid w:val="00112B06"/>
    <w:rsid w:val="00112CC5"/>
    <w:rsid w:val="00112E52"/>
    <w:rsid w:val="00113387"/>
    <w:rsid w:val="001133AB"/>
    <w:rsid w:val="00113630"/>
    <w:rsid w:val="0011388B"/>
    <w:rsid w:val="00113922"/>
    <w:rsid w:val="00113C10"/>
    <w:rsid w:val="0011400E"/>
    <w:rsid w:val="00114177"/>
    <w:rsid w:val="001141B9"/>
    <w:rsid w:val="0011455A"/>
    <w:rsid w:val="001146BB"/>
    <w:rsid w:val="0011489A"/>
    <w:rsid w:val="00114914"/>
    <w:rsid w:val="00114945"/>
    <w:rsid w:val="00114A35"/>
    <w:rsid w:val="00114AB1"/>
    <w:rsid w:val="00114AFE"/>
    <w:rsid w:val="00114B41"/>
    <w:rsid w:val="00114DB9"/>
    <w:rsid w:val="00115192"/>
    <w:rsid w:val="001153BC"/>
    <w:rsid w:val="00115409"/>
    <w:rsid w:val="001155B8"/>
    <w:rsid w:val="001159F3"/>
    <w:rsid w:val="00115B3E"/>
    <w:rsid w:val="00115C8F"/>
    <w:rsid w:val="00115CC0"/>
    <w:rsid w:val="00115DAC"/>
    <w:rsid w:val="00115EC0"/>
    <w:rsid w:val="00116070"/>
    <w:rsid w:val="00116087"/>
    <w:rsid w:val="00116248"/>
    <w:rsid w:val="0011624B"/>
    <w:rsid w:val="0011628B"/>
    <w:rsid w:val="0011643A"/>
    <w:rsid w:val="001164C6"/>
    <w:rsid w:val="00116E8D"/>
    <w:rsid w:val="00116E9E"/>
    <w:rsid w:val="001177D9"/>
    <w:rsid w:val="00117A87"/>
    <w:rsid w:val="00117D7B"/>
    <w:rsid w:val="00117F37"/>
    <w:rsid w:val="001205A9"/>
    <w:rsid w:val="00120871"/>
    <w:rsid w:val="00120A6A"/>
    <w:rsid w:val="00120D19"/>
    <w:rsid w:val="00120F38"/>
    <w:rsid w:val="001214EB"/>
    <w:rsid w:val="00121706"/>
    <w:rsid w:val="001217D7"/>
    <w:rsid w:val="001217FC"/>
    <w:rsid w:val="00121C40"/>
    <w:rsid w:val="00121CFA"/>
    <w:rsid w:val="00121FA7"/>
    <w:rsid w:val="001221B6"/>
    <w:rsid w:val="001226FD"/>
    <w:rsid w:val="00122746"/>
    <w:rsid w:val="001227AB"/>
    <w:rsid w:val="00123DEC"/>
    <w:rsid w:val="001241CB"/>
    <w:rsid w:val="001242DD"/>
    <w:rsid w:val="0012434B"/>
    <w:rsid w:val="0012447B"/>
    <w:rsid w:val="001244AE"/>
    <w:rsid w:val="001244E9"/>
    <w:rsid w:val="001244FC"/>
    <w:rsid w:val="0012454E"/>
    <w:rsid w:val="001248BA"/>
    <w:rsid w:val="0012494B"/>
    <w:rsid w:val="00124999"/>
    <w:rsid w:val="00124C01"/>
    <w:rsid w:val="00124DD5"/>
    <w:rsid w:val="00124E08"/>
    <w:rsid w:val="00124ED1"/>
    <w:rsid w:val="001250F1"/>
    <w:rsid w:val="00125302"/>
    <w:rsid w:val="001253E6"/>
    <w:rsid w:val="0012565C"/>
    <w:rsid w:val="001256C6"/>
    <w:rsid w:val="00125708"/>
    <w:rsid w:val="0012573A"/>
    <w:rsid w:val="001258A3"/>
    <w:rsid w:val="00125D23"/>
    <w:rsid w:val="00125DAD"/>
    <w:rsid w:val="00125F6C"/>
    <w:rsid w:val="00126A9F"/>
    <w:rsid w:val="00126C2A"/>
    <w:rsid w:val="00127235"/>
    <w:rsid w:val="001272BB"/>
    <w:rsid w:val="001272D6"/>
    <w:rsid w:val="001273FB"/>
    <w:rsid w:val="00127725"/>
    <w:rsid w:val="001277C4"/>
    <w:rsid w:val="00127C9A"/>
    <w:rsid w:val="00127D3F"/>
    <w:rsid w:val="00127F06"/>
    <w:rsid w:val="00130059"/>
    <w:rsid w:val="0013023D"/>
    <w:rsid w:val="00130296"/>
    <w:rsid w:val="001306FE"/>
    <w:rsid w:val="00130BD6"/>
    <w:rsid w:val="00130C0A"/>
    <w:rsid w:val="00130C56"/>
    <w:rsid w:val="00130C8A"/>
    <w:rsid w:val="00130E1E"/>
    <w:rsid w:val="00131577"/>
    <w:rsid w:val="001317D1"/>
    <w:rsid w:val="00131A9B"/>
    <w:rsid w:val="00131AB3"/>
    <w:rsid w:val="00131B29"/>
    <w:rsid w:val="00131B6D"/>
    <w:rsid w:val="001322BE"/>
    <w:rsid w:val="001322F9"/>
    <w:rsid w:val="001323F3"/>
    <w:rsid w:val="001327C8"/>
    <w:rsid w:val="0013289D"/>
    <w:rsid w:val="00132C8B"/>
    <w:rsid w:val="00132E9C"/>
    <w:rsid w:val="00132EC1"/>
    <w:rsid w:val="00132FD7"/>
    <w:rsid w:val="001335EA"/>
    <w:rsid w:val="001337E2"/>
    <w:rsid w:val="00133A58"/>
    <w:rsid w:val="00133B7E"/>
    <w:rsid w:val="00134014"/>
    <w:rsid w:val="0013458C"/>
    <w:rsid w:val="0013467A"/>
    <w:rsid w:val="001346B5"/>
    <w:rsid w:val="0013470C"/>
    <w:rsid w:val="001347DE"/>
    <w:rsid w:val="001348A3"/>
    <w:rsid w:val="00134C07"/>
    <w:rsid w:val="00134D8A"/>
    <w:rsid w:val="00134E47"/>
    <w:rsid w:val="001350B2"/>
    <w:rsid w:val="00135229"/>
    <w:rsid w:val="0013590B"/>
    <w:rsid w:val="0013590F"/>
    <w:rsid w:val="001359AB"/>
    <w:rsid w:val="00135BD6"/>
    <w:rsid w:val="00135C00"/>
    <w:rsid w:val="00135DD8"/>
    <w:rsid w:val="00135FAC"/>
    <w:rsid w:val="0013602C"/>
    <w:rsid w:val="00136043"/>
    <w:rsid w:val="00136133"/>
    <w:rsid w:val="00136292"/>
    <w:rsid w:val="001364FB"/>
    <w:rsid w:val="00136BFF"/>
    <w:rsid w:val="00137273"/>
    <w:rsid w:val="001372EF"/>
    <w:rsid w:val="00137500"/>
    <w:rsid w:val="00137729"/>
    <w:rsid w:val="00137758"/>
    <w:rsid w:val="00137770"/>
    <w:rsid w:val="00137772"/>
    <w:rsid w:val="00137979"/>
    <w:rsid w:val="00137A5A"/>
    <w:rsid w:val="00137BD6"/>
    <w:rsid w:val="00137BF3"/>
    <w:rsid w:val="00137D3D"/>
    <w:rsid w:val="0014001F"/>
    <w:rsid w:val="00140140"/>
    <w:rsid w:val="0014014C"/>
    <w:rsid w:val="001401C5"/>
    <w:rsid w:val="001403AA"/>
    <w:rsid w:val="0014044A"/>
    <w:rsid w:val="0014053E"/>
    <w:rsid w:val="00140A44"/>
    <w:rsid w:val="00140BFB"/>
    <w:rsid w:val="001413E9"/>
    <w:rsid w:val="00141435"/>
    <w:rsid w:val="00141444"/>
    <w:rsid w:val="001415A0"/>
    <w:rsid w:val="00141647"/>
    <w:rsid w:val="001416B1"/>
    <w:rsid w:val="001416CA"/>
    <w:rsid w:val="00141BB1"/>
    <w:rsid w:val="00141E6E"/>
    <w:rsid w:val="001420B7"/>
    <w:rsid w:val="001422E2"/>
    <w:rsid w:val="001423B6"/>
    <w:rsid w:val="001423CA"/>
    <w:rsid w:val="001423EE"/>
    <w:rsid w:val="00142889"/>
    <w:rsid w:val="00142AD3"/>
    <w:rsid w:val="00142D7E"/>
    <w:rsid w:val="00143027"/>
    <w:rsid w:val="001430D8"/>
    <w:rsid w:val="0014345B"/>
    <w:rsid w:val="00143571"/>
    <w:rsid w:val="001435B9"/>
    <w:rsid w:val="00143679"/>
    <w:rsid w:val="001436EF"/>
    <w:rsid w:val="00143AAE"/>
    <w:rsid w:val="00143B6A"/>
    <w:rsid w:val="00143ED3"/>
    <w:rsid w:val="00143F0B"/>
    <w:rsid w:val="00143F0C"/>
    <w:rsid w:val="00143FA7"/>
    <w:rsid w:val="00144237"/>
    <w:rsid w:val="00144516"/>
    <w:rsid w:val="00144538"/>
    <w:rsid w:val="0014468B"/>
    <w:rsid w:val="00144792"/>
    <w:rsid w:val="001448A7"/>
    <w:rsid w:val="00144DCA"/>
    <w:rsid w:val="0014508C"/>
    <w:rsid w:val="00145104"/>
    <w:rsid w:val="0014566D"/>
    <w:rsid w:val="0014577A"/>
    <w:rsid w:val="00145986"/>
    <w:rsid w:val="00145B25"/>
    <w:rsid w:val="00145B43"/>
    <w:rsid w:val="00145BDF"/>
    <w:rsid w:val="00145E30"/>
    <w:rsid w:val="00146388"/>
    <w:rsid w:val="001463F7"/>
    <w:rsid w:val="00146619"/>
    <w:rsid w:val="00146621"/>
    <w:rsid w:val="00146676"/>
    <w:rsid w:val="00146827"/>
    <w:rsid w:val="00146B43"/>
    <w:rsid w:val="00146B9B"/>
    <w:rsid w:val="00146D3D"/>
    <w:rsid w:val="00146E10"/>
    <w:rsid w:val="0014738F"/>
    <w:rsid w:val="0014743B"/>
    <w:rsid w:val="00147451"/>
    <w:rsid w:val="001478DC"/>
    <w:rsid w:val="001479B0"/>
    <w:rsid w:val="00147B71"/>
    <w:rsid w:val="00147C9D"/>
    <w:rsid w:val="00147E39"/>
    <w:rsid w:val="00150102"/>
    <w:rsid w:val="001503C1"/>
    <w:rsid w:val="00150581"/>
    <w:rsid w:val="00150786"/>
    <w:rsid w:val="00150B45"/>
    <w:rsid w:val="00150C51"/>
    <w:rsid w:val="00150E31"/>
    <w:rsid w:val="00151444"/>
    <w:rsid w:val="00151624"/>
    <w:rsid w:val="0015162A"/>
    <w:rsid w:val="00151C50"/>
    <w:rsid w:val="00151D68"/>
    <w:rsid w:val="00151E3F"/>
    <w:rsid w:val="001520C8"/>
    <w:rsid w:val="00152178"/>
    <w:rsid w:val="00152236"/>
    <w:rsid w:val="001522D9"/>
    <w:rsid w:val="0015247C"/>
    <w:rsid w:val="001524A8"/>
    <w:rsid w:val="00152655"/>
    <w:rsid w:val="00152668"/>
    <w:rsid w:val="0015266D"/>
    <w:rsid w:val="001528AA"/>
    <w:rsid w:val="00152AE3"/>
    <w:rsid w:val="00152B72"/>
    <w:rsid w:val="00153055"/>
    <w:rsid w:val="001530D7"/>
    <w:rsid w:val="0015339B"/>
    <w:rsid w:val="00153543"/>
    <w:rsid w:val="00153C45"/>
    <w:rsid w:val="00153D5A"/>
    <w:rsid w:val="00153E6F"/>
    <w:rsid w:val="00154091"/>
    <w:rsid w:val="00154153"/>
    <w:rsid w:val="00154344"/>
    <w:rsid w:val="0015434D"/>
    <w:rsid w:val="00154384"/>
    <w:rsid w:val="00154410"/>
    <w:rsid w:val="00154A11"/>
    <w:rsid w:val="00154B91"/>
    <w:rsid w:val="00154C13"/>
    <w:rsid w:val="00154E35"/>
    <w:rsid w:val="00155423"/>
    <w:rsid w:val="00155440"/>
    <w:rsid w:val="00155513"/>
    <w:rsid w:val="00155617"/>
    <w:rsid w:val="001557A9"/>
    <w:rsid w:val="00155A3A"/>
    <w:rsid w:val="001565F3"/>
    <w:rsid w:val="001566A4"/>
    <w:rsid w:val="00156884"/>
    <w:rsid w:val="00156B6F"/>
    <w:rsid w:val="00156C93"/>
    <w:rsid w:val="00156CD4"/>
    <w:rsid w:val="001570BF"/>
    <w:rsid w:val="00157178"/>
    <w:rsid w:val="001572C8"/>
    <w:rsid w:val="001572E3"/>
    <w:rsid w:val="0015753B"/>
    <w:rsid w:val="001575E1"/>
    <w:rsid w:val="0015771D"/>
    <w:rsid w:val="001578B8"/>
    <w:rsid w:val="00157919"/>
    <w:rsid w:val="00157A5A"/>
    <w:rsid w:val="00157BBA"/>
    <w:rsid w:val="00157E45"/>
    <w:rsid w:val="00157E86"/>
    <w:rsid w:val="001602A7"/>
    <w:rsid w:val="001602B7"/>
    <w:rsid w:val="0016032E"/>
    <w:rsid w:val="001603D3"/>
    <w:rsid w:val="001603ED"/>
    <w:rsid w:val="00160565"/>
    <w:rsid w:val="00160646"/>
    <w:rsid w:val="0016098F"/>
    <w:rsid w:val="00160A13"/>
    <w:rsid w:val="00160DDE"/>
    <w:rsid w:val="00160E38"/>
    <w:rsid w:val="00160EC2"/>
    <w:rsid w:val="00161036"/>
    <w:rsid w:val="0016127E"/>
    <w:rsid w:val="0016129E"/>
    <w:rsid w:val="00161445"/>
    <w:rsid w:val="00161799"/>
    <w:rsid w:val="00161839"/>
    <w:rsid w:val="00161A3B"/>
    <w:rsid w:val="00161A4D"/>
    <w:rsid w:val="00161B49"/>
    <w:rsid w:val="00161EC7"/>
    <w:rsid w:val="00162325"/>
    <w:rsid w:val="00162419"/>
    <w:rsid w:val="001624EC"/>
    <w:rsid w:val="001624F2"/>
    <w:rsid w:val="001626AB"/>
    <w:rsid w:val="00162868"/>
    <w:rsid w:val="001628EA"/>
    <w:rsid w:val="00162941"/>
    <w:rsid w:val="00162B1A"/>
    <w:rsid w:val="00162BD1"/>
    <w:rsid w:val="00162C21"/>
    <w:rsid w:val="00162F34"/>
    <w:rsid w:val="0016320C"/>
    <w:rsid w:val="0016327A"/>
    <w:rsid w:val="001632DA"/>
    <w:rsid w:val="00163346"/>
    <w:rsid w:val="0016362D"/>
    <w:rsid w:val="001637C8"/>
    <w:rsid w:val="001637F8"/>
    <w:rsid w:val="0016384F"/>
    <w:rsid w:val="00163A4D"/>
    <w:rsid w:val="001640F6"/>
    <w:rsid w:val="0016416A"/>
    <w:rsid w:val="001642BD"/>
    <w:rsid w:val="00164644"/>
    <w:rsid w:val="00164763"/>
    <w:rsid w:val="00164998"/>
    <w:rsid w:val="00164D44"/>
    <w:rsid w:val="001650C5"/>
    <w:rsid w:val="00165667"/>
    <w:rsid w:val="00165852"/>
    <w:rsid w:val="00165EA6"/>
    <w:rsid w:val="00165F16"/>
    <w:rsid w:val="00166026"/>
    <w:rsid w:val="001660C5"/>
    <w:rsid w:val="001662D9"/>
    <w:rsid w:val="001664BB"/>
    <w:rsid w:val="00166738"/>
    <w:rsid w:val="00166BDC"/>
    <w:rsid w:val="00166E45"/>
    <w:rsid w:val="0016723C"/>
    <w:rsid w:val="00167361"/>
    <w:rsid w:val="001673DF"/>
    <w:rsid w:val="001674B6"/>
    <w:rsid w:val="001674BE"/>
    <w:rsid w:val="001674FF"/>
    <w:rsid w:val="001676C9"/>
    <w:rsid w:val="0016778B"/>
    <w:rsid w:val="001678C0"/>
    <w:rsid w:val="00167B6D"/>
    <w:rsid w:val="00167CF8"/>
    <w:rsid w:val="00170366"/>
    <w:rsid w:val="0017053B"/>
    <w:rsid w:val="001707B8"/>
    <w:rsid w:val="0017090F"/>
    <w:rsid w:val="00170A00"/>
    <w:rsid w:val="00170A56"/>
    <w:rsid w:val="00170F07"/>
    <w:rsid w:val="00170F97"/>
    <w:rsid w:val="0017102E"/>
    <w:rsid w:val="0017110F"/>
    <w:rsid w:val="001712E7"/>
    <w:rsid w:val="0017154C"/>
    <w:rsid w:val="001716B3"/>
    <w:rsid w:val="001716E8"/>
    <w:rsid w:val="00171F87"/>
    <w:rsid w:val="00172198"/>
    <w:rsid w:val="0017229F"/>
    <w:rsid w:val="001723B6"/>
    <w:rsid w:val="001728E9"/>
    <w:rsid w:val="00172BA0"/>
    <w:rsid w:val="00172C2F"/>
    <w:rsid w:val="001731B7"/>
    <w:rsid w:val="001739D8"/>
    <w:rsid w:val="00173AC1"/>
    <w:rsid w:val="00173AED"/>
    <w:rsid w:val="00173CB2"/>
    <w:rsid w:val="001742A0"/>
    <w:rsid w:val="0017430A"/>
    <w:rsid w:val="0017440B"/>
    <w:rsid w:val="0017440F"/>
    <w:rsid w:val="00174B78"/>
    <w:rsid w:val="00174FCE"/>
    <w:rsid w:val="0017557D"/>
    <w:rsid w:val="00175776"/>
    <w:rsid w:val="00175795"/>
    <w:rsid w:val="00175BF3"/>
    <w:rsid w:val="001760FD"/>
    <w:rsid w:val="00176179"/>
    <w:rsid w:val="00176212"/>
    <w:rsid w:val="00176261"/>
    <w:rsid w:val="00176394"/>
    <w:rsid w:val="00176552"/>
    <w:rsid w:val="00176628"/>
    <w:rsid w:val="0017662D"/>
    <w:rsid w:val="00176B05"/>
    <w:rsid w:val="00176E04"/>
    <w:rsid w:val="00176E4A"/>
    <w:rsid w:val="001771A1"/>
    <w:rsid w:val="001771AE"/>
    <w:rsid w:val="001774B1"/>
    <w:rsid w:val="00177641"/>
    <w:rsid w:val="001777A4"/>
    <w:rsid w:val="00177B30"/>
    <w:rsid w:val="00177C55"/>
    <w:rsid w:val="00177D09"/>
    <w:rsid w:val="00177DAF"/>
    <w:rsid w:val="00177F0A"/>
    <w:rsid w:val="00177FF9"/>
    <w:rsid w:val="00180101"/>
    <w:rsid w:val="00180272"/>
    <w:rsid w:val="001802E9"/>
    <w:rsid w:val="001803D8"/>
    <w:rsid w:val="00180467"/>
    <w:rsid w:val="00180630"/>
    <w:rsid w:val="001806EA"/>
    <w:rsid w:val="00180828"/>
    <w:rsid w:val="00180AE9"/>
    <w:rsid w:val="00180B04"/>
    <w:rsid w:val="00181089"/>
    <w:rsid w:val="001810A4"/>
    <w:rsid w:val="001810D9"/>
    <w:rsid w:val="00181181"/>
    <w:rsid w:val="001813E6"/>
    <w:rsid w:val="001817CC"/>
    <w:rsid w:val="00181B46"/>
    <w:rsid w:val="00181BCF"/>
    <w:rsid w:val="00181DA5"/>
    <w:rsid w:val="001823DC"/>
    <w:rsid w:val="00182445"/>
    <w:rsid w:val="00182458"/>
    <w:rsid w:val="0018248D"/>
    <w:rsid w:val="001826DB"/>
    <w:rsid w:val="00182BD9"/>
    <w:rsid w:val="00182CBE"/>
    <w:rsid w:val="00182E76"/>
    <w:rsid w:val="00182E7C"/>
    <w:rsid w:val="00182F90"/>
    <w:rsid w:val="00183043"/>
    <w:rsid w:val="0018337B"/>
    <w:rsid w:val="0018342F"/>
    <w:rsid w:val="001836A0"/>
    <w:rsid w:val="00183828"/>
    <w:rsid w:val="00183C01"/>
    <w:rsid w:val="00183C91"/>
    <w:rsid w:val="00183D1C"/>
    <w:rsid w:val="00183F57"/>
    <w:rsid w:val="00183FD9"/>
    <w:rsid w:val="0018413F"/>
    <w:rsid w:val="0018424A"/>
    <w:rsid w:val="001842FD"/>
    <w:rsid w:val="0018458C"/>
    <w:rsid w:val="0018487B"/>
    <w:rsid w:val="00184881"/>
    <w:rsid w:val="001848B4"/>
    <w:rsid w:val="00184A48"/>
    <w:rsid w:val="00184A99"/>
    <w:rsid w:val="00184D9E"/>
    <w:rsid w:val="00184E64"/>
    <w:rsid w:val="00184F31"/>
    <w:rsid w:val="00185012"/>
    <w:rsid w:val="001859A1"/>
    <w:rsid w:val="00185A54"/>
    <w:rsid w:val="00185AB5"/>
    <w:rsid w:val="00185DB3"/>
    <w:rsid w:val="00185E50"/>
    <w:rsid w:val="00185F41"/>
    <w:rsid w:val="001860D5"/>
    <w:rsid w:val="00186287"/>
    <w:rsid w:val="0018637A"/>
    <w:rsid w:val="00186383"/>
    <w:rsid w:val="00186554"/>
    <w:rsid w:val="001866D1"/>
    <w:rsid w:val="0018672B"/>
    <w:rsid w:val="00186917"/>
    <w:rsid w:val="00186A0D"/>
    <w:rsid w:val="001871C9"/>
    <w:rsid w:val="001871EC"/>
    <w:rsid w:val="00187506"/>
    <w:rsid w:val="00187743"/>
    <w:rsid w:val="001877DC"/>
    <w:rsid w:val="001879CB"/>
    <w:rsid w:val="00187AC7"/>
    <w:rsid w:val="00187C12"/>
    <w:rsid w:val="00187DC8"/>
    <w:rsid w:val="0019016D"/>
    <w:rsid w:val="00190250"/>
    <w:rsid w:val="0019038D"/>
    <w:rsid w:val="001904C1"/>
    <w:rsid w:val="0019088A"/>
    <w:rsid w:val="001908E0"/>
    <w:rsid w:val="00190ACD"/>
    <w:rsid w:val="00190BCF"/>
    <w:rsid w:val="00190EE8"/>
    <w:rsid w:val="00191369"/>
    <w:rsid w:val="00191BD5"/>
    <w:rsid w:val="00191C6D"/>
    <w:rsid w:val="001920FC"/>
    <w:rsid w:val="001923AB"/>
    <w:rsid w:val="001923CF"/>
    <w:rsid w:val="00192A8D"/>
    <w:rsid w:val="00192AAA"/>
    <w:rsid w:val="00192B21"/>
    <w:rsid w:val="00192C26"/>
    <w:rsid w:val="00192C30"/>
    <w:rsid w:val="00192CE4"/>
    <w:rsid w:val="00192E6E"/>
    <w:rsid w:val="00193016"/>
    <w:rsid w:val="00193040"/>
    <w:rsid w:val="001930A1"/>
    <w:rsid w:val="001932FE"/>
    <w:rsid w:val="00193C6B"/>
    <w:rsid w:val="001940AC"/>
    <w:rsid w:val="00194283"/>
    <w:rsid w:val="001943BF"/>
    <w:rsid w:val="0019449A"/>
    <w:rsid w:val="00194744"/>
    <w:rsid w:val="00194E59"/>
    <w:rsid w:val="00194F80"/>
    <w:rsid w:val="0019515A"/>
    <w:rsid w:val="001951DA"/>
    <w:rsid w:val="001953BA"/>
    <w:rsid w:val="0019540A"/>
    <w:rsid w:val="00195723"/>
    <w:rsid w:val="00195871"/>
    <w:rsid w:val="00195EC9"/>
    <w:rsid w:val="0019604C"/>
    <w:rsid w:val="001963A9"/>
    <w:rsid w:val="00196447"/>
    <w:rsid w:val="00196A4A"/>
    <w:rsid w:val="00196BE3"/>
    <w:rsid w:val="00196DFE"/>
    <w:rsid w:val="00196E08"/>
    <w:rsid w:val="00197197"/>
    <w:rsid w:val="001972D5"/>
    <w:rsid w:val="00197424"/>
    <w:rsid w:val="0019746A"/>
    <w:rsid w:val="001977CD"/>
    <w:rsid w:val="00197B9A"/>
    <w:rsid w:val="00197BE1"/>
    <w:rsid w:val="00197DC6"/>
    <w:rsid w:val="001A02EE"/>
    <w:rsid w:val="001A0591"/>
    <w:rsid w:val="001A0E52"/>
    <w:rsid w:val="001A0FD2"/>
    <w:rsid w:val="001A1129"/>
    <w:rsid w:val="001A1447"/>
    <w:rsid w:val="001A14E3"/>
    <w:rsid w:val="001A17F3"/>
    <w:rsid w:val="001A1835"/>
    <w:rsid w:val="001A1BAD"/>
    <w:rsid w:val="001A1FEC"/>
    <w:rsid w:val="001A20C7"/>
    <w:rsid w:val="001A2265"/>
    <w:rsid w:val="001A2351"/>
    <w:rsid w:val="001A2405"/>
    <w:rsid w:val="001A259B"/>
    <w:rsid w:val="001A29CF"/>
    <w:rsid w:val="001A2CB1"/>
    <w:rsid w:val="001A2D1F"/>
    <w:rsid w:val="001A2DE4"/>
    <w:rsid w:val="001A2F21"/>
    <w:rsid w:val="001A3242"/>
    <w:rsid w:val="001A32CE"/>
    <w:rsid w:val="001A3473"/>
    <w:rsid w:val="001A37D9"/>
    <w:rsid w:val="001A3902"/>
    <w:rsid w:val="001A3C13"/>
    <w:rsid w:val="001A3D02"/>
    <w:rsid w:val="001A3D23"/>
    <w:rsid w:val="001A3FEC"/>
    <w:rsid w:val="001A4229"/>
    <w:rsid w:val="001A42BC"/>
    <w:rsid w:val="001A437A"/>
    <w:rsid w:val="001A44A1"/>
    <w:rsid w:val="001A48AA"/>
    <w:rsid w:val="001A4C00"/>
    <w:rsid w:val="001A4CE6"/>
    <w:rsid w:val="001A508B"/>
    <w:rsid w:val="001A52B5"/>
    <w:rsid w:val="001A52F1"/>
    <w:rsid w:val="001A5506"/>
    <w:rsid w:val="001A5852"/>
    <w:rsid w:val="001A5DC0"/>
    <w:rsid w:val="001A5EB7"/>
    <w:rsid w:val="001A617E"/>
    <w:rsid w:val="001A624E"/>
    <w:rsid w:val="001A6320"/>
    <w:rsid w:val="001A6329"/>
    <w:rsid w:val="001A63E4"/>
    <w:rsid w:val="001A6408"/>
    <w:rsid w:val="001A6669"/>
    <w:rsid w:val="001A69EB"/>
    <w:rsid w:val="001A6C82"/>
    <w:rsid w:val="001A6F12"/>
    <w:rsid w:val="001A6FEA"/>
    <w:rsid w:val="001A7147"/>
    <w:rsid w:val="001A77C8"/>
    <w:rsid w:val="001A7AF5"/>
    <w:rsid w:val="001A7BC0"/>
    <w:rsid w:val="001A7C3D"/>
    <w:rsid w:val="001A7C79"/>
    <w:rsid w:val="001A7E65"/>
    <w:rsid w:val="001A7F85"/>
    <w:rsid w:val="001B04FD"/>
    <w:rsid w:val="001B060E"/>
    <w:rsid w:val="001B0734"/>
    <w:rsid w:val="001B07BC"/>
    <w:rsid w:val="001B0E4B"/>
    <w:rsid w:val="001B0F73"/>
    <w:rsid w:val="001B1199"/>
    <w:rsid w:val="001B11B8"/>
    <w:rsid w:val="001B11E3"/>
    <w:rsid w:val="001B1289"/>
    <w:rsid w:val="001B14F1"/>
    <w:rsid w:val="001B1603"/>
    <w:rsid w:val="001B1629"/>
    <w:rsid w:val="001B176C"/>
    <w:rsid w:val="001B1802"/>
    <w:rsid w:val="001B1B0D"/>
    <w:rsid w:val="001B1DF5"/>
    <w:rsid w:val="001B1E55"/>
    <w:rsid w:val="001B2196"/>
    <w:rsid w:val="001B21D8"/>
    <w:rsid w:val="001B273A"/>
    <w:rsid w:val="001B2779"/>
    <w:rsid w:val="001B2B23"/>
    <w:rsid w:val="001B2C3E"/>
    <w:rsid w:val="001B2CF0"/>
    <w:rsid w:val="001B2E8F"/>
    <w:rsid w:val="001B2FC7"/>
    <w:rsid w:val="001B3065"/>
    <w:rsid w:val="001B30D1"/>
    <w:rsid w:val="001B35BC"/>
    <w:rsid w:val="001B36D6"/>
    <w:rsid w:val="001B3771"/>
    <w:rsid w:val="001B39B1"/>
    <w:rsid w:val="001B3A9E"/>
    <w:rsid w:val="001B3B25"/>
    <w:rsid w:val="001B3DD6"/>
    <w:rsid w:val="001B3EEC"/>
    <w:rsid w:val="001B4028"/>
    <w:rsid w:val="001B413B"/>
    <w:rsid w:val="001B421B"/>
    <w:rsid w:val="001B4506"/>
    <w:rsid w:val="001B4B88"/>
    <w:rsid w:val="001B4DC1"/>
    <w:rsid w:val="001B4E1C"/>
    <w:rsid w:val="001B4E89"/>
    <w:rsid w:val="001B4EEB"/>
    <w:rsid w:val="001B54D6"/>
    <w:rsid w:val="001B5CCF"/>
    <w:rsid w:val="001B5FBE"/>
    <w:rsid w:val="001B60A9"/>
    <w:rsid w:val="001B6171"/>
    <w:rsid w:val="001B6178"/>
    <w:rsid w:val="001B65E2"/>
    <w:rsid w:val="001B66F0"/>
    <w:rsid w:val="001B6783"/>
    <w:rsid w:val="001B690F"/>
    <w:rsid w:val="001B69EF"/>
    <w:rsid w:val="001B6AC9"/>
    <w:rsid w:val="001B6B79"/>
    <w:rsid w:val="001B6C7B"/>
    <w:rsid w:val="001B6EC9"/>
    <w:rsid w:val="001B6F63"/>
    <w:rsid w:val="001B6FA6"/>
    <w:rsid w:val="001B7028"/>
    <w:rsid w:val="001B711F"/>
    <w:rsid w:val="001B71DB"/>
    <w:rsid w:val="001B7238"/>
    <w:rsid w:val="001B7409"/>
    <w:rsid w:val="001B7AE7"/>
    <w:rsid w:val="001B7E14"/>
    <w:rsid w:val="001C039D"/>
    <w:rsid w:val="001C0408"/>
    <w:rsid w:val="001C0860"/>
    <w:rsid w:val="001C08D5"/>
    <w:rsid w:val="001C0AC2"/>
    <w:rsid w:val="001C0B0F"/>
    <w:rsid w:val="001C0B5E"/>
    <w:rsid w:val="001C0D38"/>
    <w:rsid w:val="001C0D3E"/>
    <w:rsid w:val="001C0DEC"/>
    <w:rsid w:val="001C0EB6"/>
    <w:rsid w:val="001C1216"/>
    <w:rsid w:val="001C18D6"/>
    <w:rsid w:val="001C1943"/>
    <w:rsid w:val="001C1991"/>
    <w:rsid w:val="001C1B8D"/>
    <w:rsid w:val="001C1C89"/>
    <w:rsid w:val="001C1C9E"/>
    <w:rsid w:val="001C1E39"/>
    <w:rsid w:val="001C1E6A"/>
    <w:rsid w:val="001C218E"/>
    <w:rsid w:val="001C23FD"/>
    <w:rsid w:val="001C28FC"/>
    <w:rsid w:val="001C2C70"/>
    <w:rsid w:val="001C30BB"/>
    <w:rsid w:val="001C3269"/>
    <w:rsid w:val="001C336E"/>
    <w:rsid w:val="001C34A9"/>
    <w:rsid w:val="001C3914"/>
    <w:rsid w:val="001C3AF7"/>
    <w:rsid w:val="001C3B32"/>
    <w:rsid w:val="001C41C7"/>
    <w:rsid w:val="001C41DE"/>
    <w:rsid w:val="001C42F5"/>
    <w:rsid w:val="001C43CA"/>
    <w:rsid w:val="001C4595"/>
    <w:rsid w:val="001C46C8"/>
    <w:rsid w:val="001C46E3"/>
    <w:rsid w:val="001C47C6"/>
    <w:rsid w:val="001C48AB"/>
    <w:rsid w:val="001C4B75"/>
    <w:rsid w:val="001C4BBB"/>
    <w:rsid w:val="001C4BDE"/>
    <w:rsid w:val="001C4CAB"/>
    <w:rsid w:val="001C522B"/>
    <w:rsid w:val="001C529C"/>
    <w:rsid w:val="001C56B3"/>
    <w:rsid w:val="001C5BD2"/>
    <w:rsid w:val="001C5DE1"/>
    <w:rsid w:val="001C6060"/>
    <w:rsid w:val="001C63D7"/>
    <w:rsid w:val="001C668A"/>
    <w:rsid w:val="001C6846"/>
    <w:rsid w:val="001C6906"/>
    <w:rsid w:val="001C69FD"/>
    <w:rsid w:val="001C6ADA"/>
    <w:rsid w:val="001C6BA4"/>
    <w:rsid w:val="001C6C15"/>
    <w:rsid w:val="001C6CB3"/>
    <w:rsid w:val="001C6D5F"/>
    <w:rsid w:val="001C6D8D"/>
    <w:rsid w:val="001C6F58"/>
    <w:rsid w:val="001C7348"/>
    <w:rsid w:val="001C756F"/>
    <w:rsid w:val="001C76A8"/>
    <w:rsid w:val="001C779A"/>
    <w:rsid w:val="001C77B6"/>
    <w:rsid w:val="001C7997"/>
    <w:rsid w:val="001C7FCD"/>
    <w:rsid w:val="001D0002"/>
    <w:rsid w:val="001D00D1"/>
    <w:rsid w:val="001D013B"/>
    <w:rsid w:val="001D019A"/>
    <w:rsid w:val="001D022C"/>
    <w:rsid w:val="001D02B0"/>
    <w:rsid w:val="001D02F1"/>
    <w:rsid w:val="001D06EC"/>
    <w:rsid w:val="001D0777"/>
    <w:rsid w:val="001D09E3"/>
    <w:rsid w:val="001D0E28"/>
    <w:rsid w:val="001D0E32"/>
    <w:rsid w:val="001D14B9"/>
    <w:rsid w:val="001D16BA"/>
    <w:rsid w:val="001D16CD"/>
    <w:rsid w:val="001D17FB"/>
    <w:rsid w:val="001D1CAC"/>
    <w:rsid w:val="001D1CEE"/>
    <w:rsid w:val="001D1DB4"/>
    <w:rsid w:val="001D2317"/>
    <w:rsid w:val="001D23F4"/>
    <w:rsid w:val="001D2405"/>
    <w:rsid w:val="001D2708"/>
    <w:rsid w:val="001D2748"/>
    <w:rsid w:val="001D28D6"/>
    <w:rsid w:val="001D2C39"/>
    <w:rsid w:val="001D2C59"/>
    <w:rsid w:val="001D2CAB"/>
    <w:rsid w:val="001D2E32"/>
    <w:rsid w:val="001D2FA9"/>
    <w:rsid w:val="001D3098"/>
    <w:rsid w:val="001D319B"/>
    <w:rsid w:val="001D33C7"/>
    <w:rsid w:val="001D35ED"/>
    <w:rsid w:val="001D3728"/>
    <w:rsid w:val="001D38C0"/>
    <w:rsid w:val="001D38C2"/>
    <w:rsid w:val="001D3C0B"/>
    <w:rsid w:val="001D3FD9"/>
    <w:rsid w:val="001D3FED"/>
    <w:rsid w:val="001D458F"/>
    <w:rsid w:val="001D45AC"/>
    <w:rsid w:val="001D4864"/>
    <w:rsid w:val="001D48E6"/>
    <w:rsid w:val="001D49E4"/>
    <w:rsid w:val="001D4CAD"/>
    <w:rsid w:val="001D4E45"/>
    <w:rsid w:val="001D52EA"/>
    <w:rsid w:val="001D53AB"/>
    <w:rsid w:val="001D53C4"/>
    <w:rsid w:val="001D5455"/>
    <w:rsid w:val="001D583B"/>
    <w:rsid w:val="001D5850"/>
    <w:rsid w:val="001D5A6E"/>
    <w:rsid w:val="001D5D0D"/>
    <w:rsid w:val="001D5E19"/>
    <w:rsid w:val="001D5FC6"/>
    <w:rsid w:val="001D6274"/>
    <w:rsid w:val="001D6304"/>
    <w:rsid w:val="001D656A"/>
    <w:rsid w:val="001D6A81"/>
    <w:rsid w:val="001D6D97"/>
    <w:rsid w:val="001D6DC3"/>
    <w:rsid w:val="001D6EC4"/>
    <w:rsid w:val="001D72DF"/>
    <w:rsid w:val="001D73A7"/>
    <w:rsid w:val="001D7541"/>
    <w:rsid w:val="001D7671"/>
    <w:rsid w:val="001D771D"/>
    <w:rsid w:val="001D7898"/>
    <w:rsid w:val="001D78EE"/>
    <w:rsid w:val="001D7A73"/>
    <w:rsid w:val="001D7B1E"/>
    <w:rsid w:val="001D7B58"/>
    <w:rsid w:val="001E02FD"/>
    <w:rsid w:val="001E0479"/>
    <w:rsid w:val="001E0502"/>
    <w:rsid w:val="001E053A"/>
    <w:rsid w:val="001E06C6"/>
    <w:rsid w:val="001E07B8"/>
    <w:rsid w:val="001E07FE"/>
    <w:rsid w:val="001E0853"/>
    <w:rsid w:val="001E0A7E"/>
    <w:rsid w:val="001E0ABF"/>
    <w:rsid w:val="001E0FCF"/>
    <w:rsid w:val="001E1108"/>
    <w:rsid w:val="001E166C"/>
    <w:rsid w:val="001E1673"/>
    <w:rsid w:val="001E19A1"/>
    <w:rsid w:val="001E1CC7"/>
    <w:rsid w:val="001E1D85"/>
    <w:rsid w:val="001E1F80"/>
    <w:rsid w:val="001E1FE2"/>
    <w:rsid w:val="001E22FC"/>
    <w:rsid w:val="001E26DB"/>
    <w:rsid w:val="001E293E"/>
    <w:rsid w:val="001E2D4D"/>
    <w:rsid w:val="001E2EAC"/>
    <w:rsid w:val="001E30BA"/>
    <w:rsid w:val="001E3137"/>
    <w:rsid w:val="001E321F"/>
    <w:rsid w:val="001E3298"/>
    <w:rsid w:val="001E33F4"/>
    <w:rsid w:val="001E360F"/>
    <w:rsid w:val="001E37F1"/>
    <w:rsid w:val="001E3A7A"/>
    <w:rsid w:val="001E3B0A"/>
    <w:rsid w:val="001E421E"/>
    <w:rsid w:val="001E4583"/>
    <w:rsid w:val="001E45F7"/>
    <w:rsid w:val="001E4760"/>
    <w:rsid w:val="001E4CD2"/>
    <w:rsid w:val="001E4F6A"/>
    <w:rsid w:val="001E5202"/>
    <w:rsid w:val="001E5B49"/>
    <w:rsid w:val="001E5EDC"/>
    <w:rsid w:val="001E5F89"/>
    <w:rsid w:val="001E5FEE"/>
    <w:rsid w:val="001E6150"/>
    <w:rsid w:val="001E6294"/>
    <w:rsid w:val="001E62FC"/>
    <w:rsid w:val="001E65C6"/>
    <w:rsid w:val="001E6613"/>
    <w:rsid w:val="001E69FA"/>
    <w:rsid w:val="001E6E11"/>
    <w:rsid w:val="001E6FCF"/>
    <w:rsid w:val="001E72D6"/>
    <w:rsid w:val="001E79AB"/>
    <w:rsid w:val="001E7EDB"/>
    <w:rsid w:val="001E7FA2"/>
    <w:rsid w:val="001E7FE2"/>
    <w:rsid w:val="001F0C85"/>
    <w:rsid w:val="001F0D88"/>
    <w:rsid w:val="001F1816"/>
    <w:rsid w:val="001F1849"/>
    <w:rsid w:val="001F196E"/>
    <w:rsid w:val="001F1990"/>
    <w:rsid w:val="001F1AC8"/>
    <w:rsid w:val="001F1B73"/>
    <w:rsid w:val="001F1D1C"/>
    <w:rsid w:val="001F1D44"/>
    <w:rsid w:val="001F1ECD"/>
    <w:rsid w:val="001F1F94"/>
    <w:rsid w:val="001F23A7"/>
    <w:rsid w:val="001F2468"/>
    <w:rsid w:val="001F249A"/>
    <w:rsid w:val="001F2732"/>
    <w:rsid w:val="001F284E"/>
    <w:rsid w:val="001F2925"/>
    <w:rsid w:val="001F2A4F"/>
    <w:rsid w:val="001F2B7D"/>
    <w:rsid w:val="001F323A"/>
    <w:rsid w:val="001F3354"/>
    <w:rsid w:val="001F34F1"/>
    <w:rsid w:val="001F364B"/>
    <w:rsid w:val="001F375F"/>
    <w:rsid w:val="001F38D6"/>
    <w:rsid w:val="001F3960"/>
    <w:rsid w:val="001F3A05"/>
    <w:rsid w:val="001F3D15"/>
    <w:rsid w:val="001F3E4F"/>
    <w:rsid w:val="001F4010"/>
    <w:rsid w:val="001F4206"/>
    <w:rsid w:val="001F437A"/>
    <w:rsid w:val="001F4768"/>
    <w:rsid w:val="001F4AAE"/>
    <w:rsid w:val="001F4B6B"/>
    <w:rsid w:val="001F4C13"/>
    <w:rsid w:val="001F4F38"/>
    <w:rsid w:val="001F4FBE"/>
    <w:rsid w:val="001F50E9"/>
    <w:rsid w:val="001F5156"/>
    <w:rsid w:val="001F5418"/>
    <w:rsid w:val="001F543B"/>
    <w:rsid w:val="001F54C3"/>
    <w:rsid w:val="001F557D"/>
    <w:rsid w:val="001F5894"/>
    <w:rsid w:val="001F590B"/>
    <w:rsid w:val="001F5E58"/>
    <w:rsid w:val="001F5EF4"/>
    <w:rsid w:val="001F60D7"/>
    <w:rsid w:val="001F6128"/>
    <w:rsid w:val="001F634A"/>
    <w:rsid w:val="001F6593"/>
    <w:rsid w:val="001F6665"/>
    <w:rsid w:val="001F6839"/>
    <w:rsid w:val="001F6DF4"/>
    <w:rsid w:val="001F7190"/>
    <w:rsid w:val="001F731C"/>
    <w:rsid w:val="001F7386"/>
    <w:rsid w:val="001F7565"/>
    <w:rsid w:val="001F7671"/>
    <w:rsid w:val="001F796A"/>
    <w:rsid w:val="001F799A"/>
    <w:rsid w:val="001F7C86"/>
    <w:rsid w:val="00200057"/>
    <w:rsid w:val="0020022A"/>
    <w:rsid w:val="00200855"/>
    <w:rsid w:val="002009FD"/>
    <w:rsid w:val="00200B6D"/>
    <w:rsid w:val="00200C93"/>
    <w:rsid w:val="00200CE0"/>
    <w:rsid w:val="00200CFD"/>
    <w:rsid w:val="00200EDF"/>
    <w:rsid w:val="00201165"/>
    <w:rsid w:val="002013C4"/>
    <w:rsid w:val="00201569"/>
    <w:rsid w:val="00201B69"/>
    <w:rsid w:val="00201D55"/>
    <w:rsid w:val="0020222B"/>
    <w:rsid w:val="0020228D"/>
    <w:rsid w:val="0020232C"/>
    <w:rsid w:val="00202599"/>
    <w:rsid w:val="00202657"/>
    <w:rsid w:val="00202801"/>
    <w:rsid w:val="0020293B"/>
    <w:rsid w:val="00202ABE"/>
    <w:rsid w:val="00202C92"/>
    <w:rsid w:val="00203089"/>
    <w:rsid w:val="00203154"/>
    <w:rsid w:val="00203529"/>
    <w:rsid w:val="00203BFA"/>
    <w:rsid w:val="00203CEA"/>
    <w:rsid w:val="00203D48"/>
    <w:rsid w:val="00203E5D"/>
    <w:rsid w:val="00203E7C"/>
    <w:rsid w:val="00203F20"/>
    <w:rsid w:val="00204341"/>
    <w:rsid w:val="0020452F"/>
    <w:rsid w:val="00204783"/>
    <w:rsid w:val="00204AF8"/>
    <w:rsid w:val="00204E93"/>
    <w:rsid w:val="00204F07"/>
    <w:rsid w:val="0020502A"/>
    <w:rsid w:val="002050F1"/>
    <w:rsid w:val="00205159"/>
    <w:rsid w:val="002053C6"/>
    <w:rsid w:val="00205495"/>
    <w:rsid w:val="00205931"/>
    <w:rsid w:val="00205E78"/>
    <w:rsid w:val="00205EBA"/>
    <w:rsid w:val="00205F6E"/>
    <w:rsid w:val="0020609F"/>
    <w:rsid w:val="00206100"/>
    <w:rsid w:val="0020638E"/>
    <w:rsid w:val="00206726"/>
    <w:rsid w:val="002067F1"/>
    <w:rsid w:val="00206EB0"/>
    <w:rsid w:val="00206F7A"/>
    <w:rsid w:val="00207105"/>
    <w:rsid w:val="00207279"/>
    <w:rsid w:val="002073EF"/>
    <w:rsid w:val="002075F7"/>
    <w:rsid w:val="0020794A"/>
    <w:rsid w:val="00207A70"/>
    <w:rsid w:val="00207FCA"/>
    <w:rsid w:val="00210525"/>
    <w:rsid w:val="00210565"/>
    <w:rsid w:val="00210677"/>
    <w:rsid w:val="00210905"/>
    <w:rsid w:val="0021093A"/>
    <w:rsid w:val="0021096A"/>
    <w:rsid w:val="00210B46"/>
    <w:rsid w:val="00210D48"/>
    <w:rsid w:val="00210DE9"/>
    <w:rsid w:val="0021114F"/>
    <w:rsid w:val="00211188"/>
    <w:rsid w:val="00211353"/>
    <w:rsid w:val="00211503"/>
    <w:rsid w:val="0021167C"/>
    <w:rsid w:val="002116F8"/>
    <w:rsid w:val="0021172B"/>
    <w:rsid w:val="00211A23"/>
    <w:rsid w:val="00211D2F"/>
    <w:rsid w:val="002120CA"/>
    <w:rsid w:val="00212776"/>
    <w:rsid w:val="002127B7"/>
    <w:rsid w:val="00212837"/>
    <w:rsid w:val="002128ED"/>
    <w:rsid w:val="002129D4"/>
    <w:rsid w:val="00212C9C"/>
    <w:rsid w:val="00212FAA"/>
    <w:rsid w:val="002131FF"/>
    <w:rsid w:val="00214098"/>
    <w:rsid w:val="00214CEE"/>
    <w:rsid w:val="00215012"/>
    <w:rsid w:val="0021548E"/>
    <w:rsid w:val="002155BE"/>
    <w:rsid w:val="002155F7"/>
    <w:rsid w:val="00215A0D"/>
    <w:rsid w:val="00215E6B"/>
    <w:rsid w:val="002160B7"/>
    <w:rsid w:val="0021614B"/>
    <w:rsid w:val="00216621"/>
    <w:rsid w:val="00216732"/>
    <w:rsid w:val="002167D0"/>
    <w:rsid w:val="00216BFB"/>
    <w:rsid w:val="00216F49"/>
    <w:rsid w:val="002170DC"/>
    <w:rsid w:val="0021711F"/>
    <w:rsid w:val="00217448"/>
    <w:rsid w:val="0021753A"/>
    <w:rsid w:val="00217593"/>
    <w:rsid w:val="00217674"/>
    <w:rsid w:val="0021783F"/>
    <w:rsid w:val="00217960"/>
    <w:rsid w:val="0021797E"/>
    <w:rsid w:val="00217A15"/>
    <w:rsid w:val="00217B08"/>
    <w:rsid w:val="00217B6A"/>
    <w:rsid w:val="00217C96"/>
    <w:rsid w:val="00217EBE"/>
    <w:rsid w:val="0022004D"/>
    <w:rsid w:val="00220208"/>
    <w:rsid w:val="0022045F"/>
    <w:rsid w:val="002204C8"/>
    <w:rsid w:val="00220589"/>
    <w:rsid w:val="00220983"/>
    <w:rsid w:val="00220A45"/>
    <w:rsid w:val="00220A50"/>
    <w:rsid w:val="00220CFC"/>
    <w:rsid w:val="002210F4"/>
    <w:rsid w:val="00221184"/>
    <w:rsid w:val="00221506"/>
    <w:rsid w:val="0022193A"/>
    <w:rsid w:val="00221B7C"/>
    <w:rsid w:val="00221EC0"/>
    <w:rsid w:val="00222195"/>
    <w:rsid w:val="00222273"/>
    <w:rsid w:val="002222F2"/>
    <w:rsid w:val="002222F8"/>
    <w:rsid w:val="0022234E"/>
    <w:rsid w:val="00222414"/>
    <w:rsid w:val="00222A52"/>
    <w:rsid w:val="00222CDA"/>
    <w:rsid w:val="00222D34"/>
    <w:rsid w:val="00222E08"/>
    <w:rsid w:val="00222E70"/>
    <w:rsid w:val="00223137"/>
    <w:rsid w:val="0022323C"/>
    <w:rsid w:val="002235B6"/>
    <w:rsid w:val="00223854"/>
    <w:rsid w:val="002239C0"/>
    <w:rsid w:val="00223BA4"/>
    <w:rsid w:val="00223D02"/>
    <w:rsid w:val="0022409B"/>
    <w:rsid w:val="002240B3"/>
    <w:rsid w:val="002242B0"/>
    <w:rsid w:val="00224475"/>
    <w:rsid w:val="002244EC"/>
    <w:rsid w:val="00224AF0"/>
    <w:rsid w:val="00224F15"/>
    <w:rsid w:val="00225046"/>
    <w:rsid w:val="002250BA"/>
    <w:rsid w:val="0022515E"/>
    <w:rsid w:val="002251D8"/>
    <w:rsid w:val="00225388"/>
    <w:rsid w:val="002253FF"/>
    <w:rsid w:val="00225B15"/>
    <w:rsid w:val="00225C1F"/>
    <w:rsid w:val="00225DB6"/>
    <w:rsid w:val="00225E98"/>
    <w:rsid w:val="00226495"/>
    <w:rsid w:val="00226D04"/>
    <w:rsid w:val="00226DA5"/>
    <w:rsid w:val="00226E3D"/>
    <w:rsid w:val="00226FC5"/>
    <w:rsid w:val="002270AC"/>
    <w:rsid w:val="002273B8"/>
    <w:rsid w:val="002273CD"/>
    <w:rsid w:val="00227636"/>
    <w:rsid w:val="00227762"/>
    <w:rsid w:val="002277C4"/>
    <w:rsid w:val="0022781D"/>
    <w:rsid w:val="00227C86"/>
    <w:rsid w:val="00227E07"/>
    <w:rsid w:val="00227ED7"/>
    <w:rsid w:val="00230106"/>
    <w:rsid w:val="00230154"/>
    <w:rsid w:val="0023020F"/>
    <w:rsid w:val="0023021E"/>
    <w:rsid w:val="00230299"/>
    <w:rsid w:val="00230737"/>
    <w:rsid w:val="00230B05"/>
    <w:rsid w:val="00230B6A"/>
    <w:rsid w:val="00230D57"/>
    <w:rsid w:val="00230F23"/>
    <w:rsid w:val="0023140E"/>
    <w:rsid w:val="00231678"/>
    <w:rsid w:val="00231D21"/>
    <w:rsid w:val="00231F5E"/>
    <w:rsid w:val="00231F7D"/>
    <w:rsid w:val="00232449"/>
    <w:rsid w:val="002324A9"/>
    <w:rsid w:val="002328B2"/>
    <w:rsid w:val="0023293E"/>
    <w:rsid w:val="00232BCC"/>
    <w:rsid w:val="002331E5"/>
    <w:rsid w:val="0023367A"/>
    <w:rsid w:val="00233DFC"/>
    <w:rsid w:val="00234047"/>
    <w:rsid w:val="00234066"/>
    <w:rsid w:val="002341C6"/>
    <w:rsid w:val="00234476"/>
    <w:rsid w:val="00234514"/>
    <w:rsid w:val="002346C5"/>
    <w:rsid w:val="002346E1"/>
    <w:rsid w:val="002348D6"/>
    <w:rsid w:val="00234B9E"/>
    <w:rsid w:val="00234C75"/>
    <w:rsid w:val="00234E9D"/>
    <w:rsid w:val="00235271"/>
    <w:rsid w:val="00235378"/>
    <w:rsid w:val="00235535"/>
    <w:rsid w:val="00235631"/>
    <w:rsid w:val="00235741"/>
    <w:rsid w:val="00235901"/>
    <w:rsid w:val="00235A89"/>
    <w:rsid w:val="00235DE6"/>
    <w:rsid w:val="0023613E"/>
    <w:rsid w:val="00236154"/>
    <w:rsid w:val="0023619E"/>
    <w:rsid w:val="0023638A"/>
    <w:rsid w:val="00236492"/>
    <w:rsid w:val="002364D6"/>
    <w:rsid w:val="00236558"/>
    <w:rsid w:val="00236A7D"/>
    <w:rsid w:val="00236AC1"/>
    <w:rsid w:val="00236AEA"/>
    <w:rsid w:val="00236B23"/>
    <w:rsid w:val="00236B41"/>
    <w:rsid w:val="00236B60"/>
    <w:rsid w:val="00236BA1"/>
    <w:rsid w:val="00236DE1"/>
    <w:rsid w:val="00236F20"/>
    <w:rsid w:val="00237066"/>
    <w:rsid w:val="00237336"/>
    <w:rsid w:val="00237581"/>
    <w:rsid w:val="00237A4C"/>
    <w:rsid w:val="00237B11"/>
    <w:rsid w:val="00237CC5"/>
    <w:rsid w:val="00237DFD"/>
    <w:rsid w:val="00240004"/>
    <w:rsid w:val="002404D4"/>
    <w:rsid w:val="00240576"/>
    <w:rsid w:val="0024095E"/>
    <w:rsid w:val="00240AD3"/>
    <w:rsid w:val="00240E34"/>
    <w:rsid w:val="00240F88"/>
    <w:rsid w:val="00240FC4"/>
    <w:rsid w:val="00241243"/>
    <w:rsid w:val="002413F5"/>
    <w:rsid w:val="0024140D"/>
    <w:rsid w:val="0024181C"/>
    <w:rsid w:val="00241994"/>
    <w:rsid w:val="00241BF3"/>
    <w:rsid w:val="00241E39"/>
    <w:rsid w:val="0024229C"/>
    <w:rsid w:val="002424E8"/>
    <w:rsid w:val="002425B0"/>
    <w:rsid w:val="002426BB"/>
    <w:rsid w:val="00242989"/>
    <w:rsid w:val="002429CE"/>
    <w:rsid w:val="00242B0E"/>
    <w:rsid w:val="00242CA4"/>
    <w:rsid w:val="00242CFB"/>
    <w:rsid w:val="00242F1A"/>
    <w:rsid w:val="00243029"/>
    <w:rsid w:val="00243100"/>
    <w:rsid w:val="00243225"/>
    <w:rsid w:val="002432E5"/>
    <w:rsid w:val="00243358"/>
    <w:rsid w:val="00243801"/>
    <w:rsid w:val="00243C2B"/>
    <w:rsid w:val="00243DF1"/>
    <w:rsid w:val="00243E9F"/>
    <w:rsid w:val="00244289"/>
    <w:rsid w:val="002443A6"/>
    <w:rsid w:val="00244660"/>
    <w:rsid w:val="00244C14"/>
    <w:rsid w:val="00244E5B"/>
    <w:rsid w:val="00244E5D"/>
    <w:rsid w:val="002452F9"/>
    <w:rsid w:val="00245402"/>
    <w:rsid w:val="002454EE"/>
    <w:rsid w:val="002456C9"/>
    <w:rsid w:val="002457D7"/>
    <w:rsid w:val="002457E2"/>
    <w:rsid w:val="002459B1"/>
    <w:rsid w:val="00245C07"/>
    <w:rsid w:val="00245EAE"/>
    <w:rsid w:val="00245F41"/>
    <w:rsid w:val="0024618D"/>
    <w:rsid w:val="00246392"/>
    <w:rsid w:val="0024647B"/>
    <w:rsid w:val="0024656A"/>
    <w:rsid w:val="00246822"/>
    <w:rsid w:val="0024693E"/>
    <w:rsid w:val="00246E37"/>
    <w:rsid w:val="00246E94"/>
    <w:rsid w:val="00246F13"/>
    <w:rsid w:val="00246FFA"/>
    <w:rsid w:val="00247036"/>
    <w:rsid w:val="002470BF"/>
    <w:rsid w:val="002472B0"/>
    <w:rsid w:val="002472E1"/>
    <w:rsid w:val="00247584"/>
    <w:rsid w:val="00247609"/>
    <w:rsid w:val="002476A5"/>
    <w:rsid w:val="002476E2"/>
    <w:rsid w:val="0024783A"/>
    <w:rsid w:val="00247840"/>
    <w:rsid w:val="00247891"/>
    <w:rsid w:val="00247E56"/>
    <w:rsid w:val="0025002C"/>
    <w:rsid w:val="00250429"/>
    <w:rsid w:val="00250892"/>
    <w:rsid w:val="00250895"/>
    <w:rsid w:val="00250AE6"/>
    <w:rsid w:val="00250C3F"/>
    <w:rsid w:val="00250DA2"/>
    <w:rsid w:val="002513EF"/>
    <w:rsid w:val="0025158B"/>
    <w:rsid w:val="002515B6"/>
    <w:rsid w:val="00251A2F"/>
    <w:rsid w:val="00251A42"/>
    <w:rsid w:val="00251BAE"/>
    <w:rsid w:val="00251D2B"/>
    <w:rsid w:val="00252041"/>
    <w:rsid w:val="0025230E"/>
    <w:rsid w:val="00252344"/>
    <w:rsid w:val="002523AF"/>
    <w:rsid w:val="00252557"/>
    <w:rsid w:val="00252565"/>
    <w:rsid w:val="002525F8"/>
    <w:rsid w:val="0025264D"/>
    <w:rsid w:val="002527A7"/>
    <w:rsid w:val="002528DE"/>
    <w:rsid w:val="00252A9C"/>
    <w:rsid w:val="00252E5E"/>
    <w:rsid w:val="002532DC"/>
    <w:rsid w:val="002535BB"/>
    <w:rsid w:val="002535D6"/>
    <w:rsid w:val="002538A9"/>
    <w:rsid w:val="0025391E"/>
    <w:rsid w:val="002539BF"/>
    <w:rsid w:val="00253B81"/>
    <w:rsid w:val="00253F67"/>
    <w:rsid w:val="00253F94"/>
    <w:rsid w:val="0025408D"/>
    <w:rsid w:val="00254181"/>
    <w:rsid w:val="00254205"/>
    <w:rsid w:val="002542F7"/>
    <w:rsid w:val="002543FC"/>
    <w:rsid w:val="002545B7"/>
    <w:rsid w:val="0025462D"/>
    <w:rsid w:val="00254A12"/>
    <w:rsid w:val="00254A34"/>
    <w:rsid w:val="00254BB4"/>
    <w:rsid w:val="00254F61"/>
    <w:rsid w:val="0025518B"/>
    <w:rsid w:val="002555AC"/>
    <w:rsid w:val="002555F7"/>
    <w:rsid w:val="00255809"/>
    <w:rsid w:val="002559D4"/>
    <w:rsid w:val="00255AD8"/>
    <w:rsid w:val="00255BE5"/>
    <w:rsid w:val="00255D2B"/>
    <w:rsid w:val="002560E3"/>
    <w:rsid w:val="00256291"/>
    <w:rsid w:val="002562D9"/>
    <w:rsid w:val="00256404"/>
    <w:rsid w:val="0025644D"/>
    <w:rsid w:val="0025687B"/>
    <w:rsid w:val="002568ED"/>
    <w:rsid w:val="00256D4C"/>
    <w:rsid w:val="00256DF6"/>
    <w:rsid w:val="00256F9F"/>
    <w:rsid w:val="00256FC8"/>
    <w:rsid w:val="00256FD6"/>
    <w:rsid w:val="002573F0"/>
    <w:rsid w:val="002573FD"/>
    <w:rsid w:val="002574F9"/>
    <w:rsid w:val="002575D5"/>
    <w:rsid w:val="00257747"/>
    <w:rsid w:val="002578E7"/>
    <w:rsid w:val="00257C0B"/>
    <w:rsid w:val="00257D1F"/>
    <w:rsid w:val="00257F1E"/>
    <w:rsid w:val="002602B4"/>
    <w:rsid w:val="002605E7"/>
    <w:rsid w:val="00260672"/>
    <w:rsid w:val="0026080C"/>
    <w:rsid w:val="00260B34"/>
    <w:rsid w:val="00260C25"/>
    <w:rsid w:val="00260F03"/>
    <w:rsid w:val="00261046"/>
    <w:rsid w:val="002611DB"/>
    <w:rsid w:val="00261878"/>
    <w:rsid w:val="00261CB7"/>
    <w:rsid w:val="0026221A"/>
    <w:rsid w:val="002622D5"/>
    <w:rsid w:val="0026233D"/>
    <w:rsid w:val="002624FD"/>
    <w:rsid w:val="00262ABC"/>
    <w:rsid w:val="00262B04"/>
    <w:rsid w:val="00262B61"/>
    <w:rsid w:val="00262BF7"/>
    <w:rsid w:val="00262E08"/>
    <w:rsid w:val="002631E5"/>
    <w:rsid w:val="0026329B"/>
    <w:rsid w:val="00263344"/>
    <w:rsid w:val="0026338F"/>
    <w:rsid w:val="002634CA"/>
    <w:rsid w:val="00263539"/>
    <w:rsid w:val="002635FB"/>
    <w:rsid w:val="002637FF"/>
    <w:rsid w:val="00263C2E"/>
    <w:rsid w:val="00263C5B"/>
    <w:rsid w:val="00263CBB"/>
    <w:rsid w:val="00263E26"/>
    <w:rsid w:val="00263F5B"/>
    <w:rsid w:val="00264A14"/>
    <w:rsid w:val="00264B84"/>
    <w:rsid w:val="00264CEE"/>
    <w:rsid w:val="00264D12"/>
    <w:rsid w:val="00264D94"/>
    <w:rsid w:val="002654BB"/>
    <w:rsid w:val="002654E6"/>
    <w:rsid w:val="00265628"/>
    <w:rsid w:val="00265683"/>
    <w:rsid w:val="00265977"/>
    <w:rsid w:val="002666F9"/>
    <w:rsid w:val="00266763"/>
    <w:rsid w:val="002667A8"/>
    <w:rsid w:val="002668D6"/>
    <w:rsid w:val="00266D6F"/>
    <w:rsid w:val="00266D7C"/>
    <w:rsid w:val="00266F73"/>
    <w:rsid w:val="002670A6"/>
    <w:rsid w:val="002671DC"/>
    <w:rsid w:val="002675FD"/>
    <w:rsid w:val="00267B5A"/>
    <w:rsid w:val="00267C58"/>
    <w:rsid w:val="00267C60"/>
    <w:rsid w:val="00267FF3"/>
    <w:rsid w:val="00270392"/>
    <w:rsid w:val="00270474"/>
    <w:rsid w:val="00270706"/>
    <w:rsid w:val="002707E7"/>
    <w:rsid w:val="00270C31"/>
    <w:rsid w:val="00270E3A"/>
    <w:rsid w:val="00271620"/>
    <w:rsid w:val="00271A0B"/>
    <w:rsid w:val="00271B18"/>
    <w:rsid w:val="00271D0E"/>
    <w:rsid w:val="00271D4B"/>
    <w:rsid w:val="0027203F"/>
    <w:rsid w:val="002729BD"/>
    <w:rsid w:val="00272C5D"/>
    <w:rsid w:val="0027317B"/>
    <w:rsid w:val="002731DA"/>
    <w:rsid w:val="0027335C"/>
    <w:rsid w:val="00273745"/>
    <w:rsid w:val="00273804"/>
    <w:rsid w:val="00273877"/>
    <w:rsid w:val="0027387A"/>
    <w:rsid w:val="00273933"/>
    <w:rsid w:val="00273DBD"/>
    <w:rsid w:val="00274975"/>
    <w:rsid w:val="00274B01"/>
    <w:rsid w:val="00274E42"/>
    <w:rsid w:val="00274FCE"/>
    <w:rsid w:val="002751DC"/>
    <w:rsid w:val="0027531D"/>
    <w:rsid w:val="002753DE"/>
    <w:rsid w:val="002755B2"/>
    <w:rsid w:val="002759F0"/>
    <w:rsid w:val="00275FF9"/>
    <w:rsid w:val="0027609F"/>
    <w:rsid w:val="002760B1"/>
    <w:rsid w:val="002760F1"/>
    <w:rsid w:val="00276629"/>
    <w:rsid w:val="00276728"/>
    <w:rsid w:val="002767EE"/>
    <w:rsid w:val="00276811"/>
    <w:rsid w:val="00276A69"/>
    <w:rsid w:val="00276C9C"/>
    <w:rsid w:val="00276CAA"/>
    <w:rsid w:val="00276EA7"/>
    <w:rsid w:val="002770AF"/>
    <w:rsid w:val="00277145"/>
    <w:rsid w:val="0027727F"/>
    <w:rsid w:val="00277408"/>
    <w:rsid w:val="0027792D"/>
    <w:rsid w:val="002779D5"/>
    <w:rsid w:val="00277D71"/>
    <w:rsid w:val="0028001C"/>
    <w:rsid w:val="002802AB"/>
    <w:rsid w:val="0028039A"/>
    <w:rsid w:val="00280BA8"/>
    <w:rsid w:val="002810FB"/>
    <w:rsid w:val="00281156"/>
    <w:rsid w:val="002811F5"/>
    <w:rsid w:val="00281433"/>
    <w:rsid w:val="00281446"/>
    <w:rsid w:val="002815F8"/>
    <w:rsid w:val="002816B5"/>
    <w:rsid w:val="002818DC"/>
    <w:rsid w:val="00281B25"/>
    <w:rsid w:val="00281E24"/>
    <w:rsid w:val="002821F6"/>
    <w:rsid w:val="00282375"/>
    <w:rsid w:val="002824B2"/>
    <w:rsid w:val="00282507"/>
    <w:rsid w:val="00282549"/>
    <w:rsid w:val="00282699"/>
    <w:rsid w:val="002827AF"/>
    <w:rsid w:val="002827BB"/>
    <w:rsid w:val="00282831"/>
    <w:rsid w:val="00282914"/>
    <w:rsid w:val="0028293B"/>
    <w:rsid w:val="00283219"/>
    <w:rsid w:val="002832B1"/>
    <w:rsid w:val="002834C3"/>
    <w:rsid w:val="0028362C"/>
    <w:rsid w:val="00283972"/>
    <w:rsid w:val="002839C2"/>
    <w:rsid w:val="00283AA7"/>
    <w:rsid w:val="00283BC5"/>
    <w:rsid w:val="00283E04"/>
    <w:rsid w:val="00284558"/>
    <w:rsid w:val="0028470C"/>
    <w:rsid w:val="0028499B"/>
    <w:rsid w:val="00284BB0"/>
    <w:rsid w:val="00284C88"/>
    <w:rsid w:val="00284E48"/>
    <w:rsid w:val="0028503D"/>
    <w:rsid w:val="002853A1"/>
    <w:rsid w:val="00285495"/>
    <w:rsid w:val="00285512"/>
    <w:rsid w:val="00285852"/>
    <w:rsid w:val="00285859"/>
    <w:rsid w:val="00285BDF"/>
    <w:rsid w:val="00285C7C"/>
    <w:rsid w:val="0028638B"/>
    <w:rsid w:val="002863FC"/>
    <w:rsid w:val="0028646A"/>
    <w:rsid w:val="002866C0"/>
    <w:rsid w:val="0028687D"/>
    <w:rsid w:val="00286BDB"/>
    <w:rsid w:val="00286CAF"/>
    <w:rsid w:val="00286D98"/>
    <w:rsid w:val="00286D9D"/>
    <w:rsid w:val="00286FE2"/>
    <w:rsid w:val="00287076"/>
    <w:rsid w:val="0028707B"/>
    <w:rsid w:val="00287503"/>
    <w:rsid w:val="0028795E"/>
    <w:rsid w:val="00287A73"/>
    <w:rsid w:val="00287C9A"/>
    <w:rsid w:val="0029022C"/>
    <w:rsid w:val="00290269"/>
    <w:rsid w:val="00290704"/>
    <w:rsid w:val="00290726"/>
    <w:rsid w:val="0029076D"/>
    <w:rsid w:val="00291077"/>
    <w:rsid w:val="0029114B"/>
    <w:rsid w:val="0029126C"/>
    <w:rsid w:val="00291387"/>
    <w:rsid w:val="0029158C"/>
    <w:rsid w:val="0029180D"/>
    <w:rsid w:val="00291891"/>
    <w:rsid w:val="00291C29"/>
    <w:rsid w:val="00291F90"/>
    <w:rsid w:val="00292081"/>
    <w:rsid w:val="0029211B"/>
    <w:rsid w:val="00292180"/>
    <w:rsid w:val="0029224B"/>
    <w:rsid w:val="0029225D"/>
    <w:rsid w:val="0029237A"/>
    <w:rsid w:val="002924F5"/>
    <w:rsid w:val="002926DF"/>
    <w:rsid w:val="0029274B"/>
    <w:rsid w:val="00292B4A"/>
    <w:rsid w:val="00292F01"/>
    <w:rsid w:val="002936EF"/>
    <w:rsid w:val="0029373C"/>
    <w:rsid w:val="002937F8"/>
    <w:rsid w:val="00293840"/>
    <w:rsid w:val="00293883"/>
    <w:rsid w:val="0029397B"/>
    <w:rsid w:val="00293CD1"/>
    <w:rsid w:val="00293E04"/>
    <w:rsid w:val="00293F1B"/>
    <w:rsid w:val="00294126"/>
    <w:rsid w:val="00294298"/>
    <w:rsid w:val="00294324"/>
    <w:rsid w:val="0029445A"/>
    <w:rsid w:val="0029467E"/>
    <w:rsid w:val="002946E2"/>
    <w:rsid w:val="00294712"/>
    <w:rsid w:val="00294A66"/>
    <w:rsid w:val="00294B1E"/>
    <w:rsid w:val="00294C24"/>
    <w:rsid w:val="00294C4F"/>
    <w:rsid w:val="00294CBC"/>
    <w:rsid w:val="00295685"/>
    <w:rsid w:val="00295715"/>
    <w:rsid w:val="002957EF"/>
    <w:rsid w:val="00295A91"/>
    <w:rsid w:val="00295AD1"/>
    <w:rsid w:val="00295B36"/>
    <w:rsid w:val="00295BCD"/>
    <w:rsid w:val="00295D6E"/>
    <w:rsid w:val="00295DE8"/>
    <w:rsid w:val="002962DC"/>
    <w:rsid w:val="00296453"/>
    <w:rsid w:val="00296564"/>
    <w:rsid w:val="002965C2"/>
    <w:rsid w:val="00296697"/>
    <w:rsid w:val="0029673B"/>
    <w:rsid w:val="0029688F"/>
    <w:rsid w:val="0029699E"/>
    <w:rsid w:val="00296BF0"/>
    <w:rsid w:val="00296CE5"/>
    <w:rsid w:val="0029745C"/>
    <w:rsid w:val="002974D5"/>
    <w:rsid w:val="00297DA3"/>
    <w:rsid w:val="00297EB3"/>
    <w:rsid w:val="002A0001"/>
    <w:rsid w:val="002A051E"/>
    <w:rsid w:val="002A05F1"/>
    <w:rsid w:val="002A06D3"/>
    <w:rsid w:val="002A097F"/>
    <w:rsid w:val="002A0A62"/>
    <w:rsid w:val="002A13B9"/>
    <w:rsid w:val="002A14EE"/>
    <w:rsid w:val="002A14FC"/>
    <w:rsid w:val="002A154E"/>
    <w:rsid w:val="002A187C"/>
    <w:rsid w:val="002A20A4"/>
    <w:rsid w:val="002A2436"/>
    <w:rsid w:val="002A247B"/>
    <w:rsid w:val="002A25D6"/>
    <w:rsid w:val="002A2613"/>
    <w:rsid w:val="002A26AB"/>
    <w:rsid w:val="002A29A6"/>
    <w:rsid w:val="002A2E50"/>
    <w:rsid w:val="002A2F59"/>
    <w:rsid w:val="002A3149"/>
    <w:rsid w:val="002A3280"/>
    <w:rsid w:val="002A3348"/>
    <w:rsid w:val="002A3358"/>
    <w:rsid w:val="002A3571"/>
    <w:rsid w:val="002A37AA"/>
    <w:rsid w:val="002A37F8"/>
    <w:rsid w:val="002A3885"/>
    <w:rsid w:val="002A38BE"/>
    <w:rsid w:val="002A394A"/>
    <w:rsid w:val="002A395B"/>
    <w:rsid w:val="002A3AE3"/>
    <w:rsid w:val="002A3B3A"/>
    <w:rsid w:val="002A4260"/>
    <w:rsid w:val="002A42A0"/>
    <w:rsid w:val="002A4393"/>
    <w:rsid w:val="002A449E"/>
    <w:rsid w:val="002A4537"/>
    <w:rsid w:val="002A45DF"/>
    <w:rsid w:val="002A4647"/>
    <w:rsid w:val="002A46AB"/>
    <w:rsid w:val="002A4712"/>
    <w:rsid w:val="002A498E"/>
    <w:rsid w:val="002A4AB9"/>
    <w:rsid w:val="002A4E78"/>
    <w:rsid w:val="002A4E9F"/>
    <w:rsid w:val="002A4F7B"/>
    <w:rsid w:val="002A4FF5"/>
    <w:rsid w:val="002A541F"/>
    <w:rsid w:val="002A54BC"/>
    <w:rsid w:val="002A5673"/>
    <w:rsid w:val="002A5688"/>
    <w:rsid w:val="002A56C2"/>
    <w:rsid w:val="002A5745"/>
    <w:rsid w:val="002A5837"/>
    <w:rsid w:val="002A5B5B"/>
    <w:rsid w:val="002A5F3B"/>
    <w:rsid w:val="002A5F58"/>
    <w:rsid w:val="002A5F5F"/>
    <w:rsid w:val="002A62C0"/>
    <w:rsid w:val="002A644F"/>
    <w:rsid w:val="002A6920"/>
    <w:rsid w:val="002A6A11"/>
    <w:rsid w:val="002A6B20"/>
    <w:rsid w:val="002A6D71"/>
    <w:rsid w:val="002A6E88"/>
    <w:rsid w:val="002A6EFC"/>
    <w:rsid w:val="002A6F2C"/>
    <w:rsid w:val="002A706F"/>
    <w:rsid w:val="002A707D"/>
    <w:rsid w:val="002A70D1"/>
    <w:rsid w:val="002A710D"/>
    <w:rsid w:val="002A724D"/>
    <w:rsid w:val="002A74DF"/>
    <w:rsid w:val="002A75F7"/>
    <w:rsid w:val="002A7661"/>
    <w:rsid w:val="002A78F8"/>
    <w:rsid w:val="002A7B5C"/>
    <w:rsid w:val="002A7CD6"/>
    <w:rsid w:val="002A7D61"/>
    <w:rsid w:val="002A7EA0"/>
    <w:rsid w:val="002A7F13"/>
    <w:rsid w:val="002A7F98"/>
    <w:rsid w:val="002B031B"/>
    <w:rsid w:val="002B0472"/>
    <w:rsid w:val="002B052E"/>
    <w:rsid w:val="002B069A"/>
    <w:rsid w:val="002B0E5A"/>
    <w:rsid w:val="002B105E"/>
    <w:rsid w:val="002B1221"/>
    <w:rsid w:val="002B1412"/>
    <w:rsid w:val="002B145C"/>
    <w:rsid w:val="002B17C2"/>
    <w:rsid w:val="002B1F39"/>
    <w:rsid w:val="002B22F0"/>
    <w:rsid w:val="002B25EA"/>
    <w:rsid w:val="002B2684"/>
    <w:rsid w:val="002B26E0"/>
    <w:rsid w:val="002B296E"/>
    <w:rsid w:val="002B2B59"/>
    <w:rsid w:val="002B2C39"/>
    <w:rsid w:val="002B2DAC"/>
    <w:rsid w:val="002B2E10"/>
    <w:rsid w:val="002B2E2C"/>
    <w:rsid w:val="002B3101"/>
    <w:rsid w:val="002B32E7"/>
    <w:rsid w:val="002B3325"/>
    <w:rsid w:val="002B333A"/>
    <w:rsid w:val="002B3437"/>
    <w:rsid w:val="002B3598"/>
    <w:rsid w:val="002B3788"/>
    <w:rsid w:val="002B3A77"/>
    <w:rsid w:val="002B3D99"/>
    <w:rsid w:val="002B41B0"/>
    <w:rsid w:val="002B42D2"/>
    <w:rsid w:val="002B43DB"/>
    <w:rsid w:val="002B4415"/>
    <w:rsid w:val="002B45FF"/>
    <w:rsid w:val="002B46FC"/>
    <w:rsid w:val="002B4D7A"/>
    <w:rsid w:val="002B4E37"/>
    <w:rsid w:val="002B4F5F"/>
    <w:rsid w:val="002B5529"/>
    <w:rsid w:val="002B57BB"/>
    <w:rsid w:val="002B57C8"/>
    <w:rsid w:val="002B596A"/>
    <w:rsid w:val="002B5D5C"/>
    <w:rsid w:val="002B5E4D"/>
    <w:rsid w:val="002B5FAF"/>
    <w:rsid w:val="002B600C"/>
    <w:rsid w:val="002B601A"/>
    <w:rsid w:val="002B630C"/>
    <w:rsid w:val="002B6313"/>
    <w:rsid w:val="002B632F"/>
    <w:rsid w:val="002B64BE"/>
    <w:rsid w:val="002B655B"/>
    <w:rsid w:val="002B66EA"/>
    <w:rsid w:val="002B6892"/>
    <w:rsid w:val="002B6997"/>
    <w:rsid w:val="002B6A11"/>
    <w:rsid w:val="002B6ACE"/>
    <w:rsid w:val="002B6AE7"/>
    <w:rsid w:val="002B6B12"/>
    <w:rsid w:val="002B6B18"/>
    <w:rsid w:val="002B6C63"/>
    <w:rsid w:val="002B6E36"/>
    <w:rsid w:val="002B7029"/>
    <w:rsid w:val="002B755D"/>
    <w:rsid w:val="002B76ED"/>
    <w:rsid w:val="002B77A7"/>
    <w:rsid w:val="002B788E"/>
    <w:rsid w:val="002B78E1"/>
    <w:rsid w:val="002B795E"/>
    <w:rsid w:val="002B79B8"/>
    <w:rsid w:val="002B7BBD"/>
    <w:rsid w:val="002B7EE8"/>
    <w:rsid w:val="002C0021"/>
    <w:rsid w:val="002C0087"/>
    <w:rsid w:val="002C025D"/>
    <w:rsid w:val="002C079C"/>
    <w:rsid w:val="002C0982"/>
    <w:rsid w:val="002C0BFB"/>
    <w:rsid w:val="002C0D59"/>
    <w:rsid w:val="002C0F71"/>
    <w:rsid w:val="002C1039"/>
    <w:rsid w:val="002C107B"/>
    <w:rsid w:val="002C11F2"/>
    <w:rsid w:val="002C13D9"/>
    <w:rsid w:val="002C184F"/>
    <w:rsid w:val="002C1A46"/>
    <w:rsid w:val="002C1CC0"/>
    <w:rsid w:val="002C1FA6"/>
    <w:rsid w:val="002C2366"/>
    <w:rsid w:val="002C239F"/>
    <w:rsid w:val="002C2B38"/>
    <w:rsid w:val="002C2E2D"/>
    <w:rsid w:val="002C2E8B"/>
    <w:rsid w:val="002C347D"/>
    <w:rsid w:val="002C35F9"/>
    <w:rsid w:val="002C3674"/>
    <w:rsid w:val="002C3713"/>
    <w:rsid w:val="002C37DD"/>
    <w:rsid w:val="002C39C6"/>
    <w:rsid w:val="002C3ACB"/>
    <w:rsid w:val="002C3B54"/>
    <w:rsid w:val="002C3D61"/>
    <w:rsid w:val="002C43ED"/>
    <w:rsid w:val="002C4418"/>
    <w:rsid w:val="002C4597"/>
    <w:rsid w:val="002C4820"/>
    <w:rsid w:val="002C499D"/>
    <w:rsid w:val="002C4A37"/>
    <w:rsid w:val="002C4A55"/>
    <w:rsid w:val="002C4B96"/>
    <w:rsid w:val="002C4EC7"/>
    <w:rsid w:val="002C4ED1"/>
    <w:rsid w:val="002C508B"/>
    <w:rsid w:val="002C5099"/>
    <w:rsid w:val="002C50D5"/>
    <w:rsid w:val="002C513E"/>
    <w:rsid w:val="002C5176"/>
    <w:rsid w:val="002C51AD"/>
    <w:rsid w:val="002C5268"/>
    <w:rsid w:val="002C5544"/>
    <w:rsid w:val="002C5744"/>
    <w:rsid w:val="002C57AB"/>
    <w:rsid w:val="002C5814"/>
    <w:rsid w:val="002C59BC"/>
    <w:rsid w:val="002C615B"/>
    <w:rsid w:val="002C62B8"/>
    <w:rsid w:val="002C6688"/>
    <w:rsid w:val="002C6AC7"/>
    <w:rsid w:val="002C6E0C"/>
    <w:rsid w:val="002C7132"/>
    <w:rsid w:val="002C7301"/>
    <w:rsid w:val="002C7369"/>
    <w:rsid w:val="002C73C9"/>
    <w:rsid w:val="002C742E"/>
    <w:rsid w:val="002C78E9"/>
    <w:rsid w:val="002C7EA2"/>
    <w:rsid w:val="002D026E"/>
    <w:rsid w:val="002D0325"/>
    <w:rsid w:val="002D0453"/>
    <w:rsid w:val="002D0573"/>
    <w:rsid w:val="002D0588"/>
    <w:rsid w:val="002D083B"/>
    <w:rsid w:val="002D0877"/>
    <w:rsid w:val="002D09D1"/>
    <w:rsid w:val="002D0BDE"/>
    <w:rsid w:val="002D0EE6"/>
    <w:rsid w:val="002D104A"/>
    <w:rsid w:val="002D1323"/>
    <w:rsid w:val="002D13A6"/>
    <w:rsid w:val="002D13FD"/>
    <w:rsid w:val="002D14FC"/>
    <w:rsid w:val="002D160D"/>
    <w:rsid w:val="002D165F"/>
    <w:rsid w:val="002D1761"/>
    <w:rsid w:val="002D17EF"/>
    <w:rsid w:val="002D181E"/>
    <w:rsid w:val="002D1857"/>
    <w:rsid w:val="002D1982"/>
    <w:rsid w:val="002D19B8"/>
    <w:rsid w:val="002D1AC4"/>
    <w:rsid w:val="002D1B06"/>
    <w:rsid w:val="002D1B43"/>
    <w:rsid w:val="002D1B54"/>
    <w:rsid w:val="002D1C2C"/>
    <w:rsid w:val="002D2206"/>
    <w:rsid w:val="002D25C5"/>
    <w:rsid w:val="002D25FD"/>
    <w:rsid w:val="002D2754"/>
    <w:rsid w:val="002D29EC"/>
    <w:rsid w:val="002D2A04"/>
    <w:rsid w:val="002D2BF6"/>
    <w:rsid w:val="002D35D4"/>
    <w:rsid w:val="002D36CD"/>
    <w:rsid w:val="002D36CE"/>
    <w:rsid w:val="002D3883"/>
    <w:rsid w:val="002D38B8"/>
    <w:rsid w:val="002D3BE3"/>
    <w:rsid w:val="002D3FC1"/>
    <w:rsid w:val="002D40CB"/>
    <w:rsid w:val="002D4170"/>
    <w:rsid w:val="002D4367"/>
    <w:rsid w:val="002D46E4"/>
    <w:rsid w:val="002D47CF"/>
    <w:rsid w:val="002D49FB"/>
    <w:rsid w:val="002D4A7D"/>
    <w:rsid w:val="002D55B0"/>
    <w:rsid w:val="002D5B36"/>
    <w:rsid w:val="002D5BA9"/>
    <w:rsid w:val="002D5BD1"/>
    <w:rsid w:val="002D5C24"/>
    <w:rsid w:val="002D5CA9"/>
    <w:rsid w:val="002D5F44"/>
    <w:rsid w:val="002D66BC"/>
    <w:rsid w:val="002D6828"/>
    <w:rsid w:val="002D6B14"/>
    <w:rsid w:val="002D6C57"/>
    <w:rsid w:val="002D6C99"/>
    <w:rsid w:val="002D6CE2"/>
    <w:rsid w:val="002D6E08"/>
    <w:rsid w:val="002D7849"/>
    <w:rsid w:val="002D7AE6"/>
    <w:rsid w:val="002D7B6A"/>
    <w:rsid w:val="002D7C60"/>
    <w:rsid w:val="002E027E"/>
    <w:rsid w:val="002E0428"/>
    <w:rsid w:val="002E0442"/>
    <w:rsid w:val="002E0534"/>
    <w:rsid w:val="002E0542"/>
    <w:rsid w:val="002E072E"/>
    <w:rsid w:val="002E07EB"/>
    <w:rsid w:val="002E0804"/>
    <w:rsid w:val="002E0C2A"/>
    <w:rsid w:val="002E0DA3"/>
    <w:rsid w:val="002E0FD2"/>
    <w:rsid w:val="002E11AE"/>
    <w:rsid w:val="002E14B7"/>
    <w:rsid w:val="002E157B"/>
    <w:rsid w:val="002E1682"/>
    <w:rsid w:val="002E18A3"/>
    <w:rsid w:val="002E1D49"/>
    <w:rsid w:val="002E1FDC"/>
    <w:rsid w:val="002E1FF8"/>
    <w:rsid w:val="002E2011"/>
    <w:rsid w:val="002E22ED"/>
    <w:rsid w:val="002E233B"/>
    <w:rsid w:val="002E25D6"/>
    <w:rsid w:val="002E2602"/>
    <w:rsid w:val="002E28B1"/>
    <w:rsid w:val="002E2C5F"/>
    <w:rsid w:val="002E2E89"/>
    <w:rsid w:val="002E3184"/>
    <w:rsid w:val="002E347E"/>
    <w:rsid w:val="002E34BE"/>
    <w:rsid w:val="002E3719"/>
    <w:rsid w:val="002E376F"/>
    <w:rsid w:val="002E39A0"/>
    <w:rsid w:val="002E39AB"/>
    <w:rsid w:val="002E3A0A"/>
    <w:rsid w:val="002E3EE0"/>
    <w:rsid w:val="002E3F32"/>
    <w:rsid w:val="002E3F6A"/>
    <w:rsid w:val="002E4237"/>
    <w:rsid w:val="002E478B"/>
    <w:rsid w:val="002E486E"/>
    <w:rsid w:val="002E49B6"/>
    <w:rsid w:val="002E4B66"/>
    <w:rsid w:val="002E4EAC"/>
    <w:rsid w:val="002E50FF"/>
    <w:rsid w:val="002E5155"/>
    <w:rsid w:val="002E5636"/>
    <w:rsid w:val="002E589B"/>
    <w:rsid w:val="002E5C54"/>
    <w:rsid w:val="002E5D3B"/>
    <w:rsid w:val="002E5DB8"/>
    <w:rsid w:val="002E5E1B"/>
    <w:rsid w:val="002E6140"/>
    <w:rsid w:val="002E6194"/>
    <w:rsid w:val="002E61C7"/>
    <w:rsid w:val="002E6230"/>
    <w:rsid w:val="002E6287"/>
    <w:rsid w:val="002E6497"/>
    <w:rsid w:val="002E67D0"/>
    <w:rsid w:val="002E687D"/>
    <w:rsid w:val="002E68EB"/>
    <w:rsid w:val="002E6985"/>
    <w:rsid w:val="002E6B9D"/>
    <w:rsid w:val="002E6F2A"/>
    <w:rsid w:val="002E6FCB"/>
    <w:rsid w:val="002E7157"/>
    <w:rsid w:val="002E71B6"/>
    <w:rsid w:val="002E71E0"/>
    <w:rsid w:val="002E7228"/>
    <w:rsid w:val="002E72A3"/>
    <w:rsid w:val="002E75FC"/>
    <w:rsid w:val="002E7788"/>
    <w:rsid w:val="002E7905"/>
    <w:rsid w:val="002E7C00"/>
    <w:rsid w:val="002E7E33"/>
    <w:rsid w:val="002F038A"/>
    <w:rsid w:val="002F03EA"/>
    <w:rsid w:val="002F04ED"/>
    <w:rsid w:val="002F04F2"/>
    <w:rsid w:val="002F08B2"/>
    <w:rsid w:val="002F09B4"/>
    <w:rsid w:val="002F0B9F"/>
    <w:rsid w:val="002F0C58"/>
    <w:rsid w:val="002F0F06"/>
    <w:rsid w:val="002F1323"/>
    <w:rsid w:val="002F134F"/>
    <w:rsid w:val="002F149D"/>
    <w:rsid w:val="002F1A2F"/>
    <w:rsid w:val="002F1B94"/>
    <w:rsid w:val="002F1F5F"/>
    <w:rsid w:val="002F2105"/>
    <w:rsid w:val="002F2216"/>
    <w:rsid w:val="002F227D"/>
    <w:rsid w:val="002F2597"/>
    <w:rsid w:val="002F262C"/>
    <w:rsid w:val="002F2920"/>
    <w:rsid w:val="002F2949"/>
    <w:rsid w:val="002F294E"/>
    <w:rsid w:val="002F2991"/>
    <w:rsid w:val="002F2A88"/>
    <w:rsid w:val="002F2B25"/>
    <w:rsid w:val="002F2C48"/>
    <w:rsid w:val="002F2C5D"/>
    <w:rsid w:val="002F2D91"/>
    <w:rsid w:val="002F2FB8"/>
    <w:rsid w:val="002F3071"/>
    <w:rsid w:val="002F31C8"/>
    <w:rsid w:val="002F34F5"/>
    <w:rsid w:val="002F3503"/>
    <w:rsid w:val="002F3519"/>
    <w:rsid w:val="002F354B"/>
    <w:rsid w:val="002F3567"/>
    <w:rsid w:val="002F36F1"/>
    <w:rsid w:val="002F3B2A"/>
    <w:rsid w:val="002F3B4A"/>
    <w:rsid w:val="002F3E97"/>
    <w:rsid w:val="002F3F60"/>
    <w:rsid w:val="002F408E"/>
    <w:rsid w:val="002F40E8"/>
    <w:rsid w:val="002F4203"/>
    <w:rsid w:val="002F4399"/>
    <w:rsid w:val="002F451C"/>
    <w:rsid w:val="002F45AC"/>
    <w:rsid w:val="002F4BEF"/>
    <w:rsid w:val="002F4D81"/>
    <w:rsid w:val="002F4E20"/>
    <w:rsid w:val="002F4F2A"/>
    <w:rsid w:val="002F5197"/>
    <w:rsid w:val="002F53F5"/>
    <w:rsid w:val="002F5439"/>
    <w:rsid w:val="002F54AC"/>
    <w:rsid w:val="002F5623"/>
    <w:rsid w:val="002F574C"/>
    <w:rsid w:val="002F57E8"/>
    <w:rsid w:val="002F58F1"/>
    <w:rsid w:val="002F5CF2"/>
    <w:rsid w:val="002F5DDC"/>
    <w:rsid w:val="002F5E11"/>
    <w:rsid w:val="002F6049"/>
    <w:rsid w:val="002F605F"/>
    <w:rsid w:val="002F60DB"/>
    <w:rsid w:val="002F6332"/>
    <w:rsid w:val="002F635A"/>
    <w:rsid w:val="002F637D"/>
    <w:rsid w:val="002F6419"/>
    <w:rsid w:val="002F642A"/>
    <w:rsid w:val="002F6488"/>
    <w:rsid w:val="002F6778"/>
    <w:rsid w:val="002F6CAC"/>
    <w:rsid w:val="002F6CDD"/>
    <w:rsid w:val="002F713E"/>
    <w:rsid w:val="002F71CF"/>
    <w:rsid w:val="002F7304"/>
    <w:rsid w:val="002F7498"/>
    <w:rsid w:val="002F75A7"/>
    <w:rsid w:val="002F75CE"/>
    <w:rsid w:val="002F77B1"/>
    <w:rsid w:val="002F77C8"/>
    <w:rsid w:val="002F7995"/>
    <w:rsid w:val="002F79B0"/>
    <w:rsid w:val="002F7A5D"/>
    <w:rsid w:val="002F7A7F"/>
    <w:rsid w:val="00300002"/>
    <w:rsid w:val="00300261"/>
    <w:rsid w:val="003002A0"/>
    <w:rsid w:val="0030038D"/>
    <w:rsid w:val="00300540"/>
    <w:rsid w:val="003009C7"/>
    <w:rsid w:val="00300A2B"/>
    <w:rsid w:val="00300CBA"/>
    <w:rsid w:val="003012E1"/>
    <w:rsid w:val="003013BD"/>
    <w:rsid w:val="00301563"/>
    <w:rsid w:val="003015CD"/>
    <w:rsid w:val="003017F0"/>
    <w:rsid w:val="00301859"/>
    <w:rsid w:val="00301937"/>
    <w:rsid w:val="003019F7"/>
    <w:rsid w:val="00302113"/>
    <w:rsid w:val="003022FB"/>
    <w:rsid w:val="00302334"/>
    <w:rsid w:val="0030243F"/>
    <w:rsid w:val="00302711"/>
    <w:rsid w:val="00302AC1"/>
    <w:rsid w:val="00302AFE"/>
    <w:rsid w:val="00302C5F"/>
    <w:rsid w:val="00302C91"/>
    <w:rsid w:val="00302DDC"/>
    <w:rsid w:val="00302FC7"/>
    <w:rsid w:val="003031C6"/>
    <w:rsid w:val="003032B5"/>
    <w:rsid w:val="00303648"/>
    <w:rsid w:val="00303736"/>
    <w:rsid w:val="00303748"/>
    <w:rsid w:val="0030378B"/>
    <w:rsid w:val="00303988"/>
    <w:rsid w:val="00303A10"/>
    <w:rsid w:val="00303BBB"/>
    <w:rsid w:val="00303BE3"/>
    <w:rsid w:val="00303CEB"/>
    <w:rsid w:val="00303D8E"/>
    <w:rsid w:val="00303ED1"/>
    <w:rsid w:val="0030413C"/>
    <w:rsid w:val="0030473A"/>
    <w:rsid w:val="003048F4"/>
    <w:rsid w:val="00304C42"/>
    <w:rsid w:val="00304CD6"/>
    <w:rsid w:val="00304D83"/>
    <w:rsid w:val="00304F22"/>
    <w:rsid w:val="00304F44"/>
    <w:rsid w:val="003050FF"/>
    <w:rsid w:val="0030551B"/>
    <w:rsid w:val="00305A6C"/>
    <w:rsid w:val="00305D5B"/>
    <w:rsid w:val="003063D6"/>
    <w:rsid w:val="003065CD"/>
    <w:rsid w:val="003069CC"/>
    <w:rsid w:val="00306C7C"/>
    <w:rsid w:val="00306C8B"/>
    <w:rsid w:val="00307071"/>
    <w:rsid w:val="00307117"/>
    <w:rsid w:val="003074A3"/>
    <w:rsid w:val="00307506"/>
    <w:rsid w:val="0030784C"/>
    <w:rsid w:val="00307A19"/>
    <w:rsid w:val="00307ADB"/>
    <w:rsid w:val="00307AF8"/>
    <w:rsid w:val="00307CE5"/>
    <w:rsid w:val="00307E2B"/>
    <w:rsid w:val="00307E61"/>
    <w:rsid w:val="00307EE9"/>
    <w:rsid w:val="003102EF"/>
    <w:rsid w:val="00310489"/>
    <w:rsid w:val="00310581"/>
    <w:rsid w:val="00310A22"/>
    <w:rsid w:val="00310D2A"/>
    <w:rsid w:val="00310DFE"/>
    <w:rsid w:val="00310E26"/>
    <w:rsid w:val="00310E8E"/>
    <w:rsid w:val="00311108"/>
    <w:rsid w:val="003112C4"/>
    <w:rsid w:val="00311469"/>
    <w:rsid w:val="003116AC"/>
    <w:rsid w:val="003117AB"/>
    <w:rsid w:val="00311908"/>
    <w:rsid w:val="0031192B"/>
    <w:rsid w:val="00312351"/>
    <w:rsid w:val="0031257B"/>
    <w:rsid w:val="0031266C"/>
    <w:rsid w:val="003127AA"/>
    <w:rsid w:val="00312A56"/>
    <w:rsid w:val="00312A84"/>
    <w:rsid w:val="00312F07"/>
    <w:rsid w:val="00312F76"/>
    <w:rsid w:val="00312FFD"/>
    <w:rsid w:val="0031324B"/>
    <w:rsid w:val="0031388E"/>
    <w:rsid w:val="00313AE2"/>
    <w:rsid w:val="00313CA8"/>
    <w:rsid w:val="003140AC"/>
    <w:rsid w:val="0031414E"/>
    <w:rsid w:val="003146D3"/>
    <w:rsid w:val="0031484C"/>
    <w:rsid w:val="003148C2"/>
    <w:rsid w:val="00314B6E"/>
    <w:rsid w:val="00314BC9"/>
    <w:rsid w:val="00314CDD"/>
    <w:rsid w:val="00315552"/>
    <w:rsid w:val="003157E7"/>
    <w:rsid w:val="00315B6B"/>
    <w:rsid w:val="00315E11"/>
    <w:rsid w:val="0031604D"/>
    <w:rsid w:val="00316210"/>
    <w:rsid w:val="0031629A"/>
    <w:rsid w:val="00316652"/>
    <w:rsid w:val="00316936"/>
    <w:rsid w:val="00316A44"/>
    <w:rsid w:val="00316B45"/>
    <w:rsid w:val="00316BA2"/>
    <w:rsid w:val="00316C05"/>
    <w:rsid w:val="00316C1B"/>
    <w:rsid w:val="00316DE1"/>
    <w:rsid w:val="00316DFD"/>
    <w:rsid w:val="00316F56"/>
    <w:rsid w:val="00317960"/>
    <w:rsid w:val="00317AEA"/>
    <w:rsid w:val="00317E3E"/>
    <w:rsid w:val="00320248"/>
    <w:rsid w:val="0032029C"/>
    <w:rsid w:val="00320336"/>
    <w:rsid w:val="00320679"/>
    <w:rsid w:val="0032087C"/>
    <w:rsid w:val="003208B9"/>
    <w:rsid w:val="003208DE"/>
    <w:rsid w:val="00320BA4"/>
    <w:rsid w:val="00320BB0"/>
    <w:rsid w:val="00320BE3"/>
    <w:rsid w:val="00320D07"/>
    <w:rsid w:val="00320E83"/>
    <w:rsid w:val="0032104B"/>
    <w:rsid w:val="00321094"/>
    <w:rsid w:val="003212B5"/>
    <w:rsid w:val="0032148C"/>
    <w:rsid w:val="00321572"/>
    <w:rsid w:val="00321650"/>
    <w:rsid w:val="0032176F"/>
    <w:rsid w:val="0032189B"/>
    <w:rsid w:val="00321A66"/>
    <w:rsid w:val="00321CE2"/>
    <w:rsid w:val="003220E1"/>
    <w:rsid w:val="00322289"/>
    <w:rsid w:val="00322326"/>
    <w:rsid w:val="00322355"/>
    <w:rsid w:val="00322422"/>
    <w:rsid w:val="00322494"/>
    <w:rsid w:val="0032259B"/>
    <w:rsid w:val="003225C4"/>
    <w:rsid w:val="0032264B"/>
    <w:rsid w:val="00322666"/>
    <w:rsid w:val="00322973"/>
    <w:rsid w:val="00322A94"/>
    <w:rsid w:val="00322D00"/>
    <w:rsid w:val="00322E44"/>
    <w:rsid w:val="00322ECD"/>
    <w:rsid w:val="00322EDD"/>
    <w:rsid w:val="003233AD"/>
    <w:rsid w:val="003234B0"/>
    <w:rsid w:val="0032385D"/>
    <w:rsid w:val="0032387B"/>
    <w:rsid w:val="00323BF8"/>
    <w:rsid w:val="00323D7B"/>
    <w:rsid w:val="00323E44"/>
    <w:rsid w:val="003240FA"/>
    <w:rsid w:val="00324103"/>
    <w:rsid w:val="0032423F"/>
    <w:rsid w:val="003242FD"/>
    <w:rsid w:val="00324379"/>
    <w:rsid w:val="0032438E"/>
    <w:rsid w:val="003243CC"/>
    <w:rsid w:val="003244EF"/>
    <w:rsid w:val="003246C3"/>
    <w:rsid w:val="003249E0"/>
    <w:rsid w:val="003249FD"/>
    <w:rsid w:val="00324C35"/>
    <w:rsid w:val="00325638"/>
    <w:rsid w:val="003258C5"/>
    <w:rsid w:val="00325D3A"/>
    <w:rsid w:val="00325D4A"/>
    <w:rsid w:val="00325D76"/>
    <w:rsid w:val="00325DCF"/>
    <w:rsid w:val="00326255"/>
    <w:rsid w:val="00326334"/>
    <w:rsid w:val="003266EF"/>
    <w:rsid w:val="00326B9A"/>
    <w:rsid w:val="00327092"/>
    <w:rsid w:val="00327285"/>
    <w:rsid w:val="003275B8"/>
    <w:rsid w:val="00327627"/>
    <w:rsid w:val="00327628"/>
    <w:rsid w:val="00327750"/>
    <w:rsid w:val="00327827"/>
    <w:rsid w:val="00327947"/>
    <w:rsid w:val="003279C3"/>
    <w:rsid w:val="00327CC7"/>
    <w:rsid w:val="00327E02"/>
    <w:rsid w:val="00327E7E"/>
    <w:rsid w:val="00327EC4"/>
    <w:rsid w:val="00327F20"/>
    <w:rsid w:val="00330228"/>
    <w:rsid w:val="00330315"/>
    <w:rsid w:val="00330363"/>
    <w:rsid w:val="00330587"/>
    <w:rsid w:val="00330DE4"/>
    <w:rsid w:val="00330F98"/>
    <w:rsid w:val="00331277"/>
    <w:rsid w:val="00331286"/>
    <w:rsid w:val="00331365"/>
    <w:rsid w:val="003313F9"/>
    <w:rsid w:val="00331440"/>
    <w:rsid w:val="00331504"/>
    <w:rsid w:val="00331562"/>
    <w:rsid w:val="00331565"/>
    <w:rsid w:val="0033158F"/>
    <w:rsid w:val="0033165A"/>
    <w:rsid w:val="00331A17"/>
    <w:rsid w:val="00331D88"/>
    <w:rsid w:val="00331F15"/>
    <w:rsid w:val="00331F4E"/>
    <w:rsid w:val="00332097"/>
    <w:rsid w:val="00332263"/>
    <w:rsid w:val="003322EB"/>
    <w:rsid w:val="00332320"/>
    <w:rsid w:val="00332403"/>
    <w:rsid w:val="00332621"/>
    <w:rsid w:val="003326C1"/>
    <w:rsid w:val="003327A1"/>
    <w:rsid w:val="00332B17"/>
    <w:rsid w:val="00332C40"/>
    <w:rsid w:val="00332F4A"/>
    <w:rsid w:val="0033327C"/>
    <w:rsid w:val="003333BA"/>
    <w:rsid w:val="00333578"/>
    <w:rsid w:val="0033358F"/>
    <w:rsid w:val="00333713"/>
    <w:rsid w:val="0033374D"/>
    <w:rsid w:val="00333AAC"/>
    <w:rsid w:val="00333D10"/>
    <w:rsid w:val="0033420D"/>
    <w:rsid w:val="003342A0"/>
    <w:rsid w:val="00334524"/>
    <w:rsid w:val="00334705"/>
    <w:rsid w:val="00334A6F"/>
    <w:rsid w:val="00334CCB"/>
    <w:rsid w:val="00334E51"/>
    <w:rsid w:val="00335356"/>
    <w:rsid w:val="003357AF"/>
    <w:rsid w:val="0033581F"/>
    <w:rsid w:val="00335960"/>
    <w:rsid w:val="00335B46"/>
    <w:rsid w:val="00335C1D"/>
    <w:rsid w:val="00335C9A"/>
    <w:rsid w:val="00335FAB"/>
    <w:rsid w:val="00336064"/>
    <w:rsid w:val="003360C3"/>
    <w:rsid w:val="003361E4"/>
    <w:rsid w:val="0033680A"/>
    <w:rsid w:val="00336B1B"/>
    <w:rsid w:val="00336DED"/>
    <w:rsid w:val="00336E32"/>
    <w:rsid w:val="00336EDA"/>
    <w:rsid w:val="00336FA1"/>
    <w:rsid w:val="0033718F"/>
    <w:rsid w:val="0033743D"/>
    <w:rsid w:val="0033762A"/>
    <w:rsid w:val="0033786D"/>
    <w:rsid w:val="00337884"/>
    <w:rsid w:val="003378E6"/>
    <w:rsid w:val="00337A84"/>
    <w:rsid w:val="00337B7D"/>
    <w:rsid w:val="00337FCD"/>
    <w:rsid w:val="00340002"/>
    <w:rsid w:val="00340587"/>
    <w:rsid w:val="00340744"/>
    <w:rsid w:val="0034083B"/>
    <w:rsid w:val="00340F82"/>
    <w:rsid w:val="00340FF7"/>
    <w:rsid w:val="003410D2"/>
    <w:rsid w:val="00341252"/>
    <w:rsid w:val="003412A8"/>
    <w:rsid w:val="003414AB"/>
    <w:rsid w:val="00341561"/>
    <w:rsid w:val="0034198C"/>
    <w:rsid w:val="00341C8D"/>
    <w:rsid w:val="00341FC6"/>
    <w:rsid w:val="00342174"/>
    <w:rsid w:val="003421FE"/>
    <w:rsid w:val="00342256"/>
    <w:rsid w:val="0034250F"/>
    <w:rsid w:val="00342573"/>
    <w:rsid w:val="00342698"/>
    <w:rsid w:val="00342734"/>
    <w:rsid w:val="00342ADC"/>
    <w:rsid w:val="00342B0C"/>
    <w:rsid w:val="00342B5E"/>
    <w:rsid w:val="00342B5F"/>
    <w:rsid w:val="00342DD1"/>
    <w:rsid w:val="00342FA7"/>
    <w:rsid w:val="00343035"/>
    <w:rsid w:val="00343573"/>
    <w:rsid w:val="003435BC"/>
    <w:rsid w:val="0034369F"/>
    <w:rsid w:val="0034378B"/>
    <w:rsid w:val="003439F1"/>
    <w:rsid w:val="00343A98"/>
    <w:rsid w:val="00343AFC"/>
    <w:rsid w:val="00343D0F"/>
    <w:rsid w:val="00343D30"/>
    <w:rsid w:val="00343D7E"/>
    <w:rsid w:val="0034413F"/>
    <w:rsid w:val="00344332"/>
    <w:rsid w:val="003444C7"/>
    <w:rsid w:val="00344627"/>
    <w:rsid w:val="0034481F"/>
    <w:rsid w:val="00344DB1"/>
    <w:rsid w:val="00344DCC"/>
    <w:rsid w:val="00344F38"/>
    <w:rsid w:val="00344FA7"/>
    <w:rsid w:val="00344FF4"/>
    <w:rsid w:val="00345401"/>
    <w:rsid w:val="00345525"/>
    <w:rsid w:val="003456A1"/>
    <w:rsid w:val="0034588D"/>
    <w:rsid w:val="00345B35"/>
    <w:rsid w:val="00345B9C"/>
    <w:rsid w:val="00345D37"/>
    <w:rsid w:val="00345F9C"/>
    <w:rsid w:val="003463C6"/>
    <w:rsid w:val="00346476"/>
    <w:rsid w:val="003465FE"/>
    <w:rsid w:val="0034680B"/>
    <w:rsid w:val="00346CC6"/>
    <w:rsid w:val="00346E41"/>
    <w:rsid w:val="00346E78"/>
    <w:rsid w:val="003471EC"/>
    <w:rsid w:val="00347890"/>
    <w:rsid w:val="003479C4"/>
    <w:rsid w:val="003479D9"/>
    <w:rsid w:val="00347D72"/>
    <w:rsid w:val="0035005E"/>
    <w:rsid w:val="003500A9"/>
    <w:rsid w:val="00350269"/>
    <w:rsid w:val="00350429"/>
    <w:rsid w:val="0035044E"/>
    <w:rsid w:val="0035045D"/>
    <w:rsid w:val="00350522"/>
    <w:rsid w:val="003507F3"/>
    <w:rsid w:val="00350B31"/>
    <w:rsid w:val="00350CCC"/>
    <w:rsid w:val="00350DF6"/>
    <w:rsid w:val="00350E1D"/>
    <w:rsid w:val="00350F93"/>
    <w:rsid w:val="00351250"/>
    <w:rsid w:val="00351E34"/>
    <w:rsid w:val="00351EFC"/>
    <w:rsid w:val="0035206F"/>
    <w:rsid w:val="00352386"/>
    <w:rsid w:val="00352725"/>
    <w:rsid w:val="003527AF"/>
    <w:rsid w:val="003527F4"/>
    <w:rsid w:val="00352DD8"/>
    <w:rsid w:val="00352ECF"/>
    <w:rsid w:val="00353157"/>
    <w:rsid w:val="0035327A"/>
    <w:rsid w:val="00353345"/>
    <w:rsid w:val="00353350"/>
    <w:rsid w:val="00353395"/>
    <w:rsid w:val="003537A1"/>
    <w:rsid w:val="0035385A"/>
    <w:rsid w:val="003538EB"/>
    <w:rsid w:val="00353DC4"/>
    <w:rsid w:val="00353E1B"/>
    <w:rsid w:val="0035421A"/>
    <w:rsid w:val="0035424D"/>
    <w:rsid w:val="0035451C"/>
    <w:rsid w:val="0035459E"/>
    <w:rsid w:val="003545CB"/>
    <w:rsid w:val="0035471C"/>
    <w:rsid w:val="003548DC"/>
    <w:rsid w:val="00354AD6"/>
    <w:rsid w:val="00355204"/>
    <w:rsid w:val="0035556A"/>
    <w:rsid w:val="003556B8"/>
    <w:rsid w:val="003558C8"/>
    <w:rsid w:val="00355921"/>
    <w:rsid w:val="00355A32"/>
    <w:rsid w:val="00355EEB"/>
    <w:rsid w:val="00356126"/>
    <w:rsid w:val="00356256"/>
    <w:rsid w:val="0035646F"/>
    <w:rsid w:val="003564F4"/>
    <w:rsid w:val="003565E2"/>
    <w:rsid w:val="00356691"/>
    <w:rsid w:val="00356810"/>
    <w:rsid w:val="0035683A"/>
    <w:rsid w:val="00356BAB"/>
    <w:rsid w:val="00356D9D"/>
    <w:rsid w:val="003572E3"/>
    <w:rsid w:val="003574EA"/>
    <w:rsid w:val="00357611"/>
    <w:rsid w:val="0035775F"/>
    <w:rsid w:val="003577B7"/>
    <w:rsid w:val="003578D1"/>
    <w:rsid w:val="00357946"/>
    <w:rsid w:val="00357A42"/>
    <w:rsid w:val="00357BC0"/>
    <w:rsid w:val="00357C02"/>
    <w:rsid w:val="00357DC1"/>
    <w:rsid w:val="00357DF2"/>
    <w:rsid w:val="00357FA3"/>
    <w:rsid w:val="0036043E"/>
    <w:rsid w:val="0036059D"/>
    <w:rsid w:val="0036077B"/>
    <w:rsid w:val="003607DD"/>
    <w:rsid w:val="00360C1B"/>
    <w:rsid w:val="00360F32"/>
    <w:rsid w:val="00361082"/>
    <w:rsid w:val="003610FC"/>
    <w:rsid w:val="003611E1"/>
    <w:rsid w:val="00361A8F"/>
    <w:rsid w:val="00361BC8"/>
    <w:rsid w:val="00361CD5"/>
    <w:rsid w:val="00361EF5"/>
    <w:rsid w:val="0036213F"/>
    <w:rsid w:val="003622C8"/>
    <w:rsid w:val="003626FF"/>
    <w:rsid w:val="00362786"/>
    <w:rsid w:val="00362920"/>
    <w:rsid w:val="00362A7D"/>
    <w:rsid w:val="00362D7D"/>
    <w:rsid w:val="00362FE4"/>
    <w:rsid w:val="00362FEA"/>
    <w:rsid w:val="00363140"/>
    <w:rsid w:val="003631E7"/>
    <w:rsid w:val="00363420"/>
    <w:rsid w:val="0036361C"/>
    <w:rsid w:val="00363673"/>
    <w:rsid w:val="00363766"/>
    <w:rsid w:val="00363771"/>
    <w:rsid w:val="003638EB"/>
    <w:rsid w:val="0036394B"/>
    <w:rsid w:val="003639A1"/>
    <w:rsid w:val="00363A50"/>
    <w:rsid w:val="00363B2B"/>
    <w:rsid w:val="00363C19"/>
    <w:rsid w:val="00363E16"/>
    <w:rsid w:val="00364255"/>
    <w:rsid w:val="00364360"/>
    <w:rsid w:val="003646D8"/>
    <w:rsid w:val="003649D2"/>
    <w:rsid w:val="00365109"/>
    <w:rsid w:val="003651AF"/>
    <w:rsid w:val="003652A1"/>
    <w:rsid w:val="003652E0"/>
    <w:rsid w:val="003653B2"/>
    <w:rsid w:val="003653E1"/>
    <w:rsid w:val="00365DC5"/>
    <w:rsid w:val="003662D8"/>
    <w:rsid w:val="003663BD"/>
    <w:rsid w:val="0036658C"/>
    <w:rsid w:val="00366A33"/>
    <w:rsid w:val="00366E63"/>
    <w:rsid w:val="00366F38"/>
    <w:rsid w:val="00367237"/>
    <w:rsid w:val="0036774A"/>
    <w:rsid w:val="003679F6"/>
    <w:rsid w:val="00367E9A"/>
    <w:rsid w:val="00370015"/>
    <w:rsid w:val="00370102"/>
    <w:rsid w:val="003701CD"/>
    <w:rsid w:val="003702F1"/>
    <w:rsid w:val="0037063C"/>
    <w:rsid w:val="0037077F"/>
    <w:rsid w:val="0037086F"/>
    <w:rsid w:val="0037088A"/>
    <w:rsid w:val="00370951"/>
    <w:rsid w:val="00370A89"/>
    <w:rsid w:val="00370A9D"/>
    <w:rsid w:val="003711DC"/>
    <w:rsid w:val="003712A4"/>
    <w:rsid w:val="00371617"/>
    <w:rsid w:val="00371890"/>
    <w:rsid w:val="00371C56"/>
    <w:rsid w:val="00371CB6"/>
    <w:rsid w:val="00372411"/>
    <w:rsid w:val="003729F5"/>
    <w:rsid w:val="00372A20"/>
    <w:rsid w:val="00372A93"/>
    <w:rsid w:val="00372B0F"/>
    <w:rsid w:val="00372DA4"/>
    <w:rsid w:val="00372E33"/>
    <w:rsid w:val="00373232"/>
    <w:rsid w:val="003733A6"/>
    <w:rsid w:val="00373594"/>
    <w:rsid w:val="00373784"/>
    <w:rsid w:val="0037383B"/>
    <w:rsid w:val="00373882"/>
    <w:rsid w:val="003739F9"/>
    <w:rsid w:val="00373B38"/>
    <w:rsid w:val="00373DEF"/>
    <w:rsid w:val="00373F95"/>
    <w:rsid w:val="00374433"/>
    <w:rsid w:val="00374462"/>
    <w:rsid w:val="00374964"/>
    <w:rsid w:val="0037499B"/>
    <w:rsid w:val="00374B47"/>
    <w:rsid w:val="00374D2C"/>
    <w:rsid w:val="00374F1B"/>
    <w:rsid w:val="00375066"/>
    <w:rsid w:val="003753B8"/>
    <w:rsid w:val="003753BD"/>
    <w:rsid w:val="00375427"/>
    <w:rsid w:val="003754C6"/>
    <w:rsid w:val="00375610"/>
    <w:rsid w:val="003756BF"/>
    <w:rsid w:val="00375771"/>
    <w:rsid w:val="0037583C"/>
    <w:rsid w:val="003758C9"/>
    <w:rsid w:val="00375ECB"/>
    <w:rsid w:val="003764FC"/>
    <w:rsid w:val="003767E0"/>
    <w:rsid w:val="00376A97"/>
    <w:rsid w:val="00376AC2"/>
    <w:rsid w:val="00376B2A"/>
    <w:rsid w:val="00376E4E"/>
    <w:rsid w:val="00376E51"/>
    <w:rsid w:val="00376E72"/>
    <w:rsid w:val="00377489"/>
    <w:rsid w:val="003774D6"/>
    <w:rsid w:val="0037773E"/>
    <w:rsid w:val="00377AE7"/>
    <w:rsid w:val="00377D31"/>
    <w:rsid w:val="00377E84"/>
    <w:rsid w:val="00377F45"/>
    <w:rsid w:val="00377FC9"/>
    <w:rsid w:val="0038022E"/>
    <w:rsid w:val="003802B4"/>
    <w:rsid w:val="003809AF"/>
    <w:rsid w:val="003809E1"/>
    <w:rsid w:val="003809ED"/>
    <w:rsid w:val="00380B7F"/>
    <w:rsid w:val="00380D6E"/>
    <w:rsid w:val="00380E1C"/>
    <w:rsid w:val="00380E65"/>
    <w:rsid w:val="00380EC9"/>
    <w:rsid w:val="00381093"/>
    <w:rsid w:val="0038119A"/>
    <w:rsid w:val="0038153A"/>
    <w:rsid w:val="0038155E"/>
    <w:rsid w:val="0038156D"/>
    <w:rsid w:val="00381577"/>
    <w:rsid w:val="003815CA"/>
    <w:rsid w:val="00381632"/>
    <w:rsid w:val="00381B66"/>
    <w:rsid w:val="00381C7C"/>
    <w:rsid w:val="00381E35"/>
    <w:rsid w:val="00381E51"/>
    <w:rsid w:val="00381F40"/>
    <w:rsid w:val="00381F77"/>
    <w:rsid w:val="00381FE3"/>
    <w:rsid w:val="00382069"/>
    <w:rsid w:val="00382408"/>
    <w:rsid w:val="00382539"/>
    <w:rsid w:val="0038256E"/>
    <w:rsid w:val="003825CC"/>
    <w:rsid w:val="003825D1"/>
    <w:rsid w:val="00382799"/>
    <w:rsid w:val="003827C7"/>
    <w:rsid w:val="00382909"/>
    <w:rsid w:val="00382910"/>
    <w:rsid w:val="00382B38"/>
    <w:rsid w:val="00382D01"/>
    <w:rsid w:val="00382D85"/>
    <w:rsid w:val="00382D95"/>
    <w:rsid w:val="00383247"/>
    <w:rsid w:val="0038349E"/>
    <w:rsid w:val="003834D5"/>
    <w:rsid w:val="003837D2"/>
    <w:rsid w:val="00383898"/>
    <w:rsid w:val="00383AF2"/>
    <w:rsid w:val="00383C44"/>
    <w:rsid w:val="00383D67"/>
    <w:rsid w:val="00384259"/>
    <w:rsid w:val="0038432E"/>
    <w:rsid w:val="003843DB"/>
    <w:rsid w:val="00384740"/>
    <w:rsid w:val="003847D9"/>
    <w:rsid w:val="00384B5F"/>
    <w:rsid w:val="00384D54"/>
    <w:rsid w:val="00384D82"/>
    <w:rsid w:val="00385034"/>
    <w:rsid w:val="0038523F"/>
    <w:rsid w:val="00385512"/>
    <w:rsid w:val="003855A2"/>
    <w:rsid w:val="003856B0"/>
    <w:rsid w:val="0038571E"/>
    <w:rsid w:val="00385A18"/>
    <w:rsid w:val="00385C32"/>
    <w:rsid w:val="00385CFA"/>
    <w:rsid w:val="00385D16"/>
    <w:rsid w:val="00385E2B"/>
    <w:rsid w:val="00385FFC"/>
    <w:rsid w:val="00386595"/>
    <w:rsid w:val="00386879"/>
    <w:rsid w:val="00386A1B"/>
    <w:rsid w:val="00386AA9"/>
    <w:rsid w:val="00386AE0"/>
    <w:rsid w:val="00386C3B"/>
    <w:rsid w:val="00386C96"/>
    <w:rsid w:val="00386C9D"/>
    <w:rsid w:val="00386E23"/>
    <w:rsid w:val="00386E4B"/>
    <w:rsid w:val="0038717A"/>
    <w:rsid w:val="0038796F"/>
    <w:rsid w:val="00387C1D"/>
    <w:rsid w:val="00387C71"/>
    <w:rsid w:val="00387C82"/>
    <w:rsid w:val="00387DF1"/>
    <w:rsid w:val="00387F82"/>
    <w:rsid w:val="003900B4"/>
    <w:rsid w:val="00390179"/>
    <w:rsid w:val="003901B6"/>
    <w:rsid w:val="003903F3"/>
    <w:rsid w:val="003905FC"/>
    <w:rsid w:val="00390753"/>
    <w:rsid w:val="0039094D"/>
    <w:rsid w:val="00390FEA"/>
    <w:rsid w:val="0039154D"/>
    <w:rsid w:val="003915C6"/>
    <w:rsid w:val="00391683"/>
    <w:rsid w:val="0039171F"/>
    <w:rsid w:val="003917A3"/>
    <w:rsid w:val="00391B48"/>
    <w:rsid w:val="00391B5D"/>
    <w:rsid w:val="003920F2"/>
    <w:rsid w:val="0039234E"/>
    <w:rsid w:val="003925AD"/>
    <w:rsid w:val="00392644"/>
    <w:rsid w:val="00392957"/>
    <w:rsid w:val="00392C5D"/>
    <w:rsid w:val="00392C86"/>
    <w:rsid w:val="00392D26"/>
    <w:rsid w:val="00393327"/>
    <w:rsid w:val="0039335C"/>
    <w:rsid w:val="0039341D"/>
    <w:rsid w:val="0039368F"/>
    <w:rsid w:val="00393725"/>
    <w:rsid w:val="00393761"/>
    <w:rsid w:val="003938A7"/>
    <w:rsid w:val="00393A25"/>
    <w:rsid w:val="00393F53"/>
    <w:rsid w:val="00393F54"/>
    <w:rsid w:val="00394128"/>
    <w:rsid w:val="0039424A"/>
    <w:rsid w:val="0039444A"/>
    <w:rsid w:val="0039464F"/>
    <w:rsid w:val="00394804"/>
    <w:rsid w:val="00394AD3"/>
    <w:rsid w:val="00394AE3"/>
    <w:rsid w:val="00394B14"/>
    <w:rsid w:val="00394C43"/>
    <w:rsid w:val="00394D3F"/>
    <w:rsid w:val="00394E03"/>
    <w:rsid w:val="00394E1A"/>
    <w:rsid w:val="00394E39"/>
    <w:rsid w:val="00394FCD"/>
    <w:rsid w:val="003951AF"/>
    <w:rsid w:val="00395281"/>
    <w:rsid w:val="003952F3"/>
    <w:rsid w:val="003953C6"/>
    <w:rsid w:val="0039550A"/>
    <w:rsid w:val="00395528"/>
    <w:rsid w:val="003957E8"/>
    <w:rsid w:val="003958EC"/>
    <w:rsid w:val="00395DB1"/>
    <w:rsid w:val="00395EB7"/>
    <w:rsid w:val="00395F98"/>
    <w:rsid w:val="00396020"/>
    <w:rsid w:val="00396031"/>
    <w:rsid w:val="003961B5"/>
    <w:rsid w:val="0039620E"/>
    <w:rsid w:val="0039635D"/>
    <w:rsid w:val="00396AD0"/>
    <w:rsid w:val="00397314"/>
    <w:rsid w:val="00397325"/>
    <w:rsid w:val="003974FE"/>
    <w:rsid w:val="00397518"/>
    <w:rsid w:val="003975D2"/>
    <w:rsid w:val="00397833"/>
    <w:rsid w:val="003978E3"/>
    <w:rsid w:val="003979E5"/>
    <w:rsid w:val="003979EE"/>
    <w:rsid w:val="00397D18"/>
    <w:rsid w:val="00397D37"/>
    <w:rsid w:val="003A0210"/>
    <w:rsid w:val="003A04CC"/>
    <w:rsid w:val="003A0503"/>
    <w:rsid w:val="003A06F9"/>
    <w:rsid w:val="003A0847"/>
    <w:rsid w:val="003A09DD"/>
    <w:rsid w:val="003A0B37"/>
    <w:rsid w:val="003A0B9C"/>
    <w:rsid w:val="003A0C01"/>
    <w:rsid w:val="003A13E5"/>
    <w:rsid w:val="003A1490"/>
    <w:rsid w:val="003A1692"/>
    <w:rsid w:val="003A16A0"/>
    <w:rsid w:val="003A189C"/>
    <w:rsid w:val="003A19D6"/>
    <w:rsid w:val="003A1A40"/>
    <w:rsid w:val="003A1B36"/>
    <w:rsid w:val="003A1BC1"/>
    <w:rsid w:val="003A1EE9"/>
    <w:rsid w:val="003A266A"/>
    <w:rsid w:val="003A2E52"/>
    <w:rsid w:val="003A2EF9"/>
    <w:rsid w:val="003A322A"/>
    <w:rsid w:val="003A3287"/>
    <w:rsid w:val="003A330C"/>
    <w:rsid w:val="003A3563"/>
    <w:rsid w:val="003A3A23"/>
    <w:rsid w:val="003A3AA5"/>
    <w:rsid w:val="003A3AAF"/>
    <w:rsid w:val="003A3BE6"/>
    <w:rsid w:val="003A3F29"/>
    <w:rsid w:val="003A41DF"/>
    <w:rsid w:val="003A41F9"/>
    <w:rsid w:val="003A4360"/>
    <w:rsid w:val="003A457E"/>
    <w:rsid w:val="003A4776"/>
    <w:rsid w:val="003A482F"/>
    <w:rsid w:val="003A4A34"/>
    <w:rsid w:val="003A4CB2"/>
    <w:rsid w:val="003A4E42"/>
    <w:rsid w:val="003A4E95"/>
    <w:rsid w:val="003A4EDD"/>
    <w:rsid w:val="003A4EFC"/>
    <w:rsid w:val="003A518E"/>
    <w:rsid w:val="003A520B"/>
    <w:rsid w:val="003A5614"/>
    <w:rsid w:val="003A5834"/>
    <w:rsid w:val="003A5979"/>
    <w:rsid w:val="003A5989"/>
    <w:rsid w:val="003A5CA7"/>
    <w:rsid w:val="003A5F7E"/>
    <w:rsid w:val="003A6179"/>
    <w:rsid w:val="003A6415"/>
    <w:rsid w:val="003A652E"/>
    <w:rsid w:val="003A6700"/>
    <w:rsid w:val="003A683F"/>
    <w:rsid w:val="003A69D6"/>
    <w:rsid w:val="003A6A38"/>
    <w:rsid w:val="003A6AB3"/>
    <w:rsid w:val="003A6C81"/>
    <w:rsid w:val="003A6F7E"/>
    <w:rsid w:val="003A7086"/>
    <w:rsid w:val="003A7BC3"/>
    <w:rsid w:val="003A7C7A"/>
    <w:rsid w:val="003A7CCF"/>
    <w:rsid w:val="003B00A1"/>
    <w:rsid w:val="003B00D2"/>
    <w:rsid w:val="003B03AD"/>
    <w:rsid w:val="003B0973"/>
    <w:rsid w:val="003B0A0F"/>
    <w:rsid w:val="003B0B7A"/>
    <w:rsid w:val="003B0CD1"/>
    <w:rsid w:val="003B0DCE"/>
    <w:rsid w:val="003B0E07"/>
    <w:rsid w:val="003B10FA"/>
    <w:rsid w:val="003B1192"/>
    <w:rsid w:val="003B11F9"/>
    <w:rsid w:val="003B140B"/>
    <w:rsid w:val="003B1454"/>
    <w:rsid w:val="003B16E5"/>
    <w:rsid w:val="003B18B6"/>
    <w:rsid w:val="003B1A63"/>
    <w:rsid w:val="003B1AD1"/>
    <w:rsid w:val="003B2066"/>
    <w:rsid w:val="003B20F8"/>
    <w:rsid w:val="003B212B"/>
    <w:rsid w:val="003B2623"/>
    <w:rsid w:val="003B30F1"/>
    <w:rsid w:val="003B3220"/>
    <w:rsid w:val="003B366F"/>
    <w:rsid w:val="003B3690"/>
    <w:rsid w:val="003B3D7B"/>
    <w:rsid w:val="003B3FF7"/>
    <w:rsid w:val="003B40E7"/>
    <w:rsid w:val="003B4176"/>
    <w:rsid w:val="003B4366"/>
    <w:rsid w:val="003B43D6"/>
    <w:rsid w:val="003B48A6"/>
    <w:rsid w:val="003B4AF6"/>
    <w:rsid w:val="003B4B0C"/>
    <w:rsid w:val="003B4B2E"/>
    <w:rsid w:val="003B4C3E"/>
    <w:rsid w:val="003B51C1"/>
    <w:rsid w:val="003B541E"/>
    <w:rsid w:val="003B5496"/>
    <w:rsid w:val="003B55FA"/>
    <w:rsid w:val="003B5730"/>
    <w:rsid w:val="003B58D1"/>
    <w:rsid w:val="003B59E1"/>
    <w:rsid w:val="003B5D97"/>
    <w:rsid w:val="003B5DF0"/>
    <w:rsid w:val="003B5E42"/>
    <w:rsid w:val="003B5EE3"/>
    <w:rsid w:val="003B60C2"/>
    <w:rsid w:val="003B61E2"/>
    <w:rsid w:val="003B6531"/>
    <w:rsid w:val="003B6646"/>
    <w:rsid w:val="003B6657"/>
    <w:rsid w:val="003B673D"/>
    <w:rsid w:val="003B69AE"/>
    <w:rsid w:val="003B6A91"/>
    <w:rsid w:val="003B6AAC"/>
    <w:rsid w:val="003B6B02"/>
    <w:rsid w:val="003B7041"/>
    <w:rsid w:val="003B72C9"/>
    <w:rsid w:val="003B760C"/>
    <w:rsid w:val="003B7AF3"/>
    <w:rsid w:val="003B7B5A"/>
    <w:rsid w:val="003B7C7F"/>
    <w:rsid w:val="003B7D7A"/>
    <w:rsid w:val="003B7E7F"/>
    <w:rsid w:val="003B7ED6"/>
    <w:rsid w:val="003C0090"/>
    <w:rsid w:val="003C01EF"/>
    <w:rsid w:val="003C0306"/>
    <w:rsid w:val="003C037F"/>
    <w:rsid w:val="003C0496"/>
    <w:rsid w:val="003C0632"/>
    <w:rsid w:val="003C09E5"/>
    <w:rsid w:val="003C0B54"/>
    <w:rsid w:val="003C0CB5"/>
    <w:rsid w:val="003C0CED"/>
    <w:rsid w:val="003C0E3C"/>
    <w:rsid w:val="003C1163"/>
    <w:rsid w:val="003C14DB"/>
    <w:rsid w:val="003C16CE"/>
    <w:rsid w:val="003C18E3"/>
    <w:rsid w:val="003C2031"/>
    <w:rsid w:val="003C223E"/>
    <w:rsid w:val="003C22AB"/>
    <w:rsid w:val="003C25D4"/>
    <w:rsid w:val="003C27B8"/>
    <w:rsid w:val="003C2801"/>
    <w:rsid w:val="003C2972"/>
    <w:rsid w:val="003C2AAC"/>
    <w:rsid w:val="003C2EDD"/>
    <w:rsid w:val="003C32AE"/>
    <w:rsid w:val="003C339B"/>
    <w:rsid w:val="003C3466"/>
    <w:rsid w:val="003C357C"/>
    <w:rsid w:val="003C37CF"/>
    <w:rsid w:val="003C3C89"/>
    <w:rsid w:val="003C3DCB"/>
    <w:rsid w:val="003C40A5"/>
    <w:rsid w:val="003C4273"/>
    <w:rsid w:val="003C44DA"/>
    <w:rsid w:val="003C45A9"/>
    <w:rsid w:val="003C470C"/>
    <w:rsid w:val="003C4977"/>
    <w:rsid w:val="003C49DC"/>
    <w:rsid w:val="003C4B88"/>
    <w:rsid w:val="003C4BF4"/>
    <w:rsid w:val="003C4C71"/>
    <w:rsid w:val="003C4FC1"/>
    <w:rsid w:val="003C50C1"/>
    <w:rsid w:val="003C5134"/>
    <w:rsid w:val="003C515D"/>
    <w:rsid w:val="003C53CA"/>
    <w:rsid w:val="003C54F2"/>
    <w:rsid w:val="003C592D"/>
    <w:rsid w:val="003C59E0"/>
    <w:rsid w:val="003C5C14"/>
    <w:rsid w:val="003C5C5A"/>
    <w:rsid w:val="003C5D01"/>
    <w:rsid w:val="003C5DC4"/>
    <w:rsid w:val="003C5F41"/>
    <w:rsid w:val="003C6018"/>
    <w:rsid w:val="003C6070"/>
    <w:rsid w:val="003C61B3"/>
    <w:rsid w:val="003C6963"/>
    <w:rsid w:val="003C6C1E"/>
    <w:rsid w:val="003C6C8D"/>
    <w:rsid w:val="003C6CB8"/>
    <w:rsid w:val="003C6DDB"/>
    <w:rsid w:val="003C719B"/>
    <w:rsid w:val="003C73F9"/>
    <w:rsid w:val="003C73FA"/>
    <w:rsid w:val="003C77D5"/>
    <w:rsid w:val="003C7987"/>
    <w:rsid w:val="003D00EB"/>
    <w:rsid w:val="003D014C"/>
    <w:rsid w:val="003D0237"/>
    <w:rsid w:val="003D03AE"/>
    <w:rsid w:val="003D06FF"/>
    <w:rsid w:val="003D0994"/>
    <w:rsid w:val="003D0AB6"/>
    <w:rsid w:val="003D0D96"/>
    <w:rsid w:val="003D0DFE"/>
    <w:rsid w:val="003D0EEC"/>
    <w:rsid w:val="003D117E"/>
    <w:rsid w:val="003D1292"/>
    <w:rsid w:val="003D1459"/>
    <w:rsid w:val="003D153B"/>
    <w:rsid w:val="003D1607"/>
    <w:rsid w:val="003D1684"/>
    <w:rsid w:val="003D1752"/>
    <w:rsid w:val="003D1933"/>
    <w:rsid w:val="003D1995"/>
    <w:rsid w:val="003D1DCA"/>
    <w:rsid w:val="003D1EC6"/>
    <w:rsid w:val="003D1FD9"/>
    <w:rsid w:val="003D21A7"/>
    <w:rsid w:val="003D21E5"/>
    <w:rsid w:val="003D243A"/>
    <w:rsid w:val="003D2828"/>
    <w:rsid w:val="003D2C5D"/>
    <w:rsid w:val="003D2F93"/>
    <w:rsid w:val="003D30A0"/>
    <w:rsid w:val="003D32B5"/>
    <w:rsid w:val="003D347A"/>
    <w:rsid w:val="003D36D8"/>
    <w:rsid w:val="003D3834"/>
    <w:rsid w:val="003D3A39"/>
    <w:rsid w:val="003D3B6E"/>
    <w:rsid w:val="003D3C64"/>
    <w:rsid w:val="003D3D9E"/>
    <w:rsid w:val="003D3E36"/>
    <w:rsid w:val="003D4101"/>
    <w:rsid w:val="003D42D9"/>
    <w:rsid w:val="003D43FC"/>
    <w:rsid w:val="003D4417"/>
    <w:rsid w:val="003D44DB"/>
    <w:rsid w:val="003D49F5"/>
    <w:rsid w:val="003D4C40"/>
    <w:rsid w:val="003D4E20"/>
    <w:rsid w:val="003D4F95"/>
    <w:rsid w:val="003D56AE"/>
    <w:rsid w:val="003D5907"/>
    <w:rsid w:val="003D5AC7"/>
    <w:rsid w:val="003D5F42"/>
    <w:rsid w:val="003D60A9"/>
    <w:rsid w:val="003D61B2"/>
    <w:rsid w:val="003D621D"/>
    <w:rsid w:val="003D6717"/>
    <w:rsid w:val="003D69EE"/>
    <w:rsid w:val="003D6D55"/>
    <w:rsid w:val="003D6E1F"/>
    <w:rsid w:val="003D7056"/>
    <w:rsid w:val="003D729B"/>
    <w:rsid w:val="003D75F0"/>
    <w:rsid w:val="003D76A7"/>
    <w:rsid w:val="003D77C9"/>
    <w:rsid w:val="003D7DAB"/>
    <w:rsid w:val="003D7DBE"/>
    <w:rsid w:val="003D7DD8"/>
    <w:rsid w:val="003D7F46"/>
    <w:rsid w:val="003D7F4D"/>
    <w:rsid w:val="003E0122"/>
    <w:rsid w:val="003E0387"/>
    <w:rsid w:val="003E040A"/>
    <w:rsid w:val="003E05E9"/>
    <w:rsid w:val="003E0673"/>
    <w:rsid w:val="003E06B9"/>
    <w:rsid w:val="003E0745"/>
    <w:rsid w:val="003E07E0"/>
    <w:rsid w:val="003E08AD"/>
    <w:rsid w:val="003E08C3"/>
    <w:rsid w:val="003E0AEB"/>
    <w:rsid w:val="003E0B3B"/>
    <w:rsid w:val="003E0BE5"/>
    <w:rsid w:val="003E1053"/>
    <w:rsid w:val="003E11C2"/>
    <w:rsid w:val="003E12BB"/>
    <w:rsid w:val="003E152B"/>
    <w:rsid w:val="003E15A3"/>
    <w:rsid w:val="003E16A0"/>
    <w:rsid w:val="003E189E"/>
    <w:rsid w:val="003E19E2"/>
    <w:rsid w:val="003E1A75"/>
    <w:rsid w:val="003E1C65"/>
    <w:rsid w:val="003E1CC3"/>
    <w:rsid w:val="003E1DFE"/>
    <w:rsid w:val="003E2162"/>
    <w:rsid w:val="003E2533"/>
    <w:rsid w:val="003E25D4"/>
    <w:rsid w:val="003E29D9"/>
    <w:rsid w:val="003E2C3E"/>
    <w:rsid w:val="003E2E03"/>
    <w:rsid w:val="003E2E23"/>
    <w:rsid w:val="003E2E2E"/>
    <w:rsid w:val="003E3640"/>
    <w:rsid w:val="003E3A01"/>
    <w:rsid w:val="003E3C67"/>
    <w:rsid w:val="003E3ED4"/>
    <w:rsid w:val="003E3F7D"/>
    <w:rsid w:val="003E4087"/>
    <w:rsid w:val="003E4108"/>
    <w:rsid w:val="003E4332"/>
    <w:rsid w:val="003E4665"/>
    <w:rsid w:val="003E474A"/>
    <w:rsid w:val="003E4AD7"/>
    <w:rsid w:val="003E4CEA"/>
    <w:rsid w:val="003E4F2D"/>
    <w:rsid w:val="003E4F3D"/>
    <w:rsid w:val="003E5147"/>
    <w:rsid w:val="003E5167"/>
    <w:rsid w:val="003E5365"/>
    <w:rsid w:val="003E5423"/>
    <w:rsid w:val="003E55EE"/>
    <w:rsid w:val="003E5B30"/>
    <w:rsid w:val="003E5D0F"/>
    <w:rsid w:val="003E5E6F"/>
    <w:rsid w:val="003E5ED5"/>
    <w:rsid w:val="003E6095"/>
    <w:rsid w:val="003E620D"/>
    <w:rsid w:val="003E63AD"/>
    <w:rsid w:val="003E6446"/>
    <w:rsid w:val="003E666B"/>
    <w:rsid w:val="003E67E0"/>
    <w:rsid w:val="003E6841"/>
    <w:rsid w:val="003E6CB2"/>
    <w:rsid w:val="003E7035"/>
    <w:rsid w:val="003E73CD"/>
    <w:rsid w:val="003E7428"/>
    <w:rsid w:val="003E7703"/>
    <w:rsid w:val="003E7B16"/>
    <w:rsid w:val="003E7DD2"/>
    <w:rsid w:val="003F02AD"/>
    <w:rsid w:val="003F04A7"/>
    <w:rsid w:val="003F04BD"/>
    <w:rsid w:val="003F050F"/>
    <w:rsid w:val="003F0604"/>
    <w:rsid w:val="003F0636"/>
    <w:rsid w:val="003F0696"/>
    <w:rsid w:val="003F074E"/>
    <w:rsid w:val="003F0B07"/>
    <w:rsid w:val="003F0D15"/>
    <w:rsid w:val="003F0D65"/>
    <w:rsid w:val="003F0FBE"/>
    <w:rsid w:val="003F1042"/>
    <w:rsid w:val="003F11C0"/>
    <w:rsid w:val="003F1950"/>
    <w:rsid w:val="003F1CC2"/>
    <w:rsid w:val="003F1D63"/>
    <w:rsid w:val="003F1DE3"/>
    <w:rsid w:val="003F1F42"/>
    <w:rsid w:val="003F2105"/>
    <w:rsid w:val="003F2167"/>
    <w:rsid w:val="003F241B"/>
    <w:rsid w:val="003F2473"/>
    <w:rsid w:val="003F25BD"/>
    <w:rsid w:val="003F2737"/>
    <w:rsid w:val="003F2756"/>
    <w:rsid w:val="003F2786"/>
    <w:rsid w:val="003F2B61"/>
    <w:rsid w:val="003F2D09"/>
    <w:rsid w:val="003F3036"/>
    <w:rsid w:val="003F30A3"/>
    <w:rsid w:val="003F3293"/>
    <w:rsid w:val="003F39F3"/>
    <w:rsid w:val="003F3B1D"/>
    <w:rsid w:val="003F3D44"/>
    <w:rsid w:val="003F3E19"/>
    <w:rsid w:val="003F3E29"/>
    <w:rsid w:val="003F3FFC"/>
    <w:rsid w:val="003F414C"/>
    <w:rsid w:val="003F42CA"/>
    <w:rsid w:val="003F4429"/>
    <w:rsid w:val="003F4481"/>
    <w:rsid w:val="003F4972"/>
    <w:rsid w:val="003F498F"/>
    <w:rsid w:val="003F4991"/>
    <w:rsid w:val="003F4B7C"/>
    <w:rsid w:val="003F4C97"/>
    <w:rsid w:val="003F4E2E"/>
    <w:rsid w:val="003F4FFA"/>
    <w:rsid w:val="003F53FD"/>
    <w:rsid w:val="003F58A9"/>
    <w:rsid w:val="003F58B1"/>
    <w:rsid w:val="003F5A6F"/>
    <w:rsid w:val="003F5ADC"/>
    <w:rsid w:val="003F5E19"/>
    <w:rsid w:val="003F5F6E"/>
    <w:rsid w:val="003F5F73"/>
    <w:rsid w:val="003F61E9"/>
    <w:rsid w:val="003F63C3"/>
    <w:rsid w:val="003F64FF"/>
    <w:rsid w:val="003F655A"/>
    <w:rsid w:val="003F65E1"/>
    <w:rsid w:val="003F6B63"/>
    <w:rsid w:val="003F6F3E"/>
    <w:rsid w:val="003F71A8"/>
    <w:rsid w:val="003F75EF"/>
    <w:rsid w:val="003F7786"/>
    <w:rsid w:val="003F78BD"/>
    <w:rsid w:val="003F7BE1"/>
    <w:rsid w:val="003F7FE6"/>
    <w:rsid w:val="00400193"/>
    <w:rsid w:val="004001A1"/>
    <w:rsid w:val="00400277"/>
    <w:rsid w:val="00400414"/>
    <w:rsid w:val="00400599"/>
    <w:rsid w:val="00400768"/>
    <w:rsid w:val="0040085A"/>
    <w:rsid w:val="00400960"/>
    <w:rsid w:val="00400A96"/>
    <w:rsid w:val="00400AA9"/>
    <w:rsid w:val="00400C5C"/>
    <w:rsid w:val="00400E40"/>
    <w:rsid w:val="00400E61"/>
    <w:rsid w:val="00400F80"/>
    <w:rsid w:val="00400FE7"/>
    <w:rsid w:val="004012BB"/>
    <w:rsid w:val="0040142B"/>
    <w:rsid w:val="00401518"/>
    <w:rsid w:val="00401624"/>
    <w:rsid w:val="004018DB"/>
    <w:rsid w:val="00401A7C"/>
    <w:rsid w:val="00401AC7"/>
    <w:rsid w:val="00401D7F"/>
    <w:rsid w:val="00401ED4"/>
    <w:rsid w:val="00402474"/>
    <w:rsid w:val="00402550"/>
    <w:rsid w:val="0040280B"/>
    <w:rsid w:val="00402A14"/>
    <w:rsid w:val="00402DFE"/>
    <w:rsid w:val="00403009"/>
    <w:rsid w:val="004033FD"/>
    <w:rsid w:val="00403779"/>
    <w:rsid w:val="004038BC"/>
    <w:rsid w:val="004039B3"/>
    <w:rsid w:val="00403CFA"/>
    <w:rsid w:val="00403E64"/>
    <w:rsid w:val="00403F5D"/>
    <w:rsid w:val="00403FB5"/>
    <w:rsid w:val="004045D9"/>
    <w:rsid w:val="00404774"/>
    <w:rsid w:val="00404AE4"/>
    <w:rsid w:val="00404B69"/>
    <w:rsid w:val="00404C7F"/>
    <w:rsid w:val="00404DA3"/>
    <w:rsid w:val="00404E50"/>
    <w:rsid w:val="00405204"/>
    <w:rsid w:val="0040534F"/>
    <w:rsid w:val="0040559F"/>
    <w:rsid w:val="004055AD"/>
    <w:rsid w:val="00405BC3"/>
    <w:rsid w:val="00405C99"/>
    <w:rsid w:val="00405DCA"/>
    <w:rsid w:val="00406155"/>
    <w:rsid w:val="00406300"/>
    <w:rsid w:val="00406364"/>
    <w:rsid w:val="0040659C"/>
    <w:rsid w:val="004065E2"/>
    <w:rsid w:val="00406745"/>
    <w:rsid w:val="00406814"/>
    <w:rsid w:val="00406A8D"/>
    <w:rsid w:val="00406BC6"/>
    <w:rsid w:val="00406E0D"/>
    <w:rsid w:val="00407338"/>
    <w:rsid w:val="00407467"/>
    <w:rsid w:val="00407691"/>
    <w:rsid w:val="00407742"/>
    <w:rsid w:val="00407EE1"/>
    <w:rsid w:val="00407FED"/>
    <w:rsid w:val="004100E6"/>
    <w:rsid w:val="00410151"/>
    <w:rsid w:val="00410333"/>
    <w:rsid w:val="004106F3"/>
    <w:rsid w:val="00410947"/>
    <w:rsid w:val="00410A43"/>
    <w:rsid w:val="00410C4C"/>
    <w:rsid w:val="00410CB6"/>
    <w:rsid w:val="00410D03"/>
    <w:rsid w:val="00410FA7"/>
    <w:rsid w:val="004111C3"/>
    <w:rsid w:val="0041124D"/>
    <w:rsid w:val="004113BF"/>
    <w:rsid w:val="004113ED"/>
    <w:rsid w:val="004114AD"/>
    <w:rsid w:val="00411AD0"/>
    <w:rsid w:val="00411E51"/>
    <w:rsid w:val="00411F0B"/>
    <w:rsid w:val="00411F81"/>
    <w:rsid w:val="00411F98"/>
    <w:rsid w:val="00412126"/>
    <w:rsid w:val="004121A0"/>
    <w:rsid w:val="004123DC"/>
    <w:rsid w:val="00412507"/>
    <w:rsid w:val="00412B18"/>
    <w:rsid w:val="00412CE5"/>
    <w:rsid w:val="00412D1D"/>
    <w:rsid w:val="004133C7"/>
    <w:rsid w:val="004135B6"/>
    <w:rsid w:val="004135B9"/>
    <w:rsid w:val="00413974"/>
    <w:rsid w:val="00413A1F"/>
    <w:rsid w:val="00413EB2"/>
    <w:rsid w:val="00413FB3"/>
    <w:rsid w:val="00414460"/>
    <w:rsid w:val="0041497D"/>
    <w:rsid w:val="00414A3E"/>
    <w:rsid w:val="00414C66"/>
    <w:rsid w:val="00414E45"/>
    <w:rsid w:val="00414EF0"/>
    <w:rsid w:val="00414F32"/>
    <w:rsid w:val="00414FD2"/>
    <w:rsid w:val="004151A7"/>
    <w:rsid w:val="004152A4"/>
    <w:rsid w:val="00415337"/>
    <w:rsid w:val="004157D0"/>
    <w:rsid w:val="0041586B"/>
    <w:rsid w:val="00415899"/>
    <w:rsid w:val="00415B29"/>
    <w:rsid w:val="00415FD4"/>
    <w:rsid w:val="004160E3"/>
    <w:rsid w:val="004162C5"/>
    <w:rsid w:val="00416790"/>
    <w:rsid w:val="0041679A"/>
    <w:rsid w:val="00416B7C"/>
    <w:rsid w:val="00416CF2"/>
    <w:rsid w:val="00416E0B"/>
    <w:rsid w:val="00416EF4"/>
    <w:rsid w:val="00416F0C"/>
    <w:rsid w:val="004171A4"/>
    <w:rsid w:val="004171A7"/>
    <w:rsid w:val="004172EE"/>
    <w:rsid w:val="00417D5B"/>
    <w:rsid w:val="00417E57"/>
    <w:rsid w:val="00417F6E"/>
    <w:rsid w:val="0042060F"/>
    <w:rsid w:val="00420679"/>
    <w:rsid w:val="004206C5"/>
    <w:rsid w:val="0042081A"/>
    <w:rsid w:val="00420A0A"/>
    <w:rsid w:val="00420ABC"/>
    <w:rsid w:val="00420B7B"/>
    <w:rsid w:val="00420BA9"/>
    <w:rsid w:val="00420D3B"/>
    <w:rsid w:val="00420EC7"/>
    <w:rsid w:val="00420FDF"/>
    <w:rsid w:val="004210E5"/>
    <w:rsid w:val="00421160"/>
    <w:rsid w:val="004212E7"/>
    <w:rsid w:val="004213FF"/>
    <w:rsid w:val="00421648"/>
    <w:rsid w:val="004216C9"/>
    <w:rsid w:val="0042183C"/>
    <w:rsid w:val="0042192D"/>
    <w:rsid w:val="00421B3F"/>
    <w:rsid w:val="00421DD4"/>
    <w:rsid w:val="00421ED5"/>
    <w:rsid w:val="00422038"/>
    <w:rsid w:val="00422524"/>
    <w:rsid w:val="004228C3"/>
    <w:rsid w:val="004228D8"/>
    <w:rsid w:val="00422AE4"/>
    <w:rsid w:val="00422B2C"/>
    <w:rsid w:val="00422CA6"/>
    <w:rsid w:val="00422DCA"/>
    <w:rsid w:val="00423150"/>
    <w:rsid w:val="004231ED"/>
    <w:rsid w:val="00423487"/>
    <w:rsid w:val="004236CA"/>
    <w:rsid w:val="0042394A"/>
    <w:rsid w:val="00423985"/>
    <w:rsid w:val="00423A35"/>
    <w:rsid w:val="00423AE7"/>
    <w:rsid w:val="00424148"/>
    <w:rsid w:val="00424177"/>
    <w:rsid w:val="0042446D"/>
    <w:rsid w:val="00424735"/>
    <w:rsid w:val="00424A70"/>
    <w:rsid w:val="00424B5C"/>
    <w:rsid w:val="00424B88"/>
    <w:rsid w:val="00424C19"/>
    <w:rsid w:val="00424C7C"/>
    <w:rsid w:val="00424FBB"/>
    <w:rsid w:val="00425127"/>
    <w:rsid w:val="00425226"/>
    <w:rsid w:val="004259DA"/>
    <w:rsid w:val="00425A80"/>
    <w:rsid w:val="00425ADF"/>
    <w:rsid w:val="00425B99"/>
    <w:rsid w:val="00425BFF"/>
    <w:rsid w:val="00425ECC"/>
    <w:rsid w:val="00425F34"/>
    <w:rsid w:val="00426075"/>
    <w:rsid w:val="00426322"/>
    <w:rsid w:val="004263FC"/>
    <w:rsid w:val="004267E9"/>
    <w:rsid w:val="00426813"/>
    <w:rsid w:val="00426BEB"/>
    <w:rsid w:val="00426E65"/>
    <w:rsid w:val="00426E6E"/>
    <w:rsid w:val="00426F69"/>
    <w:rsid w:val="0042713C"/>
    <w:rsid w:val="004274F6"/>
    <w:rsid w:val="00427646"/>
    <w:rsid w:val="00427803"/>
    <w:rsid w:val="0042795B"/>
    <w:rsid w:val="00427BF8"/>
    <w:rsid w:val="00430103"/>
    <w:rsid w:val="00430185"/>
    <w:rsid w:val="00430336"/>
    <w:rsid w:val="00430664"/>
    <w:rsid w:val="0043078F"/>
    <w:rsid w:val="0043079F"/>
    <w:rsid w:val="0043093E"/>
    <w:rsid w:val="004309DA"/>
    <w:rsid w:val="00430DE3"/>
    <w:rsid w:val="0043107D"/>
    <w:rsid w:val="00431090"/>
    <w:rsid w:val="0043117E"/>
    <w:rsid w:val="00431AF5"/>
    <w:rsid w:val="00431B25"/>
    <w:rsid w:val="00431B9B"/>
    <w:rsid w:val="00431C02"/>
    <w:rsid w:val="00431C14"/>
    <w:rsid w:val="00431E5B"/>
    <w:rsid w:val="00431E89"/>
    <w:rsid w:val="00431F13"/>
    <w:rsid w:val="00431F25"/>
    <w:rsid w:val="00431FCB"/>
    <w:rsid w:val="00432191"/>
    <w:rsid w:val="00432346"/>
    <w:rsid w:val="0043267D"/>
    <w:rsid w:val="004326C9"/>
    <w:rsid w:val="004329F3"/>
    <w:rsid w:val="00432A65"/>
    <w:rsid w:val="00432F15"/>
    <w:rsid w:val="0043308B"/>
    <w:rsid w:val="00433117"/>
    <w:rsid w:val="004331D8"/>
    <w:rsid w:val="004331DF"/>
    <w:rsid w:val="0043323B"/>
    <w:rsid w:val="00433389"/>
    <w:rsid w:val="00433504"/>
    <w:rsid w:val="00433B00"/>
    <w:rsid w:val="00433C44"/>
    <w:rsid w:val="00433C96"/>
    <w:rsid w:val="00433D9B"/>
    <w:rsid w:val="00433DA7"/>
    <w:rsid w:val="00434116"/>
    <w:rsid w:val="004349AE"/>
    <w:rsid w:val="00434B10"/>
    <w:rsid w:val="00434C6D"/>
    <w:rsid w:val="00434C99"/>
    <w:rsid w:val="00434D21"/>
    <w:rsid w:val="00434E0C"/>
    <w:rsid w:val="00434F78"/>
    <w:rsid w:val="004350E6"/>
    <w:rsid w:val="004352A2"/>
    <w:rsid w:val="0043539F"/>
    <w:rsid w:val="004353A2"/>
    <w:rsid w:val="00435488"/>
    <w:rsid w:val="00435882"/>
    <w:rsid w:val="00435AEC"/>
    <w:rsid w:val="00435C60"/>
    <w:rsid w:val="00436169"/>
    <w:rsid w:val="004363D9"/>
    <w:rsid w:val="00436463"/>
    <w:rsid w:val="00436490"/>
    <w:rsid w:val="004364AE"/>
    <w:rsid w:val="004365AD"/>
    <w:rsid w:val="0043685E"/>
    <w:rsid w:val="00436D45"/>
    <w:rsid w:val="00436F36"/>
    <w:rsid w:val="004370FA"/>
    <w:rsid w:val="0043735C"/>
    <w:rsid w:val="00437395"/>
    <w:rsid w:val="00437547"/>
    <w:rsid w:val="00437613"/>
    <w:rsid w:val="004379EE"/>
    <w:rsid w:val="00437B51"/>
    <w:rsid w:val="00437C61"/>
    <w:rsid w:val="00437E68"/>
    <w:rsid w:val="00437ED4"/>
    <w:rsid w:val="00437F17"/>
    <w:rsid w:val="004401B8"/>
    <w:rsid w:val="00440227"/>
    <w:rsid w:val="00440466"/>
    <w:rsid w:val="00440A09"/>
    <w:rsid w:val="00440BB9"/>
    <w:rsid w:val="00440F17"/>
    <w:rsid w:val="00440FDE"/>
    <w:rsid w:val="00441047"/>
    <w:rsid w:val="00441438"/>
    <w:rsid w:val="004414C2"/>
    <w:rsid w:val="004418F9"/>
    <w:rsid w:val="00441902"/>
    <w:rsid w:val="0044190A"/>
    <w:rsid w:val="00441AC3"/>
    <w:rsid w:val="00441D9C"/>
    <w:rsid w:val="004422B7"/>
    <w:rsid w:val="004427C3"/>
    <w:rsid w:val="004427D5"/>
    <w:rsid w:val="00442970"/>
    <w:rsid w:val="00442B53"/>
    <w:rsid w:val="00442C93"/>
    <w:rsid w:val="00442E4B"/>
    <w:rsid w:val="00443349"/>
    <w:rsid w:val="004433A0"/>
    <w:rsid w:val="004433FE"/>
    <w:rsid w:val="00443CF9"/>
    <w:rsid w:val="00443E0F"/>
    <w:rsid w:val="00443E55"/>
    <w:rsid w:val="00443FA0"/>
    <w:rsid w:val="0044440F"/>
    <w:rsid w:val="00444420"/>
    <w:rsid w:val="00444884"/>
    <w:rsid w:val="004448C1"/>
    <w:rsid w:val="00444EF1"/>
    <w:rsid w:val="00445047"/>
    <w:rsid w:val="0044527B"/>
    <w:rsid w:val="0044532D"/>
    <w:rsid w:val="0044537B"/>
    <w:rsid w:val="004455FF"/>
    <w:rsid w:val="00445867"/>
    <w:rsid w:val="00445916"/>
    <w:rsid w:val="00445AE9"/>
    <w:rsid w:val="00445D79"/>
    <w:rsid w:val="00446409"/>
    <w:rsid w:val="00446975"/>
    <w:rsid w:val="00447871"/>
    <w:rsid w:val="00447A65"/>
    <w:rsid w:val="00447AE1"/>
    <w:rsid w:val="00447B87"/>
    <w:rsid w:val="00447DE4"/>
    <w:rsid w:val="00447DF9"/>
    <w:rsid w:val="00447EE4"/>
    <w:rsid w:val="00450199"/>
    <w:rsid w:val="00450450"/>
    <w:rsid w:val="004505AB"/>
    <w:rsid w:val="0045078C"/>
    <w:rsid w:val="004508C6"/>
    <w:rsid w:val="00450D4F"/>
    <w:rsid w:val="00450D91"/>
    <w:rsid w:val="00450E5E"/>
    <w:rsid w:val="00450FF6"/>
    <w:rsid w:val="00451093"/>
    <w:rsid w:val="004519BD"/>
    <w:rsid w:val="00451C6C"/>
    <w:rsid w:val="00451F02"/>
    <w:rsid w:val="004523AF"/>
    <w:rsid w:val="0045283B"/>
    <w:rsid w:val="00452855"/>
    <w:rsid w:val="00452DB9"/>
    <w:rsid w:val="00452E66"/>
    <w:rsid w:val="0045337A"/>
    <w:rsid w:val="004533D2"/>
    <w:rsid w:val="0045365E"/>
    <w:rsid w:val="00453A79"/>
    <w:rsid w:val="00453CB2"/>
    <w:rsid w:val="00453FAD"/>
    <w:rsid w:val="0045410B"/>
    <w:rsid w:val="0045441B"/>
    <w:rsid w:val="00454464"/>
    <w:rsid w:val="00454712"/>
    <w:rsid w:val="00454983"/>
    <w:rsid w:val="00454A69"/>
    <w:rsid w:val="00454BDB"/>
    <w:rsid w:val="00454DA1"/>
    <w:rsid w:val="00454DD3"/>
    <w:rsid w:val="00455089"/>
    <w:rsid w:val="0045541A"/>
    <w:rsid w:val="0045562A"/>
    <w:rsid w:val="00455C0C"/>
    <w:rsid w:val="00455C49"/>
    <w:rsid w:val="00455C7C"/>
    <w:rsid w:val="00455DFA"/>
    <w:rsid w:val="00455FCD"/>
    <w:rsid w:val="00456017"/>
    <w:rsid w:val="00456025"/>
    <w:rsid w:val="004561A2"/>
    <w:rsid w:val="00456218"/>
    <w:rsid w:val="004562AE"/>
    <w:rsid w:val="004562C6"/>
    <w:rsid w:val="004564EF"/>
    <w:rsid w:val="004565CB"/>
    <w:rsid w:val="004569B1"/>
    <w:rsid w:val="00456CA6"/>
    <w:rsid w:val="00456EE1"/>
    <w:rsid w:val="0045727B"/>
    <w:rsid w:val="004573F7"/>
    <w:rsid w:val="00457518"/>
    <w:rsid w:val="004575EB"/>
    <w:rsid w:val="0045762C"/>
    <w:rsid w:val="00457D38"/>
    <w:rsid w:val="00457D78"/>
    <w:rsid w:val="00457F25"/>
    <w:rsid w:val="00460AB6"/>
    <w:rsid w:val="00460ADB"/>
    <w:rsid w:val="00460B4C"/>
    <w:rsid w:val="00460BDA"/>
    <w:rsid w:val="00460CE0"/>
    <w:rsid w:val="00460E09"/>
    <w:rsid w:val="00460EA8"/>
    <w:rsid w:val="00460F4D"/>
    <w:rsid w:val="00461147"/>
    <w:rsid w:val="00461420"/>
    <w:rsid w:val="004614EE"/>
    <w:rsid w:val="004615BF"/>
    <w:rsid w:val="00461977"/>
    <w:rsid w:val="00461B0F"/>
    <w:rsid w:val="00461C0B"/>
    <w:rsid w:val="00461EDC"/>
    <w:rsid w:val="004621BE"/>
    <w:rsid w:val="004626B4"/>
    <w:rsid w:val="0046278E"/>
    <w:rsid w:val="00462861"/>
    <w:rsid w:val="004629AA"/>
    <w:rsid w:val="00462C49"/>
    <w:rsid w:val="00462D41"/>
    <w:rsid w:val="00462F28"/>
    <w:rsid w:val="004630E9"/>
    <w:rsid w:val="00463785"/>
    <w:rsid w:val="004639D3"/>
    <w:rsid w:val="00463A75"/>
    <w:rsid w:val="00463AB9"/>
    <w:rsid w:val="00463E39"/>
    <w:rsid w:val="00463E71"/>
    <w:rsid w:val="00463F80"/>
    <w:rsid w:val="004640CB"/>
    <w:rsid w:val="00464139"/>
    <w:rsid w:val="004645C7"/>
    <w:rsid w:val="004647A8"/>
    <w:rsid w:val="00464B66"/>
    <w:rsid w:val="00464B9C"/>
    <w:rsid w:val="00464FEE"/>
    <w:rsid w:val="00465086"/>
    <w:rsid w:val="0046551F"/>
    <w:rsid w:val="00465596"/>
    <w:rsid w:val="004655E2"/>
    <w:rsid w:val="004657FC"/>
    <w:rsid w:val="004658B6"/>
    <w:rsid w:val="0046592D"/>
    <w:rsid w:val="00465A59"/>
    <w:rsid w:val="00465BFE"/>
    <w:rsid w:val="00465C7F"/>
    <w:rsid w:val="00465F6F"/>
    <w:rsid w:val="00465FD9"/>
    <w:rsid w:val="00466217"/>
    <w:rsid w:val="00466243"/>
    <w:rsid w:val="004662BE"/>
    <w:rsid w:val="004662E3"/>
    <w:rsid w:val="004664E3"/>
    <w:rsid w:val="0046689F"/>
    <w:rsid w:val="00466916"/>
    <w:rsid w:val="00466987"/>
    <w:rsid w:val="00466BAC"/>
    <w:rsid w:val="00466D44"/>
    <w:rsid w:val="00466F43"/>
    <w:rsid w:val="004670BA"/>
    <w:rsid w:val="0046736C"/>
    <w:rsid w:val="0046770E"/>
    <w:rsid w:val="00467837"/>
    <w:rsid w:val="00467875"/>
    <w:rsid w:val="004679F4"/>
    <w:rsid w:val="00467AF4"/>
    <w:rsid w:val="00467D03"/>
    <w:rsid w:val="00467EED"/>
    <w:rsid w:val="00470159"/>
    <w:rsid w:val="004703CB"/>
    <w:rsid w:val="00470420"/>
    <w:rsid w:val="0047075F"/>
    <w:rsid w:val="00470B71"/>
    <w:rsid w:val="00470C37"/>
    <w:rsid w:val="00470E5E"/>
    <w:rsid w:val="00471142"/>
    <w:rsid w:val="00471194"/>
    <w:rsid w:val="004713FE"/>
    <w:rsid w:val="00471466"/>
    <w:rsid w:val="004714AA"/>
    <w:rsid w:val="004714C4"/>
    <w:rsid w:val="0047167B"/>
    <w:rsid w:val="0047171C"/>
    <w:rsid w:val="004719A8"/>
    <w:rsid w:val="00471B75"/>
    <w:rsid w:val="00471BF6"/>
    <w:rsid w:val="00471C3B"/>
    <w:rsid w:val="00471CB8"/>
    <w:rsid w:val="00471CE5"/>
    <w:rsid w:val="00471E2E"/>
    <w:rsid w:val="00471F64"/>
    <w:rsid w:val="00471FBE"/>
    <w:rsid w:val="0047200A"/>
    <w:rsid w:val="004720F4"/>
    <w:rsid w:val="004721A8"/>
    <w:rsid w:val="0047223F"/>
    <w:rsid w:val="004724A0"/>
    <w:rsid w:val="00472C56"/>
    <w:rsid w:val="00472DF3"/>
    <w:rsid w:val="00472E20"/>
    <w:rsid w:val="00472F3C"/>
    <w:rsid w:val="00472FE3"/>
    <w:rsid w:val="0047303D"/>
    <w:rsid w:val="0047328F"/>
    <w:rsid w:val="004732D6"/>
    <w:rsid w:val="0047334C"/>
    <w:rsid w:val="004733F6"/>
    <w:rsid w:val="00473754"/>
    <w:rsid w:val="004738D5"/>
    <w:rsid w:val="004738EE"/>
    <w:rsid w:val="00473935"/>
    <w:rsid w:val="00473971"/>
    <w:rsid w:val="00473C16"/>
    <w:rsid w:val="00474182"/>
    <w:rsid w:val="004741F4"/>
    <w:rsid w:val="00474342"/>
    <w:rsid w:val="0047476F"/>
    <w:rsid w:val="004748BB"/>
    <w:rsid w:val="00474930"/>
    <w:rsid w:val="0047494F"/>
    <w:rsid w:val="004749CB"/>
    <w:rsid w:val="00474A21"/>
    <w:rsid w:val="00474B03"/>
    <w:rsid w:val="00474C3D"/>
    <w:rsid w:val="00474E69"/>
    <w:rsid w:val="0047535D"/>
    <w:rsid w:val="004754D7"/>
    <w:rsid w:val="00475637"/>
    <w:rsid w:val="00475768"/>
    <w:rsid w:val="00475BCE"/>
    <w:rsid w:val="00475E06"/>
    <w:rsid w:val="00475EA4"/>
    <w:rsid w:val="00475F89"/>
    <w:rsid w:val="004760F6"/>
    <w:rsid w:val="004761A9"/>
    <w:rsid w:val="00476336"/>
    <w:rsid w:val="004763DA"/>
    <w:rsid w:val="00476662"/>
    <w:rsid w:val="0047668D"/>
    <w:rsid w:val="004767AC"/>
    <w:rsid w:val="0047683B"/>
    <w:rsid w:val="0047698C"/>
    <w:rsid w:val="00476A36"/>
    <w:rsid w:val="00476EAF"/>
    <w:rsid w:val="00477040"/>
    <w:rsid w:val="00477291"/>
    <w:rsid w:val="0047734B"/>
    <w:rsid w:val="0047784C"/>
    <w:rsid w:val="00477882"/>
    <w:rsid w:val="00477EE5"/>
    <w:rsid w:val="004801DD"/>
    <w:rsid w:val="004802DE"/>
    <w:rsid w:val="004805AF"/>
    <w:rsid w:val="004806C3"/>
    <w:rsid w:val="00480829"/>
    <w:rsid w:val="0048094E"/>
    <w:rsid w:val="00480AD3"/>
    <w:rsid w:val="00480F5F"/>
    <w:rsid w:val="00480F62"/>
    <w:rsid w:val="0048103A"/>
    <w:rsid w:val="004810DD"/>
    <w:rsid w:val="00481446"/>
    <w:rsid w:val="00481489"/>
    <w:rsid w:val="00481492"/>
    <w:rsid w:val="00481543"/>
    <w:rsid w:val="00481581"/>
    <w:rsid w:val="0048167D"/>
    <w:rsid w:val="00481724"/>
    <w:rsid w:val="00481F73"/>
    <w:rsid w:val="004820DA"/>
    <w:rsid w:val="0048226D"/>
    <w:rsid w:val="0048245F"/>
    <w:rsid w:val="00482657"/>
    <w:rsid w:val="00482E10"/>
    <w:rsid w:val="00482FDD"/>
    <w:rsid w:val="00483129"/>
    <w:rsid w:val="0048319F"/>
    <w:rsid w:val="00483340"/>
    <w:rsid w:val="00483799"/>
    <w:rsid w:val="004838E4"/>
    <w:rsid w:val="00483A09"/>
    <w:rsid w:val="00483F87"/>
    <w:rsid w:val="00483F8D"/>
    <w:rsid w:val="00483FDE"/>
    <w:rsid w:val="004840AD"/>
    <w:rsid w:val="00484272"/>
    <w:rsid w:val="0048431E"/>
    <w:rsid w:val="00484439"/>
    <w:rsid w:val="004846BB"/>
    <w:rsid w:val="004846CE"/>
    <w:rsid w:val="00484758"/>
    <w:rsid w:val="00485051"/>
    <w:rsid w:val="00485124"/>
    <w:rsid w:val="00485197"/>
    <w:rsid w:val="00485493"/>
    <w:rsid w:val="004854DA"/>
    <w:rsid w:val="00485B91"/>
    <w:rsid w:val="00485C0D"/>
    <w:rsid w:val="00485C12"/>
    <w:rsid w:val="00485F7A"/>
    <w:rsid w:val="004862AA"/>
    <w:rsid w:val="004867C9"/>
    <w:rsid w:val="0048681A"/>
    <w:rsid w:val="00486952"/>
    <w:rsid w:val="00486A43"/>
    <w:rsid w:val="00486B2A"/>
    <w:rsid w:val="004870BE"/>
    <w:rsid w:val="0048735F"/>
    <w:rsid w:val="0048764D"/>
    <w:rsid w:val="00487C6B"/>
    <w:rsid w:val="00487D23"/>
    <w:rsid w:val="00487D4F"/>
    <w:rsid w:val="00487DFE"/>
    <w:rsid w:val="004900F2"/>
    <w:rsid w:val="00490177"/>
    <w:rsid w:val="0049022A"/>
    <w:rsid w:val="0049028B"/>
    <w:rsid w:val="00490329"/>
    <w:rsid w:val="004904B2"/>
    <w:rsid w:val="00490533"/>
    <w:rsid w:val="00490565"/>
    <w:rsid w:val="004908CE"/>
    <w:rsid w:val="004909CC"/>
    <w:rsid w:val="00490AC7"/>
    <w:rsid w:val="00490C98"/>
    <w:rsid w:val="00490EAB"/>
    <w:rsid w:val="00490F00"/>
    <w:rsid w:val="004910C1"/>
    <w:rsid w:val="004917D1"/>
    <w:rsid w:val="00491863"/>
    <w:rsid w:val="00491A9D"/>
    <w:rsid w:val="00491B08"/>
    <w:rsid w:val="00491BF3"/>
    <w:rsid w:val="00491CD1"/>
    <w:rsid w:val="00491FDE"/>
    <w:rsid w:val="00492494"/>
    <w:rsid w:val="004925C3"/>
    <w:rsid w:val="00492671"/>
    <w:rsid w:val="004929CC"/>
    <w:rsid w:val="00492C26"/>
    <w:rsid w:val="00492D7F"/>
    <w:rsid w:val="004932C4"/>
    <w:rsid w:val="00493428"/>
    <w:rsid w:val="004934C7"/>
    <w:rsid w:val="0049379B"/>
    <w:rsid w:val="0049399A"/>
    <w:rsid w:val="004939B4"/>
    <w:rsid w:val="00493CB8"/>
    <w:rsid w:val="00493CE9"/>
    <w:rsid w:val="00493DEC"/>
    <w:rsid w:val="00493E26"/>
    <w:rsid w:val="00493EAD"/>
    <w:rsid w:val="004941A9"/>
    <w:rsid w:val="00494392"/>
    <w:rsid w:val="0049473F"/>
    <w:rsid w:val="00494766"/>
    <w:rsid w:val="00494B8A"/>
    <w:rsid w:val="00494D64"/>
    <w:rsid w:val="00494DE6"/>
    <w:rsid w:val="004953F4"/>
    <w:rsid w:val="00495506"/>
    <w:rsid w:val="004955C2"/>
    <w:rsid w:val="00495626"/>
    <w:rsid w:val="004959C3"/>
    <w:rsid w:val="00495B64"/>
    <w:rsid w:val="00495C26"/>
    <w:rsid w:val="00495CE8"/>
    <w:rsid w:val="00495ED5"/>
    <w:rsid w:val="0049621B"/>
    <w:rsid w:val="00496311"/>
    <w:rsid w:val="00496493"/>
    <w:rsid w:val="004965F5"/>
    <w:rsid w:val="00496759"/>
    <w:rsid w:val="004968C3"/>
    <w:rsid w:val="00496B43"/>
    <w:rsid w:val="00496EE3"/>
    <w:rsid w:val="00496F16"/>
    <w:rsid w:val="00496F46"/>
    <w:rsid w:val="00496F56"/>
    <w:rsid w:val="00497268"/>
    <w:rsid w:val="00497315"/>
    <w:rsid w:val="0049733C"/>
    <w:rsid w:val="00497677"/>
    <w:rsid w:val="0049768E"/>
    <w:rsid w:val="004979C2"/>
    <w:rsid w:val="00497CA5"/>
    <w:rsid w:val="004A0250"/>
    <w:rsid w:val="004A02E1"/>
    <w:rsid w:val="004A05B0"/>
    <w:rsid w:val="004A08F6"/>
    <w:rsid w:val="004A0C31"/>
    <w:rsid w:val="004A0C77"/>
    <w:rsid w:val="004A126D"/>
    <w:rsid w:val="004A1348"/>
    <w:rsid w:val="004A171F"/>
    <w:rsid w:val="004A1A2F"/>
    <w:rsid w:val="004A1A35"/>
    <w:rsid w:val="004A1CE3"/>
    <w:rsid w:val="004A1D70"/>
    <w:rsid w:val="004A1FAB"/>
    <w:rsid w:val="004A20CB"/>
    <w:rsid w:val="004A235A"/>
    <w:rsid w:val="004A2547"/>
    <w:rsid w:val="004A2615"/>
    <w:rsid w:val="004A269F"/>
    <w:rsid w:val="004A27FC"/>
    <w:rsid w:val="004A28A9"/>
    <w:rsid w:val="004A29D0"/>
    <w:rsid w:val="004A2A34"/>
    <w:rsid w:val="004A2B2F"/>
    <w:rsid w:val="004A3313"/>
    <w:rsid w:val="004A345A"/>
    <w:rsid w:val="004A3512"/>
    <w:rsid w:val="004A358A"/>
    <w:rsid w:val="004A3749"/>
    <w:rsid w:val="004A3B2B"/>
    <w:rsid w:val="004A3EA4"/>
    <w:rsid w:val="004A3F0E"/>
    <w:rsid w:val="004A41D5"/>
    <w:rsid w:val="004A4306"/>
    <w:rsid w:val="004A4726"/>
    <w:rsid w:val="004A4773"/>
    <w:rsid w:val="004A4798"/>
    <w:rsid w:val="004A4867"/>
    <w:rsid w:val="004A4959"/>
    <w:rsid w:val="004A4984"/>
    <w:rsid w:val="004A49D2"/>
    <w:rsid w:val="004A4C4D"/>
    <w:rsid w:val="004A4DB4"/>
    <w:rsid w:val="004A4F6D"/>
    <w:rsid w:val="004A519A"/>
    <w:rsid w:val="004A52CF"/>
    <w:rsid w:val="004A545C"/>
    <w:rsid w:val="004A5626"/>
    <w:rsid w:val="004A574B"/>
    <w:rsid w:val="004A5872"/>
    <w:rsid w:val="004A5CB9"/>
    <w:rsid w:val="004A5CFE"/>
    <w:rsid w:val="004A5DCA"/>
    <w:rsid w:val="004A5F35"/>
    <w:rsid w:val="004A60F6"/>
    <w:rsid w:val="004A61D5"/>
    <w:rsid w:val="004A62D8"/>
    <w:rsid w:val="004A63E8"/>
    <w:rsid w:val="004A64F4"/>
    <w:rsid w:val="004A655E"/>
    <w:rsid w:val="004A65A8"/>
    <w:rsid w:val="004A6D95"/>
    <w:rsid w:val="004A6DBA"/>
    <w:rsid w:val="004A6F5F"/>
    <w:rsid w:val="004A6FAB"/>
    <w:rsid w:val="004A7196"/>
    <w:rsid w:val="004A7265"/>
    <w:rsid w:val="004A7688"/>
    <w:rsid w:val="004A79FE"/>
    <w:rsid w:val="004A7C2C"/>
    <w:rsid w:val="004A7D23"/>
    <w:rsid w:val="004A7DD2"/>
    <w:rsid w:val="004B008C"/>
    <w:rsid w:val="004B00ED"/>
    <w:rsid w:val="004B052F"/>
    <w:rsid w:val="004B0531"/>
    <w:rsid w:val="004B0724"/>
    <w:rsid w:val="004B0812"/>
    <w:rsid w:val="004B0912"/>
    <w:rsid w:val="004B0EA8"/>
    <w:rsid w:val="004B0F6C"/>
    <w:rsid w:val="004B11EB"/>
    <w:rsid w:val="004B13DD"/>
    <w:rsid w:val="004B1664"/>
    <w:rsid w:val="004B186F"/>
    <w:rsid w:val="004B20C4"/>
    <w:rsid w:val="004B21A0"/>
    <w:rsid w:val="004B25C4"/>
    <w:rsid w:val="004B2B8D"/>
    <w:rsid w:val="004B2BD2"/>
    <w:rsid w:val="004B304B"/>
    <w:rsid w:val="004B389D"/>
    <w:rsid w:val="004B3AC4"/>
    <w:rsid w:val="004B406D"/>
    <w:rsid w:val="004B418E"/>
    <w:rsid w:val="004B4522"/>
    <w:rsid w:val="004B45C7"/>
    <w:rsid w:val="004B46A2"/>
    <w:rsid w:val="004B49BC"/>
    <w:rsid w:val="004B4AF7"/>
    <w:rsid w:val="004B4CBD"/>
    <w:rsid w:val="004B4CBE"/>
    <w:rsid w:val="004B4D11"/>
    <w:rsid w:val="004B4DE8"/>
    <w:rsid w:val="004B4FEC"/>
    <w:rsid w:val="004B5038"/>
    <w:rsid w:val="004B5154"/>
    <w:rsid w:val="004B544B"/>
    <w:rsid w:val="004B545D"/>
    <w:rsid w:val="004B5579"/>
    <w:rsid w:val="004B5627"/>
    <w:rsid w:val="004B56DC"/>
    <w:rsid w:val="004B5A25"/>
    <w:rsid w:val="004B5B7C"/>
    <w:rsid w:val="004B5EC0"/>
    <w:rsid w:val="004B6127"/>
    <w:rsid w:val="004B63C9"/>
    <w:rsid w:val="004B64B7"/>
    <w:rsid w:val="004B64F8"/>
    <w:rsid w:val="004B651A"/>
    <w:rsid w:val="004B652B"/>
    <w:rsid w:val="004B6716"/>
    <w:rsid w:val="004B6903"/>
    <w:rsid w:val="004B6BBF"/>
    <w:rsid w:val="004B6ED7"/>
    <w:rsid w:val="004B6F50"/>
    <w:rsid w:val="004B7542"/>
    <w:rsid w:val="004B7578"/>
    <w:rsid w:val="004B7C1E"/>
    <w:rsid w:val="004B7D43"/>
    <w:rsid w:val="004B7D8D"/>
    <w:rsid w:val="004B7DE8"/>
    <w:rsid w:val="004B7EB3"/>
    <w:rsid w:val="004C011D"/>
    <w:rsid w:val="004C064F"/>
    <w:rsid w:val="004C0890"/>
    <w:rsid w:val="004C08A6"/>
    <w:rsid w:val="004C0C2F"/>
    <w:rsid w:val="004C0D02"/>
    <w:rsid w:val="004C0D35"/>
    <w:rsid w:val="004C0E4E"/>
    <w:rsid w:val="004C0F3B"/>
    <w:rsid w:val="004C110C"/>
    <w:rsid w:val="004C1336"/>
    <w:rsid w:val="004C1461"/>
    <w:rsid w:val="004C16CC"/>
    <w:rsid w:val="004C1895"/>
    <w:rsid w:val="004C1900"/>
    <w:rsid w:val="004C1B9E"/>
    <w:rsid w:val="004C1E80"/>
    <w:rsid w:val="004C217A"/>
    <w:rsid w:val="004C25AF"/>
    <w:rsid w:val="004C28CA"/>
    <w:rsid w:val="004C28E0"/>
    <w:rsid w:val="004C299F"/>
    <w:rsid w:val="004C29BC"/>
    <w:rsid w:val="004C2A76"/>
    <w:rsid w:val="004C2AF5"/>
    <w:rsid w:val="004C2BDC"/>
    <w:rsid w:val="004C2E01"/>
    <w:rsid w:val="004C305C"/>
    <w:rsid w:val="004C3274"/>
    <w:rsid w:val="004C33B2"/>
    <w:rsid w:val="004C3543"/>
    <w:rsid w:val="004C37E2"/>
    <w:rsid w:val="004C38D0"/>
    <w:rsid w:val="004C3D4B"/>
    <w:rsid w:val="004C44CC"/>
    <w:rsid w:val="004C464A"/>
    <w:rsid w:val="004C474D"/>
    <w:rsid w:val="004C47FD"/>
    <w:rsid w:val="004C4E7C"/>
    <w:rsid w:val="004C52C6"/>
    <w:rsid w:val="004C5559"/>
    <w:rsid w:val="004C572C"/>
    <w:rsid w:val="004C5889"/>
    <w:rsid w:val="004C596B"/>
    <w:rsid w:val="004C5AA7"/>
    <w:rsid w:val="004C5AB9"/>
    <w:rsid w:val="004C5B39"/>
    <w:rsid w:val="004C5CDF"/>
    <w:rsid w:val="004C6204"/>
    <w:rsid w:val="004C6277"/>
    <w:rsid w:val="004C6A69"/>
    <w:rsid w:val="004C6B3A"/>
    <w:rsid w:val="004C6D40"/>
    <w:rsid w:val="004C7109"/>
    <w:rsid w:val="004C746A"/>
    <w:rsid w:val="004C74D3"/>
    <w:rsid w:val="004C7EF7"/>
    <w:rsid w:val="004C7FF4"/>
    <w:rsid w:val="004D00CA"/>
    <w:rsid w:val="004D025A"/>
    <w:rsid w:val="004D04ED"/>
    <w:rsid w:val="004D05A6"/>
    <w:rsid w:val="004D0878"/>
    <w:rsid w:val="004D09B7"/>
    <w:rsid w:val="004D0A78"/>
    <w:rsid w:val="004D0C5F"/>
    <w:rsid w:val="004D111A"/>
    <w:rsid w:val="004D11CA"/>
    <w:rsid w:val="004D11E8"/>
    <w:rsid w:val="004D14E1"/>
    <w:rsid w:val="004D16DA"/>
    <w:rsid w:val="004D17B7"/>
    <w:rsid w:val="004D1891"/>
    <w:rsid w:val="004D18C9"/>
    <w:rsid w:val="004D1BE4"/>
    <w:rsid w:val="004D1CBA"/>
    <w:rsid w:val="004D1D45"/>
    <w:rsid w:val="004D1F10"/>
    <w:rsid w:val="004D206D"/>
    <w:rsid w:val="004D21BD"/>
    <w:rsid w:val="004D2805"/>
    <w:rsid w:val="004D2AC6"/>
    <w:rsid w:val="004D2AF2"/>
    <w:rsid w:val="004D2CA7"/>
    <w:rsid w:val="004D308E"/>
    <w:rsid w:val="004D3249"/>
    <w:rsid w:val="004D33F9"/>
    <w:rsid w:val="004D36E2"/>
    <w:rsid w:val="004D3D6C"/>
    <w:rsid w:val="004D3EA8"/>
    <w:rsid w:val="004D40CD"/>
    <w:rsid w:val="004D4177"/>
    <w:rsid w:val="004D42A0"/>
    <w:rsid w:val="004D43BA"/>
    <w:rsid w:val="004D43D5"/>
    <w:rsid w:val="004D47ED"/>
    <w:rsid w:val="004D4CD2"/>
    <w:rsid w:val="004D4D69"/>
    <w:rsid w:val="004D4E85"/>
    <w:rsid w:val="004D4EB7"/>
    <w:rsid w:val="004D4EF4"/>
    <w:rsid w:val="004D4EFD"/>
    <w:rsid w:val="004D4F1C"/>
    <w:rsid w:val="004D5550"/>
    <w:rsid w:val="004D57C6"/>
    <w:rsid w:val="004D5D98"/>
    <w:rsid w:val="004D5E5E"/>
    <w:rsid w:val="004D5F3E"/>
    <w:rsid w:val="004D61F3"/>
    <w:rsid w:val="004D627C"/>
    <w:rsid w:val="004D67B3"/>
    <w:rsid w:val="004D69EE"/>
    <w:rsid w:val="004D6A35"/>
    <w:rsid w:val="004D6C43"/>
    <w:rsid w:val="004D6E73"/>
    <w:rsid w:val="004D6F42"/>
    <w:rsid w:val="004D6FF2"/>
    <w:rsid w:val="004D7051"/>
    <w:rsid w:val="004D711E"/>
    <w:rsid w:val="004D7381"/>
    <w:rsid w:val="004D778B"/>
    <w:rsid w:val="004D7879"/>
    <w:rsid w:val="004D79BA"/>
    <w:rsid w:val="004D7B23"/>
    <w:rsid w:val="004D7D82"/>
    <w:rsid w:val="004E01CD"/>
    <w:rsid w:val="004E0437"/>
    <w:rsid w:val="004E05D1"/>
    <w:rsid w:val="004E0608"/>
    <w:rsid w:val="004E0931"/>
    <w:rsid w:val="004E0ABD"/>
    <w:rsid w:val="004E0B7A"/>
    <w:rsid w:val="004E0BE5"/>
    <w:rsid w:val="004E0D84"/>
    <w:rsid w:val="004E1073"/>
    <w:rsid w:val="004E11FF"/>
    <w:rsid w:val="004E1235"/>
    <w:rsid w:val="004E1492"/>
    <w:rsid w:val="004E150B"/>
    <w:rsid w:val="004E15C8"/>
    <w:rsid w:val="004E165D"/>
    <w:rsid w:val="004E1866"/>
    <w:rsid w:val="004E1AFD"/>
    <w:rsid w:val="004E1C35"/>
    <w:rsid w:val="004E1C92"/>
    <w:rsid w:val="004E1E1E"/>
    <w:rsid w:val="004E22BB"/>
    <w:rsid w:val="004E252E"/>
    <w:rsid w:val="004E253C"/>
    <w:rsid w:val="004E2667"/>
    <w:rsid w:val="004E2830"/>
    <w:rsid w:val="004E2936"/>
    <w:rsid w:val="004E2C03"/>
    <w:rsid w:val="004E3055"/>
    <w:rsid w:val="004E3138"/>
    <w:rsid w:val="004E3153"/>
    <w:rsid w:val="004E315C"/>
    <w:rsid w:val="004E33E9"/>
    <w:rsid w:val="004E342C"/>
    <w:rsid w:val="004E3540"/>
    <w:rsid w:val="004E373D"/>
    <w:rsid w:val="004E3B70"/>
    <w:rsid w:val="004E4084"/>
    <w:rsid w:val="004E51E1"/>
    <w:rsid w:val="004E520E"/>
    <w:rsid w:val="004E57D3"/>
    <w:rsid w:val="004E58D8"/>
    <w:rsid w:val="004E59A9"/>
    <w:rsid w:val="004E5D70"/>
    <w:rsid w:val="004E5D90"/>
    <w:rsid w:val="004E6D03"/>
    <w:rsid w:val="004E6FFF"/>
    <w:rsid w:val="004E7245"/>
    <w:rsid w:val="004E76A7"/>
    <w:rsid w:val="004E7925"/>
    <w:rsid w:val="004E7BDA"/>
    <w:rsid w:val="004E7EC3"/>
    <w:rsid w:val="004E7FD4"/>
    <w:rsid w:val="004F03F8"/>
    <w:rsid w:val="004F05D3"/>
    <w:rsid w:val="004F0611"/>
    <w:rsid w:val="004F0724"/>
    <w:rsid w:val="004F086E"/>
    <w:rsid w:val="004F0C3C"/>
    <w:rsid w:val="004F0C79"/>
    <w:rsid w:val="004F0D28"/>
    <w:rsid w:val="004F0F29"/>
    <w:rsid w:val="004F1298"/>
    <w:rsid w:val="004F12E7"/>
    <w:rsid w:val="004F13BA"/>
    <w:rsid w:val="004F183B"/>
    <w:rsid w:val="004F1C44"/>
    <w:rsid w:val="004F1CCB"/>
    <w:rsid w:val="004F2AA5"/>
    <w:rsid w:val="004F2AB4"/>
    <w:rsid w:val="004F2BE0"/>
    <w:rsid w:val="004F2CDA"/>
    <w:rsid w:val="004F3080"/>
    <w:rsid w:val="004F309F"/>
    <w:rsid w:val="004F35B7"/>
    <w:rsid w:val="004F36E2"/>
    <w:rsid w:val="004F36E6"/>
    <w:rsid w:val="004F37FE"/>
    <w:rsid w:val="004F397F"/>
    <w:rsid w:val="004F3997"/>
    <w:rsid w:val="004F39B6"/>
    <w:rsid w:val="004F3A53"/>
    <w:rsid w:val="004F3C36"/>
    <w:rsid w:val="004F3D96"/>
    <w:rsid w:val="004F3EEF"/>
    <w:rsid w:val="004F492A"/>
    <w:rsid w:val="004F4944"/>
    <w:rsid w:val="004F4A14"/>
    <w:rsid w:val="004F4B97"/>
    <w:rsid w:val="004F4C4C"/>
    <w:rsid w:val="004F5075"/>
    <w:rsid w:val="004F56A4"/>
    <w:rsid w:val="004F5892"/>
    <w:rsid w:val="004F58C3"/>
    <w:rsid w:val="004F58D2"/>
    <w:rsid w:val="004F5944"/>
    <w:rsid w:val="004F5B47"/>
    <w:rsid w:val="004F5CEB"/>
    <w:rsid w:val="004F5DF5"/>
    <w:rsid w:val="004F5F1F"/>
    <w:rsid w:val="004F5FC7"/>
    <w:rsid w:val="004F6195"/>
    <w:rsid w:val="004F61D3"/>
    <w:rsid w:val="004F627E"/>
    <w:rsid w:val="004F63FC"/>
    <w:rsid w:val="004F661C"/>
    <w:rsid w:val="004F67A8"/>
    <w:rsid w:val="004F688F"/>
    <w:rsid w:val="004F69B8"/>
    <w:rsid w:val="004F6AB5"/>
    <w:rsid w:val="004F6D18"/>
    <w:rsid w:val="004F6FDB"/>
    <w:rsid w:val="004F6FFC"/>
    <w:rsid w:val="004F730C"/>
    <w:rsid w:val="004F7375"/>
    <w:rsid w:val="005003A7"/>
    <w:rsid w:val="005004F0"/>
    <w:rsid w:val="0050056F"/>
    <w:rsid w:val="005008F7"/>
    <w:rsid w:val="005012DF"/>
    <w:rsid w:val="0050132E"/>
    <w:rsid w:val="00501391"/>
    <w:rsid w:val="005013AB"/>
    <w:rsid w:val="00501643"/>
    <w:rsid w:val="005017EB"/>
    <w:rsid w:val="00501918"/>
    <w:rsid w:val="00501989"/>
    <w:rsid w:val="005019D8"/>
    <w:rsid w:val="00501B4A"/>
    <w:rsid w:val="00501BE0"/>
    <w:rsid w:val="0050219D"/>
    <w:rsid w:val="00502529"/>
    <w:rsid w:val="0050252D"/>
    <w:rsid w:val="0050270B"/>
    <w:rsid w:val="00502C3E"/>
    <w:rsid w:val="00502D8D"/>
    <w:rsid w:val="00502EA9"/>
    <w:rsid w:val="005030C1"/>
    <w:rsid w:val="00503170"/>
    <w:rsid w:val="0050326E"/>
    <w:rsid w:val="00503903"/>
    <w:rsid w:val="00503C23"/>
    <w:rsid w:val="00503D74"/>
    <w:rsid w:val="00504089"/>
    <w:rsid w:val="005041B1"/>
    <w:rsid w:val="0050441E"/>
    <w:rsid w:val="00504490"/>
    <w:rsid w:val="00504808"/>
    <w:rsid w:val="005048D4"/>
    <w:rsid w:val="005049FB"/>
    <w:rsid w:val="005049FF"/>
    <w:rsid w:val="00504C93"/>
    <w:rsid w:val="00504EB6"/>
    <w:rsid w:val="00504EEE"/>
    <w:rsid w:val="00504F95"/>
    <w:rsid w:val="00505791"/>
    <w:rsid w:val="00505A6D"/>
    <w:rsid w:val="00505A92"/>
    <w:rsid w:val="00505BE1"/>
    <w:rsid w:val="00505DD5"/>
    <w:rsid w:val="00505ED3"/>
    <w:rsid w:val="00505F46"/>
    <w:rsid w:val="00506102"/>
    <w:rsid w:val="00506371"/>
    <w:rsid w:val="0050656C"/>
    <w:rsid w:val="00506BD2"/>
    <w:rsid w:val="00506E0B"/>
    <w:rsid w:val="00506E5C"/>
    <w:rsid w:val="00507153"/>
    <w:rsid w:val="005072CA"/>
    <w:rsid w:val="0050741C"/>
    <w:rsid w:val="00507520"/>
    <w:rsid w:val="005077D1"/>
    <w:rsid w:val="0050789E"/>
    <w:rsid w:val="00507A2E"/>
    <w:rsid w:val="00507B24"/>
    <w:rsid w:val="00507C03"/>
    <w:rsid w:val="00507DEA"/>
    <w:rsid w:val="00510157"/>
    <w:rsid w:val="005102D0"/>
    <w:rsid w:val="0051037C"/>
    <w:rsid w:val="0051045F"/>
    <w:rsid w:val="0051075B"/>
    <w:rsid w:val="00510777"/>
    <w:rsid w:val="0051080D"/>
    <w:rsid w:val="005108B5"/>
    <w:rsid w:val="00510A82"/>
    <w:rsid w:val="00510BCA"/>
    <w:rsid w:val="00510F4F"/>
    <w:rsid w:val="00511073"/>
    <w:rsid w:val="005110B7"/>
    <w:rsid w:val="00511139"/>
    <w:rsid w:val="00511470"/>
    <w:rsid w:val="00511894"/>
    <w:rsid w:val="00511898"/>
    <w:rsid w:val="00511908"/>
    <w:rsid w:val="00511B5C"/>
    <w:rsid w:val="00511BE0"/>
    <w:rsid w:val="00511D5E"/>
    <w:rsid w:val="005126D7"/>
    <w:rsid w:val="00512754"/>
    <w:rsid w:val="005129F2"/>
    <w:rsid w:val="00512A62"/>
    <w:rsid w:val="00512A73"/>
    <w:rsid w:val="00512B5B"/>
    <w:rsid w:val="00512C14"/>
    <w:rsid w:val="00512C70"/>
    <w:rsid w:val="00512D34"/>
    <w:rsid w:val="00512F42"/>
    <w:rsid w:val="005130DB"/>
    <w:rsid w:val="005131A5"/>
    <w:rsid w:val="0051330B"/>
    <w:rsid w:val="005135DB"/>
    <w:rsid w:val="005139EB"/>
    <w:rsid w:val="00513A10"/>
    <w:rsid w:val="00513B17"/>
    <w:rsid w:val="00514334"/>
    <w:rsid w:val="0051463B"/>
    <w:rsid w:val="00514775"/>
    <w:rsid w:val="005147B3"/>
    <w:rsid w:val="00514842"/>
    <w:rsid w:val="005149FB"/>
    <w:rsid w:val="00514DA0"/>
    <w:rsid w:val="00514F4E"/>
    <w:rsid w:val="005152EA"/>
    <w:rsid w:val="005158B5"/>
    <w:rsid w:val="00515960"/>
    <w:rsid w:val="00515A1D"/>
    <w:rsid w:val="00515ADF"/>
    <w:rsid w:val="00516026"/>
    <w:rsid w:val="005161A6"/>
    <w:rsid w:val="00516307"/>
    <w:rsid w:val="005164F3"/>
    <w:rsid w:val="00516545"/>
    <w:rsid w:val="0051657B"/>
    <w:rsid w:val="005167EB"/>
    <w:rsid w:val="00516CEE"/>
    <w:rsid w:val="00516D68"/>
    <w:rsid w:val="00516FA3"/>
    <w:rsid w:val="00516FC7"/>
    <w:rsid w:val="005176BB"/>
    <w:rsid w:val="005179A2"/>
    <w:rsid w:val="0052025A"/>
    <w:rsid w:val="00520318"/>
    <w:rsid w:val="005203F1"/>
    <w:rsid w:val="00520526"/>
    <w:rsid w:val="0052052B"/>
    <w:rsid w:val="005209D6"/>
    <w:rsid w:val="00520AF6"/>
    <w:rsid w:val="00520B57"/>
    <w:rsid w:val="00520CAD"/>
    <w:rsid w:val="00520CFE"/>
    <w:rsid w:val="00520D44"/>
    <w:rsid w:val="00521412"/>
    <w:rsid w:val="005214AE"/>
    <w:rsid w:val="0052150B"/>
    <w:rsid w:val="00521647"/>
    <w:rsid w:val="00521709"/>
    <w:rsid w:val="0052174A"/>
    <w:rsid w:val="005217C0"/>
    <w:rsid w:val="005217F6"/>
    <w:rsid w:val="00521854"/>
    <w:rsid w:val="00521AA2"/>
    <w:rsid w:val="00521AB5"/>
    <w:rsid w:val="00521BC3"/>
    <w:rsid w:val="00521C79"/>
    <w:rsid w:val="00521EBA"/>
    <w:rsid w:val="005221BD"/>
    <w:rsid w:val="005227AD"/>
    <w:rsid w:val="005228F3"/>
    <w:rsid w:val="00522CE0"/>
    <w:rsid w:val="00522F41"/>
    <w:rsid w:val="00522F45"/>
    <w:rsid w:val="0052300F"/>
    <w:rsid w:val="0052308E"/>
    <w:rsid w:val="005237C1"/>
    <w:rsid w:val="005237D5"/>
    <w:rsid w:val="005238C2"/>
    <w:rsid w:val="00523940"/>
    <w:rsid w:val="00523C2A"/>
    <w:rsid w:val="00523DB4"/>
    <w:rsid w:val="00523E45"/>
    <w:rsid w:val="00524798"/>
    <w:rsid w:val="005249B7"/>
    <w:rsid w:val="00524FCE"/>
    <w:rsid w:val="00525070"/>
    <w:rsid w:val="005255B5"/>
    <w:rsid w:val="005255F1"/>
    <w:rsid w:val="005257EB"/>
    <w:rsid w:val="00525A4D"/>
    <w:rsid w:val="00525E53"/>
    <w:rsid w:val="005260AF"/>
    <w:rsid w:val="005261B2"/>
    <w:rsid w:val="00526681"/>
    <w:rsid w:val="005268AF"/>
    <w:rsid w:val="00526B64"/>
    <w:rsid w:val="00526DD2"/>
    <w:rsid w:val="00527148"/>
    <w:rsid w:val="005274EB"/>
    <w:rsid w:val="00527C05"/>
    <w:rsid w:val="00527C6F"/>
    <w:rsid w:val="00527E98"/>
    <w:rsid w:val="00527F3B"/>
    <w:rsid w:val="00527F65"/>
    <w:rsid w:val="00527FD5"/>
    <w:rsid w:val="00530200"/>
    <w:rsid w:val="0053030E"/>
    <w:rsid w:val="00530364"/>
    <w:rsid w:val="00530A76"/>
    <w:rsid w:val="00530E93"/>
    <w:rsid w:val="00531048"/>
    <w:rsid w:val="0053106F"/>
    <w:rsid w:val="00531432"/>
    <w:rsid w:val="0053152B"/>
    <w:rsid w:val="0053152C"/>
    <w:rsid w:val="00531AD7"/>
    <w:rsid w:val="00531E9F"/>
    <w:rsid w:val="00532125"/>
    <w:rsid w:val="00532148"/>
    <w:rsid w:val="005321F6"/>
    <w:rsid w:val="00532867"/>
    <w:rsid w:val="00532AD3"/>
    <w:rsid w:val="00532C38"/>
    <w:rsid w:val="00532D22"/>
    <w:rsid w:val="00532E2D"/>
    <w:rsid w:val="00532FC5"/>
    <w:rsid w:val="00533012"/>
    <w:rsid w:val="005332F7"/>
    <w:rsid w:val="005335DF"/>
    <w:rsid w:val="00533632"/>
    <w:rsid w:val="0053372B"/>
    <w:rsid w:val="00533B0E"/>
    <w:rsid w:val="00533B92"/>
    <w:rsid w:val="00533E7D"/>
    <w:rsid w:val="00533ECA"/>
    <w:rsid w:val="00534003"/>
    <w:rsid w:val="005340A9"/>
    <w:rsid w:val="0053421C"/>
    <w:rsid w:val="005344E2"/>
    <w:rsid w:val="005344E7"/>
    <w:rsid w:val="005344F3"/>
    <w:rsid w:val="00534612"/>
    <w:rsid w:val="005346A7"/>
    <w:rsid w:val="0053479C"/>
    <w:rsid w:val="00534DCA"/>
    <w:rsid w:val="005353FE"/>
    <w:rsid w:val="00535675"/>
    <w:rsid w:val="00535D5B"/>
    <w:rsid w:val="00535E9E"/>
    <w:rsid w:val="00536043"/>
    <w:rsid w:val="005360C5"/>
    <w:rsid w:val="005361D6"/>
    <w:rsid w:val="00536271"/>
    <w:rsid w:val="00536327"/>
    <w:rsid w:val="005363B8"/>
    <w:rsid w:val="005364D1"/>
    <w:rsid w:val="00536969"/>
    <w:rsid w:val="00536C43"/>
    <w:rsid w:val="00536D7A"/>
    <w:rsid w:val="00536F52"/>
    <w:rsid w:val="00537038"/>
    <w:rsid w:val="00537065"/>
    <w:rsid w:val="0053721E"/>
    <w:rsid w:val="005375D9"/>
    <w:rsid w:val="005378C2"/>
    <w:rsid w:val="005378D1"/>
    <w:rsid w:val="005379CF"/>
    <w:rsid w:val="00537AD1"/>
    <w:rsid w:val="00537D2B"/>
    <w:rsid w:val="005401D5"/>
    <w:rsid w:val="00540325"/>
    <w:rsid w:val="00540425"/>
    <w:rsid w:val="00540594"/>
    <w:rsid w:val="00540647"/>
    <w:rsid w:val="005409DA"/>
    <w:rsid w:val="00540D5A"/>
    <w:rsid w:val="00540FE4"/>
    <w:rsid w:val="00540FFA"/>
    <w:rsid w:val="005412FC"/>
    <w:rsid w:val="00541548"/>
    <w:rsid w:val="00541AB9"/>
    <w:rsid w:val="00541AD9"/>
    <w:rsid w:val="00541C00"/>
    <w:rsid w:val="00541DF6"/>
    <w:rsid w:val="00541E6E"/>
    <w:rsid w:val="00541EA8"/>
    <w:rsid w:val="00541EDE"/>
    <w:rsid w:val="005420BC"/>
    <w:rsid w:val="0054251F"/>
    <w:rsid w:val="005425C8"/>
    <w:rsid w:val="0054274D"/>
    <w:rsid w:val="0054281A"/>
    <w:rsid w:val="00542D23"/>
    <w:rsid w:val="00542F76"/>
    <w:rsid w:val="00543033"/>
    <w:rsid w:val="005430CE"/>
    <w:rsid w:val="00543176"/>
    <w:rsid w:val="00543417"/>
    <w:rsid w:val="0054358B"/>
    <w:rsid w:val="005437D9"/>
    <w:rsid w:val="005438D8"/>
    <w:rsid w:val="00543A80"/>
    <w:rsid w:val="00543B6F"/>
    <w:rsid w:val="00543F82"/>
    <w:rsid w:val="005440E5"/>
    <w:rsid w:val="005441C6"/>
    <w:rsid w:val="0054422C"/>
    <w:rsid w:val="0054441E"/>
    <w:rsid w:val="00544606"/>
    <w:rsid w:val="00544862"/>
    <w:rsid w:val="00544F11"/>
    <w:rsid w:val="00544FB2"/>
    <w:rsid w:val="0054528D"/>
    <w:rsid w:val="005453F2"/>
    <w:rsid w:val="00545441"/>
    <w:rsid w:val="005454DC"/>
    <w:rsid w:val="005455F1"/>
    <w:rsid w:val="00545922"/>
    <w:rsid w:val="00545CF1"/>
    <w:rsid w:val="005463C6"/>
    <w:rsid w:val="005466A8"/>
    <w:rsid w:val="005467A3"/>
    <w:rsid w:val="00546989"/>
    <w:rsid w:val="00546A05"/>
    <w:rsid w:val="00546E48"/>
    <w:rsid w:val="00546E52"/>
    <w:rsid w:val="00546E74"/>
    <w:rsid w:val="00546F46"/>
    <w:rsid w:val="00546FA4"/>
    <w:rsid w:val="00547276"/>
    <w:rsid w:val="005473C0"/>
    <w:rsid w:val="005474DD"/>
    <w:rsid w:val="00547508"/>
    <w:rsid w:val="00547765"/>
    <w:rsid w:val="00547B21"/>
    <w:rsid w:val="00547EA3"/>
    <w:rsid w:val="00547FD0"/>
    <w:rsid w:val="00547FEF"/>
    <w:rsid w:val="0055004B"/>
    <w:rsid w:val="005504C7"/>
    <w:rsid w:val="0055054A"/>
    <w:rsid w:val="005506F7"/>
    <w:rsid w:val="0055081E"/>
    <w:rsid w:val="005509D3"/>
    <w:rsid w:val="00550A69"/>
    <w:rsid w:val="00550CF2"/>
    <w:rsid w:val="00550FEC"/>
    <w:rsid w:val="00551038"/>
    <w:rsid w:val="00551128"/>
    <w:rsid w:val="00551171"/>
    <w:rsid w:val="005511B2"/>
    <w:rsid w:val="0055146B"/>
    <w:rsid w:val="005514F1"/>
    <w:rsid w:val="005516B1"/>
    <w:rsid w:val="005517BC"/>
    <w:rsid w:val="00551870"/>
    <w:rsid w:val="00551B29"/>
    <w:rsid w:val="00551DB0"/>
    <w:rsid w:val="005520D8"/>
    <w:rsid w:val="0055213F"/>
    <w:rsid w:val="005521FD"/>
    <w:rsid w:val="0055254C"/>
    <w:rsid w:val="0055291A"/>
    <w:rsid w:val="005529E1"/>
    <w:rsid w:val="00552C66"/>
    <w:rsid w:val="00552D47"/>
    <w:rsid w:val="00552F2F"/>
    <w:rsid w:val="00552F6C"/>
    <w:rsid w:val="00553064"/>
    <w:rsid w:val="00553166"/>
    <w:rsid w:val="00553340"/>
    <w:rsid w:val="0055366B"/>
    <w:rsid w:val="00553750"/>
    <w:rsid w:val="00553EB0"/>
    <w:rsid w:val="005545F2"/>
    <w:rsid w:val="005546ED"/>
    <w:rsid w:val="005547A7"/>
    <w:rsid w:val="00554950"/>
    <w:rsid w:val="00554A8C"/>
    <w:rsid w:val="00554C62"/>
    <w:rsid w:val="00554D6F"/>
    <w:rsid w:val="00554DD1"/>
    <w:rsid w:val="00554F5D"/>
    <w:rsid w:val="005551B6"/>
    <w:rsid w:val="005554D7"/>
    <w:rsid w:val="005554E1"/>
    <w:rsid w:val="005555E6"/>
    <w:rsid w:val="0055564B"/>
    <w:rsid w:val="005556B9"/>
    <w:rsid w:val="005559F7"/>
    <w:rsid w:val="005559F9"/>
    <w:rsid w:val="00555C66"/>
    <w:rsid w:val="00555ECE"/>
    <w:rsid w:val="00555F7C"/>
    <w:rsid w:val="005560E9"/>
    <w:rsid w:val="00556247"/>
    <w:rsid w:val="005565E2"/>
    <w:rsid w:val="005568A0"/>
    <w:rsid w:val="00556CF1"/>
    <w:rsid w:val="00556D41"/>
    <w:rsid w:val="00556E3F"/>
    <w:rsid w:val="00556E60"/>
    <w:rsid w:val="00556EC6"/>
    <w:rsid w:val="00556F4F"/>
    <w:rsid w:val="00557062"/>
    <w:rsid w:val="0055731E"/>
    <w:rsid w:val="005575B5"/>
    <w:rsid w:val="005578D4"/>
    <w:rsid w:val="00557945"/>
    <w:rsid w:val="00557DBB"/>
    <w:rsid w:val="0056049D"/>
    <w:rsid w:val="005604A3"/>
    <w:rsid w:val="005609BE"/>
    <w:rsid w:val="00560DAC"/>
    <w:rsid w:val="00560EA0"/>
    <w:rsid w:val="00560F64"/>
    <w:rsid w:val="005611A9"/>
    <w:rsid w:val="00561240"/>
    <w:rsid w:val="005614B2"/>
    <w:rsid w:val="005615FD"/>
    <w:rsid w:val="0056166D"/>
    <w:rsid w:val="005617C1"/>
    <w:rsid w:val="005618A4"/>
    <w:rsid w:val="00561A91"/>
    <w:rsid w:val="00561CD7"/>
    <w:rsid w:val="00561E64"/>
    <w:rsid w:val="00561E8F"/>
    <w:rsid w:val="00561EBF"/>
    <w:rsid w:val="005620F0"/>
    <w:rsid w:val="00562245"/>
    <w:rsid w:val="00562404"/>
    <w:rsid w:val="0056267F"/>
    <w:rsid w:val="00562868"/>
    <w:rsid w:val="00562BBD"/>
    <w:rsid w:val="00562BDA"/>
    <w:rsid w:val="00562EFC"/>
    <w:rsid w:val="005631BB"/>
    <w:rsid w:val="005632ED"/>
    <w:rsid w:val="00563680"/>
    <w:rsid w:val="005636A1"/>
    <w:rsid w:val="005636FC"/>
    <w:rsid w:val="00563860"/>
    <w:rsid w:val="00563933"/>
    <w:rsid w:val="00563AF3"/>
    <w:rsid w:val="0056418E"/>
    <w:rsid w:val="005642E1"/>
    <w:rsid w:val="00564669"/>
    <w:rsid w:val="005646B8"/>
    <w:rsid w:val="00564989"/>
    <w:rsid w:val="00564B25"/>
    <w:rsid w:val="00564CDA"/>
    <w:rsid w:val="00564D51"/>
    <w:rsid w:val="00564DB8"/>
    <w:rsid w:val="0056511A"/>
    <w:rsid w:val="005651D2"/>
    <w:rsid w:val="0056520D"/>
    <w:rsid w:val="00565942"/>
    <w:rsid w:val="00565AD0"/>
    <w:rsid w:val="00565D52"/>
    <w:rsid w:val="00565EE5"/>
    <w:rsid w:val="00565FDF"/>
    <w:rsid w:val="005660A2"/>
    <w:rsid w:val="005662E3"/>
    <w:rsid w:val="005663C1"/>
    <w:rsid w:val="0056659D"/>
    <w:rsid w:val="005667BC"/>
    <w:rsid w:val="005667EC"/>
    <w:rsid w:val="00566864"/>
    <w:rsid w:val="00566952"/>
    <w:rsid w:val="00566AB9"/>
    <w:rsid w:val="00566AE9"/>
    <w:rsid w:val="00566D96"/>
    <w:rsid w:val="00567091"/>
    <w:rsid w:val="00567191"/>
    <w:rsid w:val="005673F6"/>
    <w:rsid w:val="00567456"/>
    <w:rsid w:val="00567715"/>
    <w:rsid w:val="0056783F"/>
    <w:rsid w:val="00567FA8"/>
    <w:rsid w:val="00567FF7"/>
    <w:rsid w:val="0057042A"/>
    <w:rsid w:val="00570453"/>
    <w:rsid w:val="00570470"/>
    <w:rsid w:val="0057047B"/>
    <w:rsid w:val="00570567"/>
    <w:rsid w:val="00570809"/>
    <w:rsid w:val="0057080F"/>
    <w:rsid w:val="00570978"/>
    <w:rsid w:val="00570A51"/>
    <w:rsid w:val="00570D07"/>
    <w:rsid w:val="0057106D"/>
    <w:rsid w:val="005713C6"/>
    <w:rsid w:val="00571413"/>
    <w:rsid w:val="005715F9"/>
    <w:rsid w:val="005717C2"/>
    <w:rsid w:val="005718D8"/>
    <w:rsid w:val="0057200F"/>
    <w:rsid w:val="0057209A"/>
    <w:rsid w:val="00572170"/>
    <w:rsid w:val="005725A3"/>
    <w:rsid w:val="0057262B"/>
    <w:rsid w:val="00572902"/>
    <w:rsid w:val="00572E04"/>
    <w:rsid w:val="005730F2"/>
    <w:rsid w:val="00573178"/>
    <w:rsid w:val="00573271"/>
    <w:rsid w:val="00573322"/>
    <w:rsid w:val="00573501"/>
    <w:rsid w:val="00573686"/>
    <w:rsid w:val="005736D8"/>
    <w:rsid w:val="005737D6"/>
    <w:rsid w:val="00573929"/>
    <w:rsid w:val="005739C1"/>
    <w:rsid w:val="00573FBE"/>
    <w:rsid w:val="005745AE"/>
    <w:rsid w:val="005747D5"/>
    <w:rsid w:val="005748DF"/>
    <w:rsid w:val="00574972"/>
    <w:rsid w:val="00574A28"/>
    <w:rsid w:val="00574BAE"/>
    <w:rsid w:val="00574EE8"/>
    <w:rsid w:val="00574F3A"/>
    <w:rsid w:val="0057567F"/>
    <w:rsid w:val="00575C37"/>
    <w:rsid w:val="00575C4D"/>
    <w:rsid w:val="00575C9C"/>
    <w:rsid w:val="00575CD2"/>
    <w:rsid w:val="00575D3F"/>
    <w:rsid w:val="00575DA1"/>
    <w:rsid w:val="00575E3C"/>
    <w:rsid w:val="00575EC4"/>
    <w:rsid w:val="00575F6B"/>
    <w:rsid w:val="005762A7"/>
    <w:rsid w:val="005763F7"/>
    <w:rsid w:val="00576771"/>
    <w:rsid w:val="00576B32"/>
    <w:rsid w:val="00576D32"/>
    <w:rsid w:val="005775F6"/>
    <w:rsid w:val="00577677"/>
    <w:rsid w:val="00577E37"/>
    <w:rsid w:val="00577FB8"/>
    <w:rsid w:val="005801AA"/>
    <w:rsid w:val="0058021E"/>
    <w:rsid w:val="00580319"/>
    <w:rsid w:val="00580435"/>
    <w:rsid w:val="00580570"/>
    <w:rsid w:val="00580F42"/>
    <w:rsid w:val="00581466"/>
    <w:rsid w:val="0058151F"/>
    <w:rsid w:val="00581527"/>
    <w:rsid w:val="00581834"/>
    <w:rsid w:val="00581A0A"/>
    <w:rsid w:val="00581D25"/>
    <w:rsid w:val="00581D34"/>
    <w:rsid w:val="00581F13"/>
    <w:rsid w:val="00581F88"/>
    <w:rsid w:val="00581FA8"/>
    <w:rsid w:val="005821DF"/>
    <w:rsid w:val="0058248C"/>
    <w:rsid w:val="00582595"/>
    <w:rsid w:val="005828A0"/>
    <w:rsid w:val="005828C0"/>
    <w:rsid w:val="00582930"/>
    <w:rsid w:val="00582CEA"/>
    <w:rsid w:val="0058302B"/>
    <w:rsid w:val="0058334F"/>
    <w:rsid w:val="005833D0"/>
    <w:rsid w:val="0058374B"/>
    <w:rsid w:val="005839F4"/>
    <w:rsid w:val="00584479"/>
    <w:rsid w:val="00584BFF"/>
    <w:rsid w:val="00584C0F"/>
    <w:rsid w:val="00584C40"/>
    <w:rsid w:val="00584C86"/>
    <w:rsid w:val="00584CC9"/>
    <w:rsid w:val="00584CEF"/>
    <w:rsid w:val="00584D02"/>
    <w:rsid w:val="005851BA"/>
    <w:rsid w:val="005853A8"/>
    <w:rsid w:val="00585B43"/>
    <w:rsid w:val="00585C5F"/>
    <w:rsid w:val="00585C8F"/>
    <w:rsid w:val="005860EF"/>
    <w:rsid w:val="005863E6"/>
    <w:rsid w:val="00586575"/>
    <w:rsid w:val="005866A8"/>
    <w:rsid w:val="0058678B"/>
    <w:rsid w:val="005869E9"/>
    <w:rsid w:val="00586CEC"/>
    <w:rsid w:val="00586E07"/>
    <w:rsid w:val="005874BD"/>
    <w:rsid w:val="0058760E"/>
    <w:rsid w:val="00587753"/>
    <w:rsid w:val="00587813"/>
    <w:rsid w:val="0058781E"/>
    <w:rsid w:val="0058796E"/>
    <w:rsid w:val="00587F51"/>
    <w:rsid w:val="005901E1"/>
    <w:rsid w:val="00590304"/>
    <w:rsid w:val="005904D5"/>
    <w:rsid w:val="005905F2"/>
    <w:rsid w:val="005907F7"/>
    <w:rsid w:val="00590811"/>
    <w:rsid w:val="00590ABA"/>
    <w:rsid w:val="005911D7"/>
    <w:rsid w:val="005912FD"/>
    <w:rsid w:val="0059167F"/>
    <w:rsid w:val="005916D7"/>
    <w:rsid w:val="0059183D"/>
    <w:rsid w:val="00591987"/>
    <w:rsid w:val="00591A63"/>
    <w:rsid w:val="00591BEF"/>
    <w:rsid w:val="00591DA8"/>
    <w:rsid w:val="00591EBF"/>
    <w:rsid w:val="00592116"/>
    <w:rsid w:val="005923E2"/>
    <w:rsid w:val="00592853"/>
    <w:rsid w:val="00592922"/>
    <w:rsid w:val="00592944"/>
    <w:rsid w:val="005929CD"/>
    <w:rsid w:val="00592B10"/>
    <w:rsid w:val="00592BC5"/>
    <w:rsid w:val="005930EB"/>
    <w:rsid w:val="0059311A"/>
    <w:rsid w:val="00593440"/>
    <w:rsid w:val="005935B5"/>
    <w:rsid w:val="00593646"/>
    <w:rsid w:val="00593936"/>
    <w:rsid w:val="00593A03"/>
    <w:rsid w:val="00593ADC"/>
    <w:rsid w:val="00593C06"/>
    <w:rsid w:val="00594E03"/>
    <w:rsid w:val="00594F3E"/>
    <w:rsid w:val="0059515A"/>
    <w:rsid w:val="00595196"/>
    <w:rsid w:val="0059519D"/>
    <w:rsid w:val="00595528"/>
    <w:rsid w:val="00595537"/>
    <w:rsid w:val="00595584"/>
    <w:rsid w:val="005955E9"/>
    <w:rsid w:val="005957A6"/>
    <w:rsid w:val="00595A0B"/>
    <w:rsid w:val="00595A98"/>
    <w:rsid w:val="00595B83"/>
    <w:rsid w:val="00595DAC"/>
    <w:rsid w:val="00596291"/>
    <w:rsid w:val="00596325"/>
    <w:rsid w:val="0059635F"/>
    <w:rsid w:val="0059650C"/>
    <w:rsid w:val="005966A8"/>
    <w:rsid w:val="00596A4B"/>
    <w:rsid w:val="00596CFB"/>
    <w:rsid w:val="00596DF4"/>
    <w:rsid w:val="00596E78"/>
    <w:rsid w:val="00596E8B"/>
    <w:rsid w:val="00596F6D"/>
    <w:rsid w:val="00597152"/>
    <w:rsid w:val="00597575"/>
    <w:rsid w:val="0059793F"/>
    <w:rsid w:val="00597957"/>
    <w:rsid w:val="005979CE"/>
    <w:rsid w:val="00597BE9"/>
    <w:rsid w:val="00597D30"/>
    <w:rsid w:val="00597D6C"/>
    <w:rsid w:val="00597D85"/>
    <w:rsid w:val="00597FE0"/>
    <w:rsid w:val="005A0240"/>
    <w:rsid w:val="005A0245"/>
    <w:rsid w:val="005A0433"/>
    <w:rsid w:val="005A06C7"/>
    <w:rsid w:val="005A079E"/>
    <w:rsid w:val="005A0963"/>
    <w:rsid w:val="005A0E7E"/>
    <w:rsid w:val="005A179A"/>
    <w:rsid w:val="005A1959"/>
    <w:rsid w:val="005A198B"/>
    <w:rsid w:val="005A1D13"/>
    <w:rsid w:val="005A1D53"/>
    <w:rsid w:val="005A1E51"/>
    <w:rsid w:val="005A1EB0"/>
    <w:rsid w:val="005A1FEC"/>
    <w:rsid w:val="005A204C"/>
    <w:rsid w:val="005A237F"/>
    <w:rsid w:val="005A2866"/>
    <w:rsid w:val="005A2906"/>
    <w:rsid w:val="005A2AD8"/>
    <w:rsid w:val="005A2B1A"/>
    <w:rsid w:val="005A2BEA"/>
    <w:rsid w:val="005A2D10"/>
    <w:rsid w:val="005A2DB2"/>
    <w:rsid w:val="005A318E"/>
    <w:rsid w:val="005A31BA"/>
    <w:rsid w:val="005A33FC"/>
    <w:rsid w:val="005A35F6"/>
    <w:rsid w:val="005A360C"/>
    <w:rsid w:val="005A3740"/>
    <w:rsid w:val="005A3E10"/>
    <w:rsid w:val="005A3E52"/>
    <w:rsid w:val="005A3F01"/>
    <w:rsid w:val="005A4931"/>
    <w:rsid w:val="005A4AC3"/>
    <w:rsid w:val="005A4DB5"/>
    <w:rsid w:val="005A4FB2"/>
    <w:rsid w:val="005A5185"/>
    <w:rsid w:val="005A5568"/>
    <w:rsid w:val="005A57A3"/>
    <w:rsid w:val="005A5BC6"/>
    <w:rsid w:val="005A627C"/>
    <w:rsid w:val="005A672E"/>
    <w:rsid w:val="005A698C"/>
    <w:rsid w:val="005A6E2F"/>
    <w:rsid w:val="005A7205"/>
    <w:rsid w:val="005A730E"/>
    <w:rsid w:val="005A7435"/>
    <w:rsid w:val="005A764A"/>
    <w:rsid w:val="005A76D2"/>
    <w:rsid w:val="005A76E2"/>
    <w:rsid w:val="005A7944"/>
    <w:rsid w:val="005A7952"/>
    <w:rsid w:val="005A7987"/>
    <w:rsid w:val="005A7A8F"/>
    <w:rsid w:val="005A7BC9"/>
    <w:rsid w:val="005A7F69"/>
    <w:rsid w:val="005B02C4"/>
    <w:rsid w:val="005B02C5"/>
    <w:rsid w:val="005B0404"/>
    <w:rsid w:val="005B073B"/>
    <w:rsid w:val="005B0991"/>
    <w:rsid w:val="005B0AE0"/>
    <w:rsid w:val="005B0F9F"/>
    <w:rsid w:val="005B1032"/>
    <w:rsid w:val="005B1591"/>
    <w:rsid w:val="005B1615"/>
    <w:rsid w:val="005B1D35"/>
    <w:rsid w:val="005B1D3A"/>
    <w:rsid w:val="005B1E5A"/>
    <w:rsid w:val="005B1F54"/>
    <w:rsid w:val="005B1F87"/>
    <w:rsid w:val="005B1FBD"/>
    <w:rsid w:val="005B20F9"/>
    <w:rsid w:val="005B24F1"/>
    <w:rsid w:val="005B26F3"/>
    <w:rsid w:val="005B270D"/>
    <w:rsid w:val="005B2758"/>
    <w:rsid w:val="005B2A7C"/>
    <w:rsid w:val="005B2B5E"/>
    <w:rsid w:val="005B2E12"/>
    <w:rsid w:val="005B2ED0"/>
    <w:rsid w:val="005B2F5F"/>
    <w:rsid w:val="005B302F"/>
    <w:rsid w:val="005B32A6"/>
    <w:rsid w:val="005B35AC"/>
    <w:rsid w:val="005B3674"/>
    <w:rsid w:val="005B3BEC"/>
    <w:rsid w:val="005B3D4E"/>
    <w:rsid w:val="005B3DEA"/>
    <w:rsid w:val="005B3F76"/>
    <w:rsid w:val="005B3FE9"/>
    <w:rsid w:val="005B4063"/>
    <w:rsid w:val="005B4440"/>
    <w:rsid w:val="005B4676"/>
    <w:rsid w:val="005B4ADD"/>
    <w:rsid w:val="005B4C05"/>
    <w:rsid w:val="005B4ED1"/>
    <w:rsid w:val="005B5149"/>
    <w:rsid w:val="005B52D2"/>
    <w:rsid w:val="005B535C"/>
    <w:rsid w:val="005B57E0"/>
    <w:rsid w:val="005B583E"/>
    <w:rsid w:val="005B59F9"/>
    <w:rsid w:val="005B5A72"/>
    <w:rsid w:val="005B5D48"/>
    <w:rsid w:val="005B5FDC"/>
    <w:rsid w:val="005B60B5"/>
    <w:rsid w:val="005B6121"/>
    <w:rsid w:val="005B6134"/>
    <w:rsid w:val="005B6207"/>
    <w:rsid w:val="005B6768"/>
    <w:rsid w:val="005B68C3"/>
    <w:rsid w:val="005B6BBA"/>
    <w:rsid w:val="005B6C34"/>
    <w:rsid w:val="005B6F23"/>
    <w:rsid w:val="005B6F63"/>
    <w:rsid w:val="005B737A"/>
    <w:rsid w:val="005B7551"/>
    <w:rsid w:val="005B76B9"/>
    <w:rsid w:val="005B7A4B"/>
    <w:rsid w:val="005B7B2F"/>
    <w:rsid w:val="005B7C6A"/>
    <w:rsid w:val="005B7CEC"/>
    <w:rsid w:val="005C00CC"/>
    <w:rsid w:val="005C0369"/>
    <w:rsid w:val="005C04CD"/>
    <w:rsid w:val="005C062A"/>
    <w:rsid w:val="005C09A1"/>
    <w:rsid w:val="005C11C3"/>
    <w:rsid w:val="005C126D"/>
    <w:rsid w:val="005C1352"/>
    <w:rsid w:val="005C13AA"/>
    <w:rsid w:val="005C13AE"/>
    <w:rsid w:val="005C14E6"/>
    <w:rsid w:val="005C1619"/>
    <w:rsid w:val="005C1635"/>
    <w:rsid w:val="005C18F5"/>
    <w:rsid w:val="005C1E2E"/>
    <w:rsid w:val="005C200E"/>
    <w:rsid w:val="005C237F"/>
    <w:rsid w:val="005C2473"/>
    <w:rsid w:val="005C24D3"/>
    <w:rsid w:val="005C25DC"/>
    <w:rsid w:val="005C28B3"/>
    <w:rsid w:val="005C2EFD"/>
    <w:rsid w:val="005C2F91"/>
    <w:rsid w:val="005C3066"/>
    <w:rsid w:val="005C318B"/>
    <w:rsid w:val="005C320C"/>
    <w:rsid w:val="005C334A"/>
    <w:rsid w:val="005C3991"/>
    <w:rsid w:val="005C39E3"/>
    <w:rsid w:val="005C3A2F"/>
    <w:rsid w:val="005C3A40"/>
    <w:rsid w:val="005C3B02"/>
    <w:rsid w:val="005C3FF8"/>
    <w:rsid w:val="005C407B"/>
    <w:rsid w:val="005C415F"/>
    <w:rsid w:val="005C4205"/>
    <w:rsid w:val="005C4383"/>
    <w:rsid w:val="005C44D4"/>
    <w:rsid w:val="005C455F"/>
    <w:rsid w:val="005C46D9"/>
    <w:rsid w:val="005C47F2"/>
    <w:rsid w:val="005C49F8"/>
    <w:rsid w:val="005C4A40"/>
    <w:rsid w:val="005C4D70"/>
    <w:rsid w:val="005C4EDB"/>
    <w:rsid w:val="005C4FF3"/>
    <w:rsid w:val="005C50F1"/>
    <w:rsid w:val="005C5128"/>
    <w:rsid w:val="005C5319"/>
    <w:rsid w:val="005C5323"/>
    <w:rsid w:val="005C566E"/>
    <w:rsid w:val="005C58C5"/>
    <w:rsid w:val="005C5BB1"/>
    <w:rsid w:val="005C5CF2"/>
    <w:rsid w:val="005C5DB9"/>
    <w:rsid w:val="005C5DBD"/>
    <w:rsid w:val="005C5F6C"/>
    <w:rsid w:val="005C635D"/>
    <w:rsid w:val="005C65D5"/>
    <w:rsid w:val="005C6631"/>
    <w:rsid w:val="005C6741"/>
    <w:rsid w:val="005C697A"/>
    <w:rsid w:val="005C6A5B"/>
    <w:rsid w:val="005C6E0E"/>
    <w:rsid w:val="005C6E15"/>
    <w:rsid w:val="005C717A"/>
    <w:rsid w:val="005C71EB"/>
    <w:rsid w:val="005C7237"/>
    <w:rsid w:val="005C74A9"/>
    <w:rsid w:val="005C78E7"/>
    <w:rsid w:val="005C7D84"/>
    <w:rsid w:val="005C7E18"/>
    <w:rsid w:val="005C7EEC"/>
    <w:rsid w:val="005D008D"/>
    <w:rsid w:val="005D06F5"/>
    <w:rsid w:val="005D0785"/>
    <w:rsid w:val="005D0A24"/>
    <w:rsid w:val="005D0B46"/>
    <w:rsid w:val="005D0CA2"/>
    <w:rsid w:val="005D0DFA"/>
    <w:rsid w:val="005D13B5"/>
    <w:rsid w:val="005D1745"/>
    <w:rsid w:val="005D181E"/>
    <w:rsid w:val="005D1A0E"/>
    <w:rsid w:val="005D1AA1"/>
    <w:rsid w:val="005D1BE7"/>
    <w:rsid w:val="005D1DD3"/>
    <w:rsid w:val="005D1F57"/>
    <w:rsid w:val="005D206B"/>
    <w:rsid w:val="005D2099"/>
    <w:rsid w:val="005D222E"/>
    <w:rsid w:val="005D2331"/>
    <w:rsid w:val="005D2991"/>
    <w:rsid w:val="005D2BB5"/>
    <w:rsid w:val="005D2C28"/>
    <w:rsid w:val="005D2D96"/>
    <w:rsid w:val="005D2F1A"/>
    <w:rsid w:val="005D380F"/>
    <w:rsid w:val="005D3891"/>
    <w:rsid w:val="005D395A"/>
    <w:rsid w:val="005D3B09"/>
    <w:rsid w:val="005D3BE5"/>
    <w:rsid w:val="005D3D0F"/>
    <w:rsid w:val="005D3D62"/>
    <w:rsid w:val="005D42E1"/>
    <w:rsid w:val="005D438A"/>
    <w:rsid w:val="005D43A1"/>
    <w:rsid w:val="005D43F4"/>
    <w:rsid w:val="005D47D0"/>
    <w:rsid w:val="005D4924"/>
    <w:rsid w:val="005D4DDD"/>
    <w:rsid w:val="005D4E63"/>
    <w:rsid w:val="005D5164"/>
    <w:rsid w:val="005D5261"/>
    <w:rsid w:val="005D526D"/>
    <w:rsid w:val="005D535C"/>
    <w:rsid w:val="005D53C5"/>
    <w:rsid w:val="005D54D6"/>
    <w:rsid w:val="005D554A"/>
    <w:rsid w:val="005D5571"/>
    <w:rsid w:val="005D55E9"/>
    <w:rsid w:val="005D5645"/>
    <w:rsid w:val="005D56B9"/>
    <w:rsid w:val="005D589C"/>
    <w:rsid w:val="005D592A"/>
    <w:rsid w:val="005D5958"/>
    <w:rsid w:val="005D5A9A"/>
    <w:rsid w:val="005D5B5C"/>
    <w:rsid w:val="005D5C93"/>
    <w:rsid w:val="005D5F9E"/>
    <w:rsid w:val="005D6019"/>
    <w:rsid w:val="005D607B"/>
    <w:rsid w:val="005D6307"/>
    <w:rsid w:val="005D65BC"/>
    <w:rsid w:val="005D65C5"/>
    <w:rsid w:val="005D6CE1"/>
    <w:rsid w:val="005D7011"/>
    <w:rsid w:val="005D730D"/>
    <w:rsid w:val="005D772C"/>
    <w:rsid w:val="005D79AD"/>
    <w:rsid w:val="005D7A31"/>
    <w:rsid w:val="005D7CE6"/>
    <w:rsid w:val="005D7DC7"/>
    <w:rsid w:val="005E0029"/>
    <w:rsid w:val="005E017E"/>
    <w:rsid w:val="005E01FB"/>
    <w:rsid w:val="005E02A2"/>
    <w:rsid w:val="005E03EA"/>
    <w:rsid w:val="005E0427"/>
    <w:rsid w:val="005E0438"/>
    <w:rsid w:val="005E04A5"/>
    <w:rsid w:val="005E0799"/>
    <w:rsid w:val="005E0986"/>
    <w:rsid w:val="005E0CD6"/>
    <w:rsid w:val="005E0DFD"/>
    <w:rsid w:val="005E0F77"/>
    <w:rsid w:val="005E125A"/>
    <w:rsid w:val="005E13E9"/>
    <w:rsid w:val="005E14BD"/>
    <w:rsid w:val="005E161D"/>
    <w:rsid w:val="005E165E"/>
    <w:rsid w:val="005E1889"/>
    <w:rsid w:val="005E188A"/>
    <w:rsid w:val="005E1A3B"/>
    <w:rsid w:val="005E1C4C"/>
    <w:rsid w:val="005E1F97"/>
    <w:rsid w:val="005E2063"/>
    <w:rsid w:val="005E237F"/>
    <w:rsid w:val="005E24F2"/>
    <w:rsid w:val="005E289F"/>
    <w:rsid w:val="005E2B0F"/>
    <w:rsid w:val="005E2B43"/>
    <w:rsid w:val="005E335C"/>
    <w:rsid w:val="005E33C5"/>
    <w:rsid w:val="005E33E6"/>
    <w:rsid w:val="005E39D0"/>
    <w:rsid w:val="005E3B25"/>
    <w:rsid w:val="005E3B9E"/>
    <w:rsid w:val="005E3C5E"/>
    <w:rsid w:val="005E3F32"/>
    <w:rsid w:val="005E40B4"/>
    <w:rsid w:val="005E4114"/>
    <w:rsid w:val="005E4168"/>
    <w:rsid w:val="005E43AD"/>
    <w:rsid w:val="005E4526"/>
    <w:rsid w:val="005E4648"/>
    <w:rsid w:val="005E471D"/>
    <w:rsid w:val="005E48B8"/>
    <w:rsid w:val="005E49EE"/>
    <w:rsid w:val="005E4DD9"/>
    <w:rsid w:val="005E4F27"/>
    <w:rsid w:val="005E511C"/>
    <w:rsid w:val="005E5190"/>
    <w:rsid w:val="005E55F4"/>
    <w:rsid w:val="005E5662"/>
    <w:rsid w:val="005E571A"/>
    <w:rsid w:val="005E57FA"/>
    <w:rsid w:val="005E5897"/>
    <w:rsid w:val="005E5948"/>
    <w:rsid w:val="005E605F"/>
    <w:rsid w:val="005E6157"/>
    <w:rsid w:val="005E6268"/>
    <w:rsid w:val="005E630A"/>
    <w:rsid w:val="005E64E0"/>
    <w:rsid w:val="005E6688"/>
    <w:rsid w:val="005E67E1"/>
    <w:rsid w:val="005E6B8D"/>
    <w:rsid w:val="005E6BB0"/>
    <w:rsid w:val="005E6D89"/>
    <w:rsid w:val="005E6EF4"/>
    <w:rsid w:val="005E7122"/>
    <w:rsid w:val="005E736D"/>
    <w:rsid w:val="005E75AA"/>
    <w:rsid w:val="005E7715"/>
    <w:rsid w:val="005E7A0E"/>
    <w:rsid w:val="005E7A13"/>
    <w:rsid w:val="005E7A6B"/>
    <w:rsid w:val="005E7CEA"/>
    <w:rsid w:val="005E7E12"/>
    <w:rsid w:val="005E7FDA"/>
    <w:rsid w:val="005F021F"/>
    <w:rsid w:val="005F045F"/>
    <w:rsid w:val="005F0D5D"/>
    <w:rsid w:val="005F0DF6"/>
    <w:rsid w:val="005F1281"/>
    <w:rsid w:val="005F1624"/>
    <w:rsid w:val="005F1668"/>
    <w:rsid w:val="005F1840"/>
    <w:rsid w:val="005F1A6A"/>
    <w:rsid w:val="005F1B70"/>
    <w:rsid w:val="005F1BFE"/>
    <w:rsid w:val="005F1C4F"/>
    <w:rsid w:val="005F1DD2"/>
    <w:rsid w:val="005F1EE3"/>
    <w:rsid w:val="005F204D"/>
    <w:rsid w:val="005F22AC"/>
    <w:rsid w:val="005F236F"/>
    <w:rsid w:val="005F25ED"/>
    <w:rsid w:val="005F2811"/>
    <w:rsid w:val="005F2874"/>
    <w:rsid w:val="005F29A7"/>
    <w:rsid w:val="005F3101"/>
    <w:rsid w:val="005F31BF"/>
    <w:rsid w:val="005F32EA"/>
    <w:rsid w:val="005F3401"/>
    <w:rsid w:val="005F389E"/>
    <w:rsid w:val="005F3902"/>
    <w:rsid w:val="005F3AD7"/>
    <w:rsid w:val="005F3BA8"/>
    <w:rsid w:val="005F3E7C"/>
    <w:rsid w:val="005F3EF8"/>
    <w:rsid w:val="005F3F11"/>
    <w:rsid w:val="005F41B0"/>
    <w:rsid w:val="005F4382"/>
    <w:rsid w:val="005F456E"/>
    <w:rsid w:val="005F4757"/>
    <w:rsid w:val="005F487A"/>
    <w:rsid w:val="005F487F"/>
    <w:rsid w:val="005F4B2D"/>
    <w:rsid w:val="005F4D30"/>
    <w:rsid w:val="005F4D7B"/>
    <w:rsid w:val="005F4E2F"/>
    <w:rsid w:val="005F5009"/>
    <w:rsid w:val="005F5876"/>
    <w:rsid w:val="005F5921"/>
    <w:rsid w:val="005F59CA"/>
    <w:rsid w:val="005F5A80"/>
    <w:rsid w:val="005F5B03"/>
    <w:rsid w:val="005F5B78"/>
    <w:rsid w:val="005F5EC8"/>
    <w:rsid w:val="005F608E"/>
    <w:rsid w:val="005F6424"/>
    <w:rsid w:val="005F665B"/>
    <w:rsid w:val="005F66C1"/>
    <w:rsid w:val="005F691D"/>
    <w:rsid w:val="005F6989"/>
    <w:rsid w:val="005F69B8"/>
    <w:rsid w:val="005F6C6C"/>
    <w:rsid w:val="005F75FB"/>
    <w:rsid w:val="005F76BF"/>
    <w:rsid w:val="005F7905"/>
    <w:rsid w:val="005F79C2"/>
    <w:rsid w:val="005F79E5"/>
    <w:rsid w:val="005F7C22"/>
    <w:rsid w:val="006000A8"/>
    <w:rsid w:val="006000E6"/>
    <w:rsid w:val="00600751"/>
    <w:rsid w:val="00600813"/>
    <w:rsid w:val="00600A39"/>
    <w:rsid w:val="00600A57"/>
    <w:rsid w:val="00600CEE"/>
    <w:rsid w:val="00600F18"/>
    <w:rsid w:val="0060123A"/>
    <w:rsid w:val="00601305"/>
    <w:rsid w:val="00601374"/>
    <w:rsid w:val="00601B83"/>
    <w:rsid w:val="00601BE5"/>
    <w:rsid w:val="00601CFA"/>
    <w:rsid w:val="00601D5B"/>
    <w:rsid w:val="00601D98"/>
    <w:rsid w:val="00601E45"/>
    <w:rsid w:val="00601FC7"/>
    <w:rsid w:val="0060203E"/>
    <w:rsid w:val="00602088"/>
    <w:rsid w:val="006022AC"/>
    <w:rsid w:val="006023F1"/>
    <w:rsid w:val="00602590"/>
    <w:rsid w:val="006028A8"/>
    <w:rsid w:val="0060296F"/>
    <w:rsid w:val="00602B04"/>
    <w:rsid w:val="00602C5C"/>
    <w:rsid w:val="00603133"/>
    <w:rsid w:val="006032AF"/>
    <w:rsid w:val="006034A0"/>
    <w:rsid w:val="00603651"/>
    <w:rsid w:val="00603C3D"/>
    <w:rsid w:val="00603F2E"/>
    <w:rsid w:val="00603FAB"/>
    <w:rsid w:val="00604042"/>
    <w:rsid w:val="00604351"/>
    <w:rsid w:val="006043FE"/>
    <w:rsid w:val="006044FF"/>
    <w:rsid w:val="0060455C"/>
    <w:rsid w:val="006049C0"/>
    <w:rsid w:val="00604AD9"/>
    <w:rsid w:val="00604BD6"/>
    <w:rsid w:val="00604C2D"/>
    <w:rsid w:val="00604DCF"/>
    <w:rsid w:val="00604E16"/>
    <w:rsid w:val="00604EFE"/>
    <w:rsid w:val="006050E9"/>
    <w:rsid w:val="00605183"/>
    <w:rsid w:val="006055F2"/>
    <w:rsid w:val="006056C4"/>
    <w:rsid w:val="0060583E"/>
    <w:rsid w:val="0060590A"/>
    <w:rsid w:val="0060595F"/>
    <w:rsid w:val="00605BA5"/>
    <w:rsid w:val="00605DC8"/>
    <w:rsid w:val="006062FA"/>
    <w:rsid w:val="00606486"/>
    <w:rsid w:val="00606683"/>
    <w:rsid w:val="006068EC"/>
    <w:rsid w:val="00606EF4"/>
    <w:rsid w:val="0060700B"/>
    <w:rsid w:val="006070C0"/>
    <w:rsid w:val="00607243"/>
    <w:rsid w:val="006073A5"/>
    <w:rsid w:val="006078AC"/>
    <w:rsid w:val="006078ED"/>
    <w:rsid w:val="00607972"/>
    <w:rsid w:val="00607A50"/>
    <w:rsid w:val="00607B6E"/>
    <w:rsid w:val="00607CC5"/>
    <w:rsid w:val="00607E26"/>
    <w:rsid w:val="00610172"/>
    <w:rsid w:val="006102A4"/>
    <w:rsid w:val="00610415"/>
    <w:rsid w:val="006104EE"/>
    <w:rsid w:val="0061073D"/>
    <w:rsid w:val="006107A1"/>
    <w:rsid w:val="00610A66"/>
    <w:rsid w:val="006110A7"/>
    <w:rsid w:val="006110FD"/>
    <w:rsid w:val="0061115B"/>
    <w:rsid w:val="0061155B"/>
    <w:rsid w:val="0061171A"/>
    <w:rsid w:val="006119CF"/>
    <w:rsid w:val="00611A6C"/>
    <w:rsid w:val="00611C7B"/>
    <w:rsid w:val="00611C87"/>
    <w:rsid w:val="006121EA"/>
    <w:rsid w:val="006123B2"/>
    <w:rsid w:val="00612453"/>
    <w:rsid w:val="0061263A"/>
    <w:rsid w:val="00612AAD"/>
    <w:rsid w:val="00612E19"/>
    <w:rsid w:val="00612EEC"/>
    <w:rsid w:val="00613458"/>
    <w:rsid w:val="00613579"/>
    <w:rsid w:val="00613587"/>
    <w:rsid w:val="0061363B"/>
    <w:rsid w:val="00613CF8"/>
    <w:rsid w:val="00613E42"/>
    <w:rsid w:val="00613ED0"/>
    <w:rsid w:val="00613F67"/>
    <w:rsid w:val="006146B4"/>
    <w:rsid w:val="0061487A"/>
    <w:rsid w:val="0061487B"/>
    <w:rsid w:val="00614A3D"/>
    <w:rsid w:val="00614BA7"/>
    <w:rsid w:val="00614C24"/>
    <w:rsid w:val="00614C36"/>
    <w:rsid w:val="00614F02"/>
    <w:rsid w:val="0061505F"/>
    <w:rsid w:val="006152FC"/>
    <w:rsid w:val="0061552A"/>
    <w:rsid w:val="0061594A"/>
    <w:rsid w:val="006159B2"/>
    <w:rsid w:val="00615A5E"/>
    <w:rsid w:val="00615C13"/>
    <w:rsid w:val="00615C9B"/>
    <w:rsid w:val="00615DDA"/>
    <w:rsid w:val="00615EE2"/>
    <w:rsid w:val="00616431"/>
    <w:rsid w:val="006165A2"/>
    <w:rsid w:val="0061671C"/>
    <w:rsid w:val="00616A1A"/>
    <w:rsid w:val="00616CBE"/>
    <w:rsid w:val="00616CFB"/>
    <w:rsid w:val="00616E02"/>
    <w:rsid w:val="0061725E"/>
    <w:rsid w:val="006173B5"/>
    <w:rsid w:val="00617503"/>
    <w:rsid w:val="0061759A"/>
    <w:rsid w:val="00617801"/>
    <w:rsid w:val="00617A0B"/>
    <w:rsid w:val="00617E72"/>
    <w:rsid w:val="00620063"/>
    <w:rsid w:val="00620082"/>
    <w:rsid w:val="00620140"/>
    <w:rsid w:val="006201BF"/>
    <w:rsid w:val="0062027E"/>
    <w:rsid w:val="0062040F"/>
    <w:rsid w:val="00620906"/>
    <w:rsid w:val="00620B30"/>
    <w:rsid w:val="00620CBD"/>
    <w:rsid w:val="00620E7B"/>
    <w:rsid w:val="006210F1"/>
    <w:rsid w:val="006211EB"/>
    <w:rsid w:val="00621207"/>
    <w:rsid w:val="0062130A"/>
    <w:rsid w:val="0062134D"/>
    <w:rsid w:val="006215EA"/>
    <w:rsid w:val="00621824"/>
    <w:rsid w:val="00621C25"/>
    <w:rsid w:val="00621F8E"/>
    <w:rsid w:val="00621FAD"/>
    <w:rsid w:val="00622320"/>
    <w:rsid w:val="00622321"/>
    <w:rsid w:val="0062252E"/>
    <w:rsid w:val="006226BD"/>
    <w:rsid w:val="00622C9D"/>
    <w:rsid w:val="00622CB6"/>
    <w:rsid w:val="00622E3B"/>
    <w:rsid w:val="00622FE1"/>
    <w:rsid w:val="006231B0"/>
    <w:rsid w:val="0062322E"/>
    <w:rsid w:val="006233EA"/>
    <w:rsid w:val="00623554"/>
    <w:rsid w:val="00623954"/>
    <w:rsid w:val="00623AA8"/>
    <w:rsid w:val="00623C56"/>
    <w:rsid w:val="00623D9C"/>
    <w:rsid w:val="00623E61"/>
    <w:rsid w:val="006241D4"/>
    <w:rsid w:val="00624419"/>
    <w:rsid w:val="00624771"/>
    <w:rsid w:val="00624772"/>
    <w:rsid w:val="0062480D"/>
    <w:rsid w:val="006248D9"/>
    <w:rsid w:val="0062496A"/>
    <w:rsid w:val="00624984"/>
    <w:rsid w:val="00624B0E"/>
    <w:rsid w:val="00624C7C"/>
    <w:rsid w:val="00624CF9"/>
    <w:rsid w:val="00625165"/>
    <w:rsid w:val="00625343"/>
    <w:rsid w:val="00625578"/>
    <w:rsid w:val="006255C1"/>
    <w:rsid w:val="006257AB"/>
    <w:rsid w:val="00625BBC"/>
    <w:rsid w:val="00625CD7"/>
    <w:rsid w:val="00626102"/>
    <w:rsid w:val="0062614B"/>
    <w:rsid w:val="00626152"/>
    <w:rsid w:val="00626535"/>
    <w:rsid w:val="006266BC"/>
    <w:rsid w:val="00626C47"/>
    <w:rsid w:val="00626D50"/>
    <w:rsid w:val="00626D57"/>
    <w:rsid w:val="00626F51"/>
    <w:rsid w:val="0062701B"/>
    <w:rsid w:val="00627425"/>
    <w:rsid w:val="00627454"/>
    <w:rsid w:val="00627473"/>
    <w:rsid w:val="00627F13"/>
    <w:rsid w:val="0063002F"/>
    <w:rsid w:val="0063018B"/>
    <w:rsid w:val="00630EB2"/>
    <w:rsid w:val="00630F23"/>
    <w:rsid w:val="00631069"/>
    <w:rsid w:val="006310C7"/>
    <w:rsid w:val="00631369"/>
    <w:rsid w:val="006315E0"/>
    <w:rsid w:val="006315EE"/>
    <w:rsid w:val="006317EF"/>
    <w:rsid w:val="0063192A"/>
    <w:rsid w:val="00631F1C"/>
    <w:rsid w:val="006320F5"/>
    <w:rsid w:val="00632304"/>
    <w:rsid w:val="006325A4"/>
    <w:rsid w:val="006325BE"/>
    <w:rsid w:val="00632A63"/>
    <w:rsid w:val="00632ADB"/>
    <w:rsid w:val="00632CD2"/>
    <w:rsid w:val="00633014"/>
    <w:rsid w:val="00633363"/>
    <w:rsid w:val="0063386B"/>
    <w:rsid w:val="006338AA"/>
    <w:rsid w:val="00633959"/>
    <w:rsid w:val="00633DEF"/>
    <w:rsid w:val="00633F81"/>
    <w:rsid w:val="006342B8"/>
    <w:rsid w:val="0063430F"/>
    <w:rsid w:val="0063437B"/>
    <w:rsid w:val="00634644"/>
    <w:rsid w:val="00634696"/>
    <w:rsid w:val="00634735"/>
    <w:rsid w:val="00634F53"/>
    <w:rsid w:val="00635063"/>
    <w:rsid w:val="00635258"/>
    <w:rsid w:val="00635325"/>
    <w:rsid w:val="00635833"/>
    <w:rsid w:val="00635C86"/>
    <w:rsid w:val="00635F7E"/>
    <w:rsid w:val="006362B1"/>
    <w:rsid w:val="006362EA"/>
    <w:rsid w:val="006363A6"/>
    <w:rsid w:val="006365AB"/>
    <w:rsid w:val="006365C0"/>
    <w:rsid w:val="00636627"/>
    <w:rsid w:val="0063673F"/>
    <w:rsid w:val="006367AF"/>
    <w:rsid w:val="006367EC"/>
    <w:rsid w:val="0063682A"/>
    <w:rsid w:val="006368EB"/>
    <w:rsid w:val="00636B77"/>
    <w:rsid w:val="00636E27"/>
    <w:rsid w:val="00636F7F"/>
    <w:rsid w:val="00637130"/>
    <w:rsid w:val="006371C6"/>
    <w:rsid w:val="006374B4"/>
    <w:rsid w:val="00637541"/>
    <w:rsid w:val="00637CD6"/>
    <w:rsid w:val="00637F0D"/>
    <w:rsid w:val="00637F5D"/>
    <w:rsid w:val="00640062"/>
    <w:rsid w:val="00640403"/>
    <w:rsid w:val="00640709"/>
    <w:rsid w:val="00640758"/>
    <w:rsid w:val="00640804"/>
    <w:rsid w:val="00640A4E"/>
    <w:rsid w:val="00640A5F"/>
    <w:rsid w:val="00640C32"/>
    <w:rsid w:val="00640CCD"/>
    <w:rsid w:val="00640FD9"/>
    <w:rsid w:val="006411AA"/>
    <w:rsid w:val="006411D2"/>
    <w:rsid w:val="006411DA"/>
    <w:rsid w:val="0064123C"/>
    <w:rsid w:val="00641279"/>
    <w:rsid w:val="0064128E"/>
    <w:rsid w:val="006413C9"/>
    <w:rsid w:val="00641575"/>
    <w:rsid w:val="006415DC"/>
    <w:rsid w:val="00641982"/>
    <w:rsid w:val="0064198D"/>
    <w:rsid w:val="0064227E"/>
    <w:rsid w:val="006422CF"/>
    <w:rsid w:val="006427DF"/>
    <w:rsid w:val="00643095"/>
    <w:rsid w:val="0064335D"/>
    <w:rsid w:val="00643424"/>
    <w:rsid w:val="006435C5"/>
    <w:rsid w:val="006435CD"/>
    <w:rsid w:val="006439E7"/>
    <w:rsid w:val="00643AAE"/>
    <w:rsid w:val="00643C3D"/>
    <w:rsid w:val="00643DC7"/>
    <w:rsid w:val="00644076"/>
    <w:rsid w:val="006440A4"/>
    <w:rsid w:val="006441A1"/>
    <w:rsid w:val="00644219"/>
    <w:rsid w:val="0064457F"/>
    <w:rsid w:val="006445F9"/>
    <w:rsid w:val="00644691"/>
    <w:rsid w:val="006449F4"/>
    <w:rsid w:val="00644BC4"/>
    <w:rsid w:val="00644C3F"/>
    <w:rsid w:val="00644E43"/>
    <w:rsid w:val="00644EE2"/>
    <w:rsid w:val="00645157"/>
    <w:rsid w:val="006453D6"/>
    <w:rsid w:val="006456F7"/>
    <w:rsid w:val="0064586C"/>
    <w:rsid w:val="00645F78"/>
    <w:rsid w:val="00645F8A"/>
    <w:rsid w:val="0064605B"/>
    <w:rsid w:val="0064652F"/>
    <w:rsid w:val="006465A7"/>
    <w:rsid w:val="0064664C"/>
    <w:rsid w:val="006466EB"/>
    <w:rsid w:val="006469E4"/>
    <w:rsid w:val="00646ADE"/>
    <w:rsid w:val="00646DFB"/>
    <w:rsid w:val="00647041"/>
    <w:rsid w:val="00647209"/>
    <w:rsid w:val="00647615"/>
    <w:rsid w:val="0064772A"/>
    <w:rsid w:val="0064791F"/>
    <w:rsid w:val="00647955"/>
    <w:rsid w:val="00647E3B"/>
    <w:rsid w:val="00647EF4"/>
    <w:rsid w:val="006500A3"/>
    <w:rsid w:val="006500AE"/>
    <w:rsid w:val="00650160"/>
    <w:rsid w:val="00650506"/>
    <w:rsid w:val="0065068C"/>
    <w:rsid w:val="00650948"/>
    <w:rsid w:val="0065098A"/>
    <w:rsid w:val="00650BA1"/>
    <w:rsid w:val="00650BED"/>
    <w:rsid w:val="00650D82"/>
    <w:rsid w:val="00650F22"/>
    <w:rsid w:val="00650F76"/>
    <w:rsid w:val="00651321"/>
    <w:rsid w:val="0065185C"/>
    <w:rsid w:val="006519A7"/>
    <w:rsid w:val="006519DE"/>
    <w:rsid w:val="00651C62"/>
    <w:rsid w:val="0065204F"/>
    <w:rsid w:val="00652229"/>
    <w:rsid w:val="0065227E"/>
    <w:rsid w:val="006523E1"/>
    <w:rsid w:val="006523F9"/>
    <w:rsid w:val="006525C9"/>
    <w:rsid w:val="00652A2A"/>
    <w:rsid w:val="00652B23"/>
    <w:rsid w:val="00652BA2"/>
    <w:rsid w:val="00652C4A"/>
    <w:rsid w:val="00652F57"/>
    <w:rsid w:val="006532B8"/>
    <w:rsid w:val="00653397"/>
    <w:rsid w:val="006533F7"/>
    <w:rsid w:val="00653675"/>
    <w:rsid w:val="00653A0A"/>
    <w:rsid w:val="00653EC1"/>
    <w:rsid w:val="0065441E"/>
    <w:rsid w:val="006545E6"/>
    <w:rsid w:val="00654624"/>
    <w:rsid w:val="00654C94"/>
    <w:rsid w:val="00654C9B"/>
    <w:rsid w:val="00654DBA"/>
    <w:rsid w:val="00654E8E"/>
    <w:rsid w:val="00654EE9"/>
    <w:rsid w:val="00654F17"/>
    <w:rsid w:val="006550C2"/>
    <w:rsid w:val="0065524C"/>
    <w:rsid w:val="006553DD"/>
    <w:rsid w:val="00655991"/>
    <w:rsid w:val="00655A5C"/>
    <w:rsid w:val="00655CAB"/>
    <w:rsid w:val="00655D5C"/>
    <w:rsid w:val="00655DE2"/>
    <w:rsid w:val="00655E0D"/>
    <w:rsid w:val="00656125"/>
    <w:rsid w:val="006561B3"/>
    <w:rsid w:val="00656552"/>
    <w:rsid w:val="0065684B"/>
    <w:rsid w:val="00656968"/>
    <w:rsid w:val="00656DAD"/>
    <w:rsid w:val="00657189"/>
    <w:rsid w:val="0065743D"/>
    <w:rsid w:val="00657527"/>
    <w:rsid w:val="00657586"/>
    <w:rsid w:val="006578C0"/>
    <w:rsid w:val="00657A4C"/>
    <w:rsid w:val="00657B09"/>
    <w:rsid w:val="00657DFA"/>
    <w:rsid w:val="00660133"/>
    <w:rsid w:val="006603BE"/>
    <w:rsid w:val="006604CA"/>
    <w:rsid w:val="00660505"/>
    <w:rsid w:val="00660968"/>
    <w:rsid w:val="00660A84"/>
    <w:rsid w:val="00660AFF"/>
    <w:rsid w:val="00660F60"/>
    <w:rsid w:val="00661357"/>
    <w:rsid w:val="00661473"/>
    <w:rsid w:val="0066156A"/>
    <w:rsid w:val="0066178C"/>
    <w:rsid w:val="006617F1"/>
    <w:rsid w:val="00661FD4"/>
    <w:rsid w:val="0066205C"/>
    <w:rsid w:val="006622E4"/>
    <w:rsid w:val="0066233E"/>
    <w:rsid w:val="006626A7"/>
    <w:rsid w:val="0066272F"/>
    <w:rsid w:val="00662A0A"/>
    <w:rsid w:val="00662B15"/>
    <w:rsid w:val="00662B48"/>
    <w:rsid w:val="00662C6C"/>
    <w:rsid w:val="00662CEB"/>
    <w:rsid w:val="0066301F"/>
    <w:rsid w:val="00663166"/>
    <w:rsid w:val="0066339E"/>
    <w:rsid w:val="006634BB"/>
    <w:rsid w:val="006635A1"/>
    <w:rsid w:val="00663666"/>
    <w:rsid w:val="00663904"/>
    <w:rsid w:val="00663A70"/>
    <w:rsid w:val="00663EAB"/>
    <w:rsid w:val="0066403B"/>
    <w:rsid w:val="006642F5"/>
    <w:rsid w:val="006643C3"/>
    <w:rsid w:val="00664461"/>
    <w:rsid w:val="006644BB"/>
    <w:rsid w:val="006648B1"/>
    <w:rsid w:val="00664A87"/>
    <w:rsid w:val="00664BB3"/>
    <w:rsid w:val="00664BD9"/>
    <w:rsid w:val="00664E0B"/>
    <w:rsid w:val="006650F2"/>
    <w:rsid w:val="0066514C"/>
    <w:rsid w:val="006654FB"/>
    <w:rsid w:val="0066571F"/>
    <w:rsid w:val="00665ACB"/>
    <w:rsid w:val="00665B14"/>
    <w:rsid w:val="00665FBA"/>
    <w:rsid w:val="00666265"/>
    <w:rsid w:val="00666380"/>
    <w:rsid w:val="0066638E"/>
    <w:rsid w:val="00666520"/>
    <w:rsid w:val="006665DE"/>
    <w:rsid w:val="00666674"/>
    <w:rsid w:val="00666845"/>
    <w:rsid w:val="0066692C"/>
    <w:rsid w:val="0066694B"/>
    <w:rsid w:val="00666C7C"/>
    <w:rsid w:val="00666F6F"/>
    <w:rsid w:val="00666FEF"/>
    <w:rsid w:val="006673CA"/>
    <w:rsid w:val="00667596"/>
    <w:rsid w:val="00667616"/>
    <w:rsid w:val="006676C7"/>
    <w:rsid w:val="00667A80"/>
    <w:rsid w:val="00667BA7"/>
    <w:rsid w:val="00667BFD"/>
    <w:rsid w:val="00667C34"/>
    <w:rsid w:val="00667C42"/>
    <w:rsid w:val="00667DA5"/>
    <w:rsid w:val="00667E73"/>
    <w:rsid w:val="00670184"/>
    <w:rsid w:val="006701E2"/>
    <w:rsid w:val="00670316"/>
    <w:rsid w:val="0067033A"/>
    <w:rsid w:val="00670B10"/>
    <w:rsid w:val="00671168"/>
    <w:rsid w:val="006713F2"/>
    <w:rsid w:val="00671422"/>
    <w:rsid w:val="0067148F"/>
    <w:rsid w:val="00671711"/>
    <w:rsid w:val="00671D15"/>
    <w:rsid w:val="00671D73"/>
    <w:rsid w:val="00671DD0"/>
    <w:rsid w:val="00672152"/>
    <w:rsid w:val="006721C3"/>
    <w:rsid w:val="00672537"/>
    <w:rsid w:val="00672638"/>
    <w:rsid w:val="00672940"/>
    <w:rsid w:val="00672989"/>
    <w:rsid w:val="00672AA7"/>
    <w:rsid w:val="00672DCD"/>
    <w:rsid w:val="00672DF1"/>
    <w:rsid w:val="00673089"/>
    <w:rsid w:val="00673288"/>
    <w:rsid w:val="006733FA"/>
    <w:rsid w:val="00673422"/>
    <w:rsid w:val="00673968"/>
    <w:rsid w:val="00673A13"/>
    <w:rsid w:val="00673AF2"/>
    <w:rsid w:val="00673C26"/>
    <w:rsid w:val="00673E5A"/>
    <w:rsid w:val="00673E5F"/>
    <w:rsid w:val="006740EE"/>
    <w:rsid w:val="006743C8"/>
    <w:rsid w:val="00674428"/>
    <w:rsid w:val="006745E7"/>
    <w:rsid w:val="006747AF"/>
    <w:rsid w:val="00674D21"/>
    <w:rsid w:val="0067517A"/>
    <w:rsid w:val="006752C5"/>
    <w:rsid w:val="006753C1"/>
    <w:rsid w:val="00675482"/>
    <w:rsid w:val="00675522"/>
    <w:rsid w:val="00675752"/>
    <w:rsid w:val="00675987"/>
    <w:rsid w:val="006759FD"/>
    <w:rsid w:val="00675B69"/>
    <w:rsid w:val="00675D6D"/>
    <w:rsid w:val="00675E62"/>
    <w:rsid w:val="00675F3B"/>
    <w:rsid w:val="00675F43"/>
    <w:rsid w:val="00675FD7"/>
    <w:rsid w:val="00676046"/>
    <w:rsid w:val="0067658B"/>
    <w:rsid w:val="00676971"/>
    <w:rsid w:val="006769F7"/>
    <w:rsid w:val="00676A00"/>
    <w:rsid w:val="00676C62"/>
    <w:rsid w:val="0067714D"/>
    <w:rsid w:val="00677202"/>
    <w:rsid w:val="006775A2"/>
    <w:rsid w:val="00677799"/>
    <w:rsid w:val="0067782A"/>
    <w:rsid w:val="00677934"/>
    <w:rsid w:val="006779C8"/>
    <w:rsid w:val="00677B2B"/>
    <w:rsid w:val="00677C5A"/>
    <w:rsid w:val="00677C5C"/>
    <w:rsid w:val="00677C82"/>
    <w:rsid w:val="00677DF8"/>
    <w:rsid w:val="00677ECF"/>
    <w:rsid w:val="00677EE8"/>
    <w:rsid w:val="00680279"/>
    <w:rsid w:val="006804B8"/>
    <w:rsid w:val="006805C0"/>
    <w:rsid w:val="00680702"/>
    <w:rsid w:val="00680E1F"/>
    <w:rsid w:val="00680FED"/>
    <w:rsid w:val="006812AF"/>
    <w:rsid w:val="006812EA"/>
    <w:rsid w:val="00681399"/>
    <w:rsid w:val="00681514"/>
    <w:rsid w:val="00681553"/>
    <w:rsid w:val="0068165B"/>
    <w:rsid w:val="0068166B"/>
    <w:rsid w:val="006817BB"/>
    <w:rsid w:val="006817FD"/>
    <w:rsid w:val="0068192F"/>
    <w:rsid w:val="00681A96"/>
    <w:rsid w:val="00681CB3"/>
    <w:rsid w:val="00681DDA"/>
    <w:rsid w:val="00681EBE"/>
    <w:rsid w:val="00681EE1"/>
    <w:rsid w:val="0068245A"/>
    <w:rsid w:val="006824D3"/>
    <w:rsid w:val="006825EF"/>
    <w:rsid w:val="00682675"/>
    <w:rsid w:val="00682830"/>
    <w:rsid w:val="00682A81"/>
    <w:rsid w:val="00682B5C"/>
    <w:rsid w:val="00682D11"/>
    <w:rsid w:val="00682F98"/>
    <w:rsid w:val="00682FBE"/>
    <w:rsid w:val="00683220"/>
    <w:rsid w:val="0068327D"/>
    <w:rsid w:val="00683360"/>
    <w:rsid w:val="00683544"/>
    <w:rsid w:val="00683684"/>
    <w:rsid w:val="006836E6"/>
    <w:rsid w:val="00683951"/>
    <w:rsid w:val="00683A9E"/>
    <w:rsid w:val="00683BC0"/>
    <w:rsid w:val="00683BF7"/>
    <w:rsid w:val="006841F0"/>
    <w:rsid w:val="006842E7"/>
    <w:rsid w:val="006846B8"/>
    <w:rsid w:val="00684B5D"/>
    <w:rsid w:val="00684C97"/>
    <w:rsid w:val="00684F78"/>
    <w:rsid w:val="00685147"/>
    <w:rsid w:val="006855C6"/>
    <w:rsid w:val="00685B02"/>
    <w:rsid w:val="00685C1E"/>
    <w:rsid w:val="0068606D"/>
    <w:rsid w:val="00686105"/>
    <w:rsid w:val="00686206"/>
    <w:rsid w:val="00686358"/>
    <w:rsid w:val="00686415"/>
    <w:rsid w:val="00686540"/>
    <w:rsid w:val="006865A4"/>
    <w:rsid w:val="00686643"/>
    <w:rsid w:val="006866F0"/>
    <w:rsid w:val="00686730"/>
    <w:rsid w:val="006868C9"/>
    <w:rsid w:val="006868CC"/>
    <w:rsid w:val="00686942"/>
    <w:rsid w:val="00686A0F"/>
    <w:rsid w:val="00686AEC"/>
    <w:rsid w:val="00686B7B"/>
    <w:rsid w:val="00686BB2"/>
    <w:rsid w:val="00686D89"/>
    <w:rsid w:val="00686DAC"/>
    <w:rsid w:val="00686F10"/>
    <w:rsid w:val="00686F92"/>
    <w:rsid w:val="00687181"/>
    <w:rsid w:val="006871E8"/>
    <w:rsid w:val="006871EE"/>
    <w:rsid w:val="006872AB"/>
    <w:rsid w:val="006873D8"/>
    <w:rsid w:val="006874BD"/>
    <w:rsid w:val="00687A2D"/>
    <w:rsid w:val="00687AB1"/>
    <w:rsid w:val="00687B7D"/>
    <w:rsid w:val="00687CAB"/>
    <w:rsid w:val="00687DA5"/>
    <w:rsid w:val="006901C3"/>
    <w:rsid w:val="006903C4"/>
    <w:rsid w:val="00690400"/>
    <w:rsid w:val="006905B8"/>
    <w:rsid w:val="006907A7"/>
    <w:rsid w:val="0069090A"/>
    <w:rsid w:val="00690A1D"/>
    <w:rsid w:val="00690D74"/>
    <w:rsid w:val="00690D9B"/>
    <w:rsid w:val="00690E79"/>
    <w:rsid w:val="00691005"/>
    <w:rsid w:val="006910AE"/>
    <w:rsid w:val="0069140A"/>
    <w:rsid w:val="00691866"/>
    <w:rsid w:val="00691A75"/>
    <w:rsid w:val="00691BB2"/>
    <w:rsid w:val="00692171"/>
    <w:rsid w:val="0069250E"/>
    <w:rsid w:val="0069287D"/>
    <w:rsid w:val="00692DFE"/>
    <w:rsid w:val="00692F60"/>
    <w:rsid w:val="0069314D"/>
    <w:rsid w:val="006931F8"/>
    <w:rsid w:val="00693730"/>
    <w:rsid w:val="006937C8"/>
    <w:rsid w:val="006938C0"/>
    <w:rsid w:val="00693E4A"/>
    <w:rsid w:val="00693E56"/>
    <w:rsid w:val="00693EC1"/>
    <w:rsid w:val="00693F3A"/>
    <w:rsid w:val="00694195"/>
    <w:rsid w:val="0069436B"/>
    <w:rsid w:val="00694AF0"/>
    <w:rsid w:val="006953FD"/>
    <w:rsid w:val="00695415"/>
    <w:rsid w:val="006959A8"/>
    <w:rsid w:val="00695BD8"/>
    <w:rsid w:val="00696080"/>
    <w:rsid w:val="00696134"/>
    <w:rsid w:val="00696139"/>
    <w:rsid w:val="006961DD"/>
    <w:rsid w:val="006963BC"/>
    <w:rsid w:val="00696460"/>
    <w:rsid w:val="00696CA3"/>
    <w:rsid w:val="00696E85"/>
    <w:rsid w:val="0069716F"/>
    <w:rsid w:val="00697414"/>
    <w:rsid w:val="006974D9"/>
    <w:rsid w:val="006974F5"/>
    <w:rsid w:val="00697B4D"/>
    <w:rsid w:val="00697B87"/>
    <w:rsid w:val="00697BD8"/>
    <w:rsid w:val="00697D29"/>
    <w:rsid w:val="006A01D1"/>
    <w:rsid w:val="006A090A"/>
    <w:rsid w:val="006A09CD"/>
    <w:rsid w:val="006A0AAF"/>
    <w:rsid w:val="006A0BC2"/>
    <w:rsid w:val="006A0C31"/>
    <w:rsid w:val="006A131F"/>
    <w:rsid w:val="006A1E45"/>
    <w:rsid w:val="006A1F86"/>
    <w:rsid w:val="006A2075"/>
    <w:rsid w:val="006A20D9"/>
    <w:rsid w:val="006A2134"/>
    <w:rsid w:val="006A2321"/>
    <w:rsid w:val="006A23BC"/>
    <w:rsid w:val="006A23D6"/>
    <w:rsid w:val="006A240F"/>
    <w:rsid w:val="006A2457"/>
    <w:rsid w:val="006A2602"/>
    <w:rsid w:val="006A2858"/>
    <w:rsid w:val="006A2AEE"/>
    <w:rsid w:val="006A2B7D"/>
    <w:rsid w:val="006A2BCE"/>
    <w:rsid w:val="006A2D53"/>
    <w:rsid w:val="006A2E3F"/>
    <w:rsid w:val="006A2E65"/>
    <w:rsid w:val="006A3054"/>
    <w:rsid w:val="006A334D"/>
    <w:rsid w:val="006A3359"/>
    <w:rsid w:val="006A355F"/>
    <w:rsid w:val="006A449C"/>
    <w:rsid w:val="006A4563"/>
    <w:rsid w:val="006A4686"/>
    <w:rsid w:val="006A4B0A"/>
    <w:rsid w:val="006A4BB9"/>
    <w:rsid w:val="006A4E0B"/>
    <w:rsid w:val="006A4E1E"/>
    <w:rsid w:val="006A503F"/>
    <w:rsid w:val="006A5081"/>
    <w:rsid w:val="006A50A0"/>
    <w:rsid w:val="006A50E9"/>
    <w:rsid w:val="006A50F9"/>
    <w:rsid w:val="006A5112"/>
    <w:rsid w:val="006A5693"/>
    <w:rsid w:val="006A58DE"/>
    <w:rsid w:val="006A5CE8"/>
    <w:rsid w:val="006A6089"/>
    <w:rsid w:val="006A617E"/>
    <w:rsid w:val="006A6451"/>
    <w:rsid w:val="006A6755"/>
    <w:rsid w:val="006A6808"/>
    <w:rsid w:val="006A6C2A"/>
    <w:rsid w:val="006A6FE2"/>
    <w:rsid w:val="006A701B"/>
    <w:rsid w:val="006A7250"/>
    <w:rsid w:val="006A7CE3"/>
    <w:rsid w:val="006A7D37"/>
    <w:rsid w:val="006A7EA9"/>
    <w:rsid w:val="006B0337"/>
    <w:rsid w:val="006B0970"/>
    <w:rsid w:val="006B0AE2"/>
    <w:rsid w:val="006B0E9E"/>
    <w:rsid w:val="006B0F3F"/>
    <w:rsid w:val="006B0FE4"/>
    <w:rsid w:val="006B12BB"/>
    <w:rsid w:val="006B17C3"/>
    <w:rsid w:val="006B18B1"/>
    <w:rsid w:val="006B19C9"/>
    <w:rsid w:val="006B1C7C"/>
    <w:rsid w:val="006B2085"/>
    <w:rsid w:val="006B23F1"/>
    <w:rsid w:val="006B249E"/>
    <w:rsid w:val="006B2577"/>
    <w:rsid w:val="006B25EC"/>
    <w:rsid w:val="006B26A8"/>
    <w:rsid w:val="006B28DE"/>
    <w:rsid w:val="006B2A42"/>
    <w:rsid w:val="006B2BF7"/>
    <w:rsid w:val="006B2F61"/>
    <w:rsid w:val="006B303A"/>
    <w:rsid w:val="006B318B"/>
    <w:rsid w:val="006B3216"/>
    <w:rsid w:val="006B3430"/>
    <w:rsid w:val="006B34DC"/>
    <w:rsid w:val="006B3914"/>
    <w:rsid w:val="006B3AE7"/>
    <w:rsid w:val="006B3B35"/>
    <w:rsid w:val="006B3E94"/>
    <w:rsid w:val="006B3F5C"/>
    <w:rsid w:val="006B4051"/>
    <w:rsid w:val="006B405C"/>
    <w:rsid w:val="006B428E"/>
    <w:rsid w:val="006B4343"/>
    <w:rsid w:val="006B443C"/>
    <w:rsid w:val="006B44AF"/>
    <w:rsid w:val="006B45DB"/>
    <w:rsid w:val="006B45FE"/>
    <w:rsid w:val="006B4CBF"/>
    <w:rsid w:val="006B5295"/>
    <w:rsid w:val="006B5517"/>
    <w:rsid w:val="006B559A"/>
    <w:rsid w:val="006B58E6"/>
    <w:rsid w:val="006B59A4"/>
    <w:rsid w:val="006B5AE4"/>
    <w:rsid w:val="006B6008"/>
    <w:rsid w:val="006B60A9"/>
    <w:rsid w:val="006B633D"/>
    <w:rsid w:val="006B640D"/>
    <w:rsid w:val="006B64FC"/>
    <w:rsid w:val="006B65D6"/>
    <w:rsid w:val="006B67AA"/>
    <w:rsid w:val="006B6D5F"/>
    <w:rsid w:val="006B7117"/>
    <w:rsid w:val="006B7245"/>
    <w:rsid w:val="006B755B"/>
    <w:rsid w:val="006B7646"/>
    <w:rsid w:val="006B7670"/>
    <w:rsid w:val="006B7746"/>
    <w:rsid w:val="006B77DF"/>
    <w:rsid w:val="006B7B6C"/>
    <w:rsid w:val="006B7B8D"/>
    <w:rsid w:val="006B7C47"/>
    <w:rsid w:val="006B7C7E"/>
    <w:rsid w:val="006B7E36"/>
    <w:rsid w:val="006C01E0"/>
    <w:rsid w:val="006C051C"/>
    <w:rsid w:val="006C066E"/>
    <w:rsid w:val="006C0805"/>
    <w:rsid w:val="006C084D"/>
    <w:rsid w:val="006C0884"/>
    <w:rsid w:val="006C09BF"/>
    <w:rsid w:val="006C0A71"/>
    <w:rsid w:val="006C0D46"/>
    <w:rsid w:val="006C0F32"/>
    <w:rsid w:val="006C1140"/>
    <w:rsid w:val="006C1150"/>
    <w:rsid w:val="006C1247"/>
    <w:rsid w:val="006C127E"/>
    <w:rsid w:val="006C15EF"/>
    <w:rsid w:val="006C15FE"/>
    <w:rsid w:val="006C166E"/>
    <w:rsid w:val="006C17D9"/>
    <w:rsid w:val="006C1CA3"/>
    <w:rsid w:val="006C1E7F"/>
    <w:rsid w:val="006C24F4"/>
    <w:rsid w:val="006C29B3"/>
    <w:rsid w:val="006C2A60"/>
    <w:rsid w:val="006C2DE3"/>
    <w:rsid w:val="006C3053"/>
    <w:rsid w:val="006C30D8"/>
    <w:rsid w:val="006C367D"/>
    <w:rsid w:val="006C3B50"/>
    <w:rsid w:val="006C3CE1"/>
    <w:rsid w:val="006C3E57"/>
    <w:rsid w:val="006C3EF4"/>
    <w:rsid w:val="006C3FBF"/>
    <w:rsid w:val="006C41A7"/>
    <w:rsid w:val="006C4502"/>
    <w:rsid w:val="006C460C"/>
    <w:rsid w:val="006C467F"/>
    <w:rsid w:val="006C480D"/>
    <w:rsid w:val="006C4D15"/>
    <w:rsid w:val="006C4DF1"/>
    <w:rsid w:val="006C4E8E"/>
    <w:rsid w:val="006C51E2"/>
    <w:rsid w:val="006C5286"/>
    <w:rsid w:val="006C53B0"/>
    <w:rsid w:val="006C5528"/>
    <w:rsid w:val="006C57A9"/>
    <w:rsid w:val="006C5B8C"/>
    <w:rsid w:val="006C614E"/>
    <w:rsid w:val="006C6646"/>
    <w:rsid w:val="006C667D"/>
    <w:rsid w:val="006C6682"/>
    <w:rsid w:val="006C66B2"/>
    <w:rsid w:val="006C6736"/>
    <w:rsid w:val="006C67A0"/>
    <w:rsid w:val="006C6A9B"/>
    <w:rsid w:val="006C6B6F"/>
    <w:rsid w:val="006C6FB9"/>
    <w:rsid w:val="006C72BD"/>
    <w:rsid w:val="006C73BA"/>
    <w:rsid w:val="006C7A26"/>
    <w:rsid w:val="006C7AA7"/>
    <w:rsid w:val="006C7B5F"/>
    <w:rsid w:val="006C7B9E"/>
    <w:rsid w:val="006C7E1B"/>
    <w:rsid w:val="006C7FA7"/>
    <w:rsid w:val="006D006D"/>
    <w:rsid w:val="006D033D"/>
    <w:rsid w:val="006D040A"/>
    <w:rsid w:val="006D05FE"/>
    <w:rsid w:val="006D0727"/>
    <w:rsid w:val="006D0ED5"/>
    <w:rsid w:val="006D0FAB"/>
    <w:rsid w:val="006D10E2"/>
    <w:rsid w:val="006D11FB"/>
    <w:rsid w:val="006D1507"/>
    <w:rsid w:val="006D19F2"/>
    <w:rsid w:val="006D1D19"/>
    <w:rsid w:val="006D1E42"/>
    <w:rsid w:val="006D2022"/>
    <w:rsid w:val="006D2173"/>
    <w:rsid w:val="006D2619"/>
    <w:rsid w:val="006D2931"/>
    <w:rsid w:val="006D2B12"/>
    <w:rsid w:val="006D2B13"/>
    <w:rsid w:val="006D2BCA"/>
    <w:rsid w:val="006D2E56"/>
    <w:rsid w:val="006D2F42"/>
    <w:rsid w:val="006D2FB3"/>
    <w:rsid w:val="006D300C"/>
    <w:rsid w:val="006D362E"/>
    <w:rsid w:val="006D371B"/>
    <w:rsid w:val="006D374E"/>
    <w:rsid w:val="006D37C6"/>
    <w:rsid w:val="006D37E2"/>
    <w:rsid w:val="006D380D"/>
    <w:rsid w:val="006D3907"/>
    <w:rsid w:val="006D39ED"/>
    <w:rsid w:val="006D3ABD"/>
    <w:rsid w:val="006D3D60"/>
    <w:rsid w:val="006D4054"/>
    <w:rsid w:val="006D42FD"/>
    <w:rsid w:val="006D4322"/>
    <w:rsid w:val="006D4496"/>
    <w:rsid w:val="006D453B"/>
    <w:rsid w:val="006D4561"/>
    <w:rsid w:val="006D4668"/>
    <w:rsid w:val="006D46B5"/>
    <w:rsid w:val="006D46FF"/>
    <w:rsid w:val="006D4720"/>
    <w:rsid w:val="006D48F5"/>
    <w:rsid w:val="006D4EBA"/>
    <w:rsid w:val="006D4F03"/>
    <w:rsid w:val="006D50A5"/>
    <w:rsid w:val="006D54F8"/>
    <w:rsid w:val="006D5691"/>
    <w:rsid w:val="006D5CA8"/>
    <w:rsid w:val="006D63EA"/>
    <w:rsid w:val="006D6486"/>
    <w:rsid w:val="006D6665"/>
    <w:rsid w:val="006D6829"/>
    <w:rsid w:val="006D68F4"/>
    <w:rsid w:val="006D69EF"/>
    <w:rsid w:val="006D6CDA"/>
    <w:rsid w:val="006D6D2B"/>
    <w:rsid w:val="006D6D43"/>
    <w:rsid w:val="006D6DE9"/>
    <w:rsid w:val="006D6F57"/>
    <w:rsid w:val="006D6FD1"/>
    <w:rsid w:val="006D71D5"/>
    <w:rsid w:val="006D7286"/>
    <w:rsid w:val="006D7371"/>
    <w:rsid w:val="006D73FB"/>
    <w:rsid w:val="006D7987"/>
    <w:rsid w:val="006D7A0B"/>
    <w:rsid w:val="006D7A51"/>
    <w:rsid w:val="006D7BD3"/>
    <w:rsid w:val="006D7D4D"/>
    <w:rsid w:val="006D7D7E"/>
    <w:rsid w:val="006D7DA3"/>
    <w:rsid w:val="006D7FF6"/>
    <w:rsid w:val="006E02EC"/>
    <w:rsid w:val="006E047E"/>
    <w:rsid w:val="006E05AE"/>
    <w:rsid w:val="006E069E"/>
    <w:rsid w:val="006E06DA"/>
    <w:rsid w:val="006E086E"/>
    <w:rsid w:val="006E0921"/>
    <w:rsid w:val="006E09B0"/>
    <w:rsid w:val="006E0C4E"/>
    <w:rsid w:val="006E0C8C"/>
    <w:rsid w:val="006E0D30"/>
    <w:rsid w:val="006E10AC"/>
    <w:rsid w:val="006E11C6"/>
    <w:rsid w:val="006E14C6"/>
    <w:rsid w:val="006E150B"/>
    <w:rsid w:val="006E17F2"/>
    <w:rsid w:val="006E18C7"/>
    <w:rsid w:val="006E19A0"/>
    <w:rsid w:val="006E1AE5"/>
    <w:rsid w:val="006E1BB6"/>
    <w:rsid w:val="006E1DF1"/>
    <w:rsid w:val="006E1F5F"/>
    <w:rsid w:val="006E2006"/>
    <w:rsid w:val="006E2272"/>
    <w:rsid w:val="006E237A"/>
    <w:rsid w:val="006E2480"/>
    <w:rsid w:val="006E2724"/>
    <w:rsid w:val="006E28BD"/>
    <w:rsid w:val="006E28D8"/>
    <w:rsid w:val="006E3103"/>
    <w:rsid w:val="006E31AC"/>
    <w:rsid w:val="006E36DF"/>
    <w:rsid w:val="006E3705"/>
    <w:rsid w:val="006E39AE"/>
    <w:rsid w:val="006E3BB8"/>
    <w:rsid w:val="006E3CF7"/>
    <w:rsid w:val="006E3D3A"/>
    <w:rsid w:val="006E3F98"/>
    <w:rsid w:val="006E3FD4"/>
    <w:rsid w:val="006E4160"/>
    <w:rsid w:val="006E42ED"/>
    <w:rsid w:val="006E4332"/>
    <w:rsid w:val="006E443D"/>
    <w:rsid w:val="006E4811"/>
    <w:rsid w:val="006E4D42"/>
    <w:rsid w:val="006E4E32"/>
    <w:rsid w:val="006E4F89"/>
    <w:rsid w:val="006E51FE"/>
    <w:rsid w:val="006E56CC"/>
    <w:rsid w:val="006E5706"/>
    <w:rsid w:val="006E5748"/>
    <w:rsid w:val="006E5771"/>
    <w:rsid w:val="006E5B83"/>
    <w:rsid w:val="006E5C2B"/>
    <w:rsid w:val="006E5FFA"/>
    <w:rsid w:val="006E6011"/>
    <w:rsid w:val="006E6104"/>
    <w:rsid w:val="006E635B"/>
    <w:rsid w:val="006E6506"/>
    <w:rsid w:val="006E67D4"/>
    <w:rsid w:val="006E6C28"/>
    <w:rsid w:val="006E6C8B"/>
    <w:rsid w:val="006E6E7E"/>
    <w:rsid w:val="006E6FBF"/>
    <w:rsid w:val="006E701C"/>
    <w:rsid w:val="006E7404"/>
    <w:rsid w:val="006E7548"/>
    <w:rsid w:val="006E7AFF"/>
    <w:rsid w:val="006E7E25"/>
    <w:rsid w:val="006E7F45"/>
    <w:rsid w:val="006F00D0"/>
    <w:rsid w:val="006F01BF"/>
    <w:rsid w:val="006F023E"/>
    <w:rsid w:val="006F06BC"/>
    <w:rsid w:val="006F072F"/>
    <w:rsid w:val="006F0730"/>
    <w:rsid w:val="006F07B3"/>
    <w:rsid w:val="006F0938"/>
    <w:rsid w:val="006F0D26"/>
    <w:rsid w:val="006F0D82"/>
    <w:rsid w:val="006F0DC0"/>
    <w:rsid w:val="006F0EA9"/>
    <w:rsid w:val="006F14B9"/>
    <w:rsid w:val="006F15E2"/>
    <w:rsid w:val="006F166B"/>
    <w:rsid w:val="006F1CE9"/>
    <w:rsid w:val="006F2084"/>
    <w:rsid w:val="006F2438"/>
    <w:rsid w:val="006F2464"/>
    <w:rsid w:val="006F2632"/>
    <w:rsid w:val="006F2780"/>
    <w:rsid w:val="006F27A5"/>
    <w:rsid w:val="006F2AF8"/>
    <w:rsid w:val="006F2F34"/>
    <w:rsid w:val="006F2F3F"/>
    <w:rsid w:val="006F337D"/>
    <w:rsid w:val="006F3538"/>
    <w:rsid w:val="006F3660"/>
    <w:rsid w:val="006F39E3"/>
    <w:rsid w:val="006F3C12"/>
    <w:rsid w:val="006F3D4F"/>
    <w:rsid w:val="006F40B1"/>
    <w:rsid w:val="006F48A2"/>
    <w:rsid w:val="006F4960"/>
    <w:rsid w:val="006F497E"/>
    <w:rsid w:val="006F4A79"/>
    <w:rsid w:val="006F4A9F"/>
    <w:rsid w:val="006F5052"/>
    <w:rsid w:val="006F51E6"/>
    <w:rsid w:val="006F523F"/>
    <w:rsid w:val="006F56BC"/>
    <w:rsid w:val="006F5A1F"/>
    <w:rsid w:val="006F5A2E"/>
    <w:rsid w:val="006F5ADE"/>
    <w:rsid w:val="006F5B69"/>
    <w:rsid w:val="006F5C35"/>
    <w:rsid w:val="006F5CFA"/>
    <w:rsid w:val="006F5D3E"/>
    <w:rsid w:val="006F5D9B"/>
    <w:rsid w:val="006F5FA7"/>
    <w:rsid w:val="006F602D"/>
    <w:rsid w:val="006F65C8"/>
    <w:rsid w:val="006F666A"/>
    <w:rsid w:val="006F66D3"/>
    <w:rsid w:val="006F67C2"/>
    <w:rsid w:val="006F6B34"/>
    <w:rsid w:val="006F6B44"/>
    <w:rsid w:val="006F6BB9"/>
    <w:rsid w:val="006F6D55"/>
    <w:rsid w:val="006F6E4A"/>
    <w:rsid w:val="006F6EC3"/>
    <w:rsid w:val="006F6F02"/>
    <w:rsid w:val="006F6F5C"/>
    <w:rsid w:val="006F732C"/>
    <w:rsid w:val="006F78AC"/>
    <w:rsid w:val="006F7E83"/>
    <w:rsid w:val="006F7EB5"/>
    <w:rsid w:val="00700015"/>
    <w:rsid w:val="00700027"/>
    <w:rsid w:val="0070007E"/>
    <w:rsid w:val="0070061E"/>
    <w:rsid w:val="00700C26"/>
    <w:rsid w:val="00700ED3"/>
    <w:rsid w:val="00701093"/>
    <w:rsid w:val="00701141"/>
    <w:rsid w:val="00701536"/>
    <w:rsid w:val="00701805"/>
    <w:rsid w:val="00701DE8"/>
    <w:rsid w:val="007022DA"/>
    <w:rsid w:val="0070250F"/>
    <w:rsid w:val="0070261F"/>
    <w:rsid w:val="007027E1"/>
    <w:rsid w:val="0070281F"/>
    <w:rsid w:val="00702884"/>
    <w:rsid w:val="007029E0"/>
    <w:rsid w:val="00702AED"/>
    <w:rsid w:val="00702AF2"/>
    <w:rsid w:val="00702B34"/>
    <w:rsid w:val="00702C3F"/>
    <w:rsid w:val="00702D59"/>
    <w:rsid w:val="00702D90"/>
    <w:rsid w:val="00702E73"/>
    <w:rsid w:val="00702F07"/>
    <w:rsid w:val="00702F73"/>
    <w:rsid w:val="00702F9E"/>
    <w:rsid w:val="00703079"/>
    <w:rsid w:val="00703266"/>
    <w:rsid w:val="007037B4"/>
    <w:rsid w:val="007038BE"/>
    <w:rsid w:val="00703980"/>
    <w:rsid w:val="00703CF7"/>
    <w:rsid w:val="00703D63"/>
    <w:rsid w:val="00703EE4"/>
    <w:rsid w:val="00704668"/>
    <w:rsid w:val="00704D2E"/>
    <w:rsid w:val="00704D87"/>
    <w:rsid w:val="00704E5A"/>
    <w:rsid w:val="00704ECC"/>
    <w:rsid w:val="00704F7E"/>
    <w:rsid w:val="007050ED"/>
    <w:rsid w:val="00705187"/>
    <w:rsid w:val="007052B8"/>
    <w:rsid w:val="0070555B"/>
    <w:rsid w:val="00705634"/>
    <w:rsid w:val="00705A2F"/>
    <w:rsid w:val="00705D0F"/>
    <w:rsid w:val="00705F34"/>
    <w:rsid w:val="007060A8"/>
    <w:rsid w:val="007061DE"/>
    <w:rsid w:val="00706410"/>
    <w:rsid w:val="00706429"/>
    <w:rsid w:val="00706564"/>
    <w:rsid w:val="0070664A"/>
    <w:rsid w:val="0070667D"/>
    <w:rsid w:val="00706752"/>
    <w:rsid w:val="0070680F"/>
    <w:rsid w:val="0070683D"/>
    <w:rsid w:val="00706B73"/>
    <w:rsid w:val="00706CB0"/>
    <w:rsid w:val="00706DEA"/>
    <w:rsid w:val="00706F24"/>
    <w:rsid w:val="00707124"/>
    <w:rsid w:val="00707160"/>
    <w:rsid w:val="00707454"/>
    <w:rsid w:val="0070760D"/>
    <w:rsid w:val="007078F8"/>
    <w:rsid w:val="00707C97"/>
    <w:rsid w:val="00707F08"/>
    <w:rsid w:val="00710132"/>
    <w:rsid w:val="00710371"/>
    <w:rsid w:val="007105CF"/>
    <w:rsid w:val="0071077F"/>
    <w:rsid w:val="007108D4"/>
    <w:rsid w:val="00710B3A"/>
    <w:rsid w:val="00711082"/>
    <w:rsid w:val="00711138"/>
    <w:rsid w:val="0071135C"/>
    <w:rsid w:val="0071137A"/>
    <w:rsid w:val="00711449"/>
    <w:rsid w:val="00711855"/>
    <w:rsid w:val="00711B9D"/>
    <w:rsid w:val="00711CC9"/>
    <w:rsid w:val="00711D27"/>
    <w:rsid w:val="007121D9"/>
    <w:rsid w:val="007122AA"/>
    <w:rsid w:val="0071251A"/>
    <w:rsid w:val="00712623"/>
    <w:rsid w:val="00712CDE"/>
    <w:rsid w:val="00712CE9"/>
    <w:rsid w:val="00712E7E"/>
    <w:rsid w:val="00712F00"/>
    <w:rsid w:val="00712F3C"/>
    <w:rsid w:val="00713113"/>
    <w:rsid w:val="00713305"/>
    <w:rsid w:val="007135A4"/>
    <w:rsid w:val="007135D6"/>
    <w:rsid w:val="00713B5A"/>
    <w:rsid w:val="00713B7B"/>
    <w:rsid w:val="00713C16"/>
    <w:rsid w:val="00713D53"/>
    <w:rsid w:val="00713DB8"/>
    <w:rsid w:val="00713DEE"/>
    <w:rsid w:val="0071421B"/>
    <w:rsid w:val="00714332"/>
    <w:rsid w:val="00714424"/>
    <w:rsid w:val="007145C4"/>
    <w:rsid w:val="00714C1C"/>
    <w:rsid w:val="00714C9B"/>
    <w:rsid w:val="00714E7A"/>
    <w:rsid w:val="00714EE6"/>
    <w:rsid w:val="0071549E"/>
    <w:rsid w:val="007155EE"/>
    <w:rsid w:val="00715606"/>
    <w:rsid w:val="007158DB"/>
    <w:rsid w:val="007159AF"/>
    <w:rsid w:val="007159B2"/>
    <w:rsid w:val="00715A15"/>
    <w:rsid w:val="00715E12"/>
    <w:rsid w:val="00715EC7"/>
    <w:rsid w:val="0071612E"/>
    <w:rsid w:val="007162C0"/>
    <w:rsid w:val="00716CEC"/>
    <w:rsid w:val="00716EB4"/>
    <w:rsid w:val="00716FEC"/>
    <w:rsid w:val="00717189"/>
    <w:rsid w:val="0071728A"/>
    <w:rsid w:val="007172F7"/>
    <w:rsid w:val="0071757F"/>
    <w:rsid w:val="007175F7"/>
    <w:rsid w:val="00717986"/>
    <w:rsid w:val="00717A18"/>
    <w:rsid w:val="00717AA8"/>
    <w:rsid w:val="00717CAE"/>
    <w:rsid w:val="0072016A"/>
    <w:rsid w:val="007201CB"/>
    <w:rsid w:val="0072040B"/>
    <w:rsid w:val="00720525"/>
    <w:rsid w:val="00720580"/>
    <w:rsid w:val="007207E6"/>
    <w:rsid w:val="00720B4A"/>
    <w:rsid w:val="00720B9D"/>
    <w:rsid w:val="00720CFA"/>
    <w:rsid w:val="00720E11"/>
    <w:rsid w:val="00720F98"/>
    <w:rsid w:val="00721063"/>
    <w:rsid w:val="007211B1"/>
    <w:rsid w:val="0072150F"/>
    <w:rsid w:val="007215D8"/>
    <w:rsid w:val="007219D7"/>
    <w:rsid w:val="007219DB"/>
    <w:rsid w:val="00721A83"/>
    <w:rsid w:val="00721BB0"/>
    <w:rsid w:val="00721E8D"/>
    <w:rsid w:val="00722298"/>
    <w:rsid w:val="007222E8"/>
    <w:rsid w:val="0072245C"/>
    <w:rsid w:val="0072252A"/>
    <w:rsid w:val="00722B4B"/>
    <w:rsid w:val="00722C58"/>
    <w:rsid w:val="00723026"/>
    <w:rsid w:val="00723149"/>
    <w:rsid w:val="00723359"/>
    <w:rsid w:val="00723733"/>
    <w:rsid w:val="00723757"/>
    <w:rsid w:val="0072376C"/>
    <w:rsid w:val="00723895"/>
    <w:rsid w:val="00723E0B"/>
    <w:rsid w:val="00723E7F"/>
    <w:rsid w:val="0072414F"/>
    <w:rsid w:val="0072474C"/>
    <w:rsid w:val="00724812"/>
    <w:rsid w:val="00724B45"/>
    <w:rsid w:val="00724B66"/>
    <w:rsid w:val="00725452"/>
    <w:rsid w:val="007254AA"/>
    <w:rsid w:val="007254F3"/>
    <w:rsid w:val="0072562C"/>
    <w:rsid w:val="00725951"/>
    <w:rsid w:val="00725A29"/>
    <w:rsid w:val="00725A91"/>
    <w:rsid w:val="00725ADB"/>
    <w:rsid w:val="00725B4D"/>
    <w:rsid w:val="007261EA"/>
    <w:rsid w:val="00726547"/>
    <w:rsid w:val="00726551"/>
    <w:rsid w:val="00726738"/>
    <w:rsid w:val="007269E1"/>
    <w:rsid w:val="00727318"/>
    <w:rsid w:val="00727473"/>
    <w:rsid w:val="0072773D"/>
    <w:rsid w:val="00727AC2"/>
    <w:rsid w:val="00727BD2"/>
    <w:rsid w:val="00730058"/>
    <w:rsid w:val="0073007E"/>
    <w:rsid w:val="007307C6"/>
    <w:rsid w:val="007307D4"/>
    <w:rsid w:val="00730A39"/>
    <w:rsid w:val="00730C8A"/>
    <w:rsid w:val="00730EF8"/>
    <w:rsid w:val="007310CC"/>
    <w:rsid w:val="0073148B"/>
    <w:rsid w:val="007314A3"/>
    <w:rsid w:val="0073157F"/>
    <w:rsid w:val="00731648"/>
    <w:rsid w:val="0073187C"/>
    <w:rsid w:val="007319D1"/>
    <w:rsid w:val="00731BAE"/>
    <w:rsid w:val="00731D29"/>
    <w:rsid w:val="00732116"/>
    <w:rsid w:val="007322A1"/>
    <w:rsid w:val="007322B5"/>
    <w:rsid w:val="0073256E"/>
    <w:rsid w:val="007328D5"/>
    <w:rsid w:val="0073298B"/>
    <w:rsid w:val="00732CF3"/>
    <w:rsid w:val="00732DC8"/>
    <w:rsid w:val="00732DF5"/>
    <w:rsid w:val="00732F67"/>
    <w:rsid w:val="0073356B"/>
    <w:rsid w:val="007340CA"/>
    <w:rsid w:val="007340DC"/>
    <w:rsid w:val="0073438D"/>
    <w:rsid w:val="0073454B"/>
    <w:rsid w:val="0073476D"/>
    <w:rsid w:val="00734863"/>
    <w:rsid w:val="007348E9"/>
    <w:rsid w:val="00734981"/>
    <w:rsid w:val="00734AA6"/>
    <w:rsid w:val="00734ADE"/>
    <w:rsid w:val="00734B80"/>
    <w:rsid w:val="00735157"/>
    <w:rsid w:val="0073556B"/>
    <w:rsid w:val="007355EE"/>
    <w:rsid w:val="0073592E"/>
    <w:rsid w:val="00735C08"/>
    <w:rsid w:val="00735C70"/>
    <w:rsid w:val="00735C7B"/>
    <w:rsid w:val="00735E21"/>
    <w:rsid w:val="00735FDC"/>
    <w:rsid w:val="0073600E"/>
    <w:rsid w:val="00736150"/>
    <w:rsid w:val="0073630F"/>
    <w:rsid w:val="007365D2"/>
    <w:rsid w:val="00736668"/>
    <w:rsid w:val="0073667C"/>
    <w:rsid w:val="00736B8F"/>
    <w:rsid w:val="00736B97"/>
    <w:rsid w:val="00736C3E"/>
    <w:rsid w:val="007370C0"/>
    <w:rsid w:val="00737268"/>
    <w:rsid w:val="007374AE"/>
    <w:rsid w:val="00737528"/>
    <w:rsid w:val="007377C8"/>
    <w:rsid w:val="00737AF7"/>
    <w:rsid w:val="00737CBC"/>
    <w:rsid w:val="00737CBF"/>
    <w:rsid w:val="00740506"/>
    <w:rsid w:val="007405E3"/>
    <w:rsid w:val="007406A8"/>
    <w:rsid w:val="00740761"/>
    <w:rsid w:val="00740993"/>
    <w:rsid w:val="007409E5"/>
    <w:rsid w:val="00740ADE"/>
    <w:rsid w:val="00740CA4"/>
    <w:rsid w:val="00741058"/>
    <w:rsid w:val="007411A0"/>
    <w:rsid w:val="00741342"/>
    <w:rsid w:val="007413CB"/>
    <w:rsid w:val="007414A9"/>
    <w:rsid w:val="00741572"/>
    <w:rsid w:val="00741B77"/>
    <w:rsid w:val="00741BFA"/>
    <w:rsid w:val="00741F1A"/>
    <w:rsid w:val="00742390"/>
    <w:rsid w:val="007423E2"/>
    <w:rsid w:val="0074257D"/>
    <w:rsid w:val="00743148"/>
    <w:rsid w:val="00743215"/>
    <w:rsid w:val="00743532"/>
    <w:rsid w:val="007435B7"/>
    <w:rsid w:val="0074371B"/>
    <w:rsid w:val="00743783"/>
    <w:rsid w:val="007438DE"/>
    <w:rsid w:val="00743CB4"/>
    <w:rsid w:val="00743CB9"/>
    <w:rsid w:val="00743EAA"/>
    <w:rsid w:val="007440CC"/>
    <w:rsid w:val="0074420C"/>
    <w:rsid w:val="00744489"/>
    <w:rsid w:val="007446A5"/>
    <w:rsid w:val="007449D5"/>
    <w:rsid w:val="00744E24"/>
    <w:rsid w:val="0074510F"/>
    <w:rsid w:val="00745318"/>
    <w:rsid w:val="0074534C"/>
    <w:rsid w:val="007456A4"/>
    <w:rsid w:val="0074573A"/>
    <w:rsid w:val="0074575B"/>
    <w:rsid w:val="007459FA"/>
    <w:rsid w:val="00745A8A"/>
    <w:rsid w:val="00745ABA"/>
    <w:rsid w:val="00745D51"/>
    <w:rsid w:val="00745E73"/>
    <w:rsid w:val="00745E81"/>
    <w:rsid w:val="00745F4A"/>
    <w:rsid w:val="00746187"/>
    <w:rsid w:val="007462C6"/>
    <w:rsid w:val="00746438"/>
    <w:rsid w:val="00746483"/>
    <w:rsid w:val="007464BF"/>
    <w:rsid w:val="007464D3"/>
    <w:rsid w:val="007468DA"/>
    <w:rsid w:val="0074693C"/>
    <w:rsid w:val="00746FA2"/>
    <w:rsid w:val="00746FD3"/>
    <w:rsid w:val="0074707F"/>
    <w:rsid w:val="007475AD"/>
    <w:rsid w:val="0074799E"/>
    <w:rsid w:val="0074799F"/>
    <w:rsid w:val="007479F1"/>
    <w:rsid w:val="00747BE4"/>
    <w:rsid w:val="00747F12"/>
    <w:rsid w:val="00750034"/>
    <w:rsid w:val="00750041"/>
    <w:rsid w:val="00750107"/>
    <w:rsid w:val="00750140"/>
    <w:rsid w:val="00750758"/>
    <w:rsid w:val="00750837"/>
    <w:rsid w:val="00750BCF"/>
    <w:rsid w:val="00750D5D"/>
    <w:rsid w:val="00750FD8"/>
    <w:rsid w:val="00751105"/>
    <w:rsid w:val="00751293"/>
    <w:rsid w:val="00751504"/>
    <w:rsid w:val="007518D1"/>
    <w:rsid w:val="00751B8C"/>
    <w:rsid w:val="00751BB5"/>
    <w:rsid w:val="00751EAC"/>
    <w:rsid w:val="00752032"/>
    <w:rsid w:val="007520D9"/>
    <w:rsid w:val="0075211E"/>
    <w:rsid w:val="00752248"/>
    <w:rsid w:val="0075230A"/>
    <w:rsid w:val="0075265D"/>
    <w:rsid w:val="0075290B"/>
    <w:rsid w:val="007529AB"/>
    <w:rsid w:val="00752AC5"/>
    <w:rsid w:val="00752B9E"/>
    <w:rsid w:val="00752C65"/>
    <w:rsid w:val="00752E35"/>
    <w:rsid w:val="00753086"/>
    <w:rsid w:val="0075319C"/>
    <w:rsid w:val="007531DB"/>
    <w:rsid w:val="0075373A"/>
    <w:rsid w:val="0075383B"/>
    <w:rsid w:val="00753B33"/>
    <w:rsid w:val="00753B39"/>
    <w:rsid w:val="00753D5D"/>
    <w:rsid w:val="0075425C"/>
    <w:rsid w:val="0075433D"/>
    <w:rsid w:val="00754A58"/>
    <w:rsid w:val="00754E32"/>
    <w:rsid w:val="0075505F"/>
    <w:rsid w:val="0075521E"/>
    <w:rsid w:val="00755320"/>
    <w:rsid w:val="0075540D"/>
    <w:rsid w:val="0075553F"/>
    <w:rsid w:val="00755794"/>
    <w:rsid w:val="0075581D"/>
    <w:rsid w:val="007559AE"/>
    <w:rsid w:val="0075602F"/>
    <w:rsid w:val="007560E3"/>
    <w:rsid w:val="00756189"/>
    <w:rsid w:val="00756396"/>
    <w:rsid w:val="0075645E"/>
    <w:rsid w:val="00756586"/>
    <w:rsid w:val="0075668A"/>
    <w:rsid w:val="00756879"/>
    <w:rsid w:val="007568A9"/>
    <w:rsid w:val="00756B2A"/>
    <w:rsid w:val="00756B59"/>
    <w:rsid w:val="00756DAE"/>
    <w:rsid w:val="00757325"/>
    <w:rsid w:val="0075756A"/>
    <w:rsid w:val="0075762E"/>
    <w:rsid w:val="007577A2"/>
    <w:rsid w:val="00757A0D"/>
    <w:rsid w:val="00757BCC"/>
    <w:rsid w:val="00757C63"/>
    <w:rsid w:val="00757D97"/>
    <w:rsid w:val="00757F93"/>
    <w:rsid w:val="007601B0"/>
    <w:rsid w:val="007602ED"/>
    <w:rsid w:val="00760338"/>
    <w:rsid w:val="007603EF"/>
    <w:rsid w:val="007605EE"/>
    <w:rsid w:val="00760619"/>
    <w:rsid w:val="0076061A"/>
    <w:rsid w:val="00760739"/>
    <w:rsid w:val="00760782"/>
    <w:rsid w:val="007608E1"/>
    <w:rsid w:val="00760A9B"/>
    <w:rsid w:val="007611CC"/>
    <w:rsid w:val="0076123C"/>
    <w:rsid w:val="007612DD"/>
    <w:rsid w:val="00761350"/>
    <w:rsid w:val="00761A34"/>
    <w:rsid w:val="00761D38"/>
    <w:rsid w:val="00761FB2"/>
    <w:rsid w:val="00762331"/>
    <w:rsid w:val="00762416"/>
    <w:rsid w:val="0076254F"/>
    <w:rsid w:val="00762652"/>
    <w:rsid w:val="00763147"/>
    <w:rsid w:val="007631E1"/>
    <w:rsid w:val="007634B9"/>
    <w:rsid w:val="007634DA"/>
    <w:rsid w:val="0076360F"/>
    <w:rsid w:val="0076365A"/>
    <w:rsid w:val="00763C3B"/>
    <w:rsid w:val="00763D84"/>
    <w:rsid w:val="0076445A"/>
    <w:rsid w:val="007644F4"/>
    <w:rsid w:val="0076455F"/>
    <w:rsid w:val="00764565"/>
    <w:rsid w:val="00764595"/>
    <w:rsid w:val="007645DB"/>
    <w:rsid w:val="00764AB1"/>
    <w:rsid w:val="00764C1E"/>
    <w:rsid w:val="00765112"/>
    <w:rsid w:val="00765376"/>
    <w:rsid w:val="00765B51"/>
    <w:rsid w:val="00765B62"/>
    <w:rsid w:val="0076602E"/>
    <w:rsid w:val="007662D1"/>
    <w:rsid w:val="0076633C"/>
    <w:rsid w:val="007663A2"/>
    <w:rsid w:val="007667A7"/>
    <w:rsid w:val="007667BE"/>
    <w:rsid w:val="007669EC"/>
    <w:rsid w:val="00766B74"/>
    <w:rsid w:val="00766FD9"/>
    <w:rsid w:val="0076703F"/>
    <w:rsid w:val="007670D4"/>
    <w:rsid w:val="007672A1"/>
    <w:rsid w:val="00767B3D"/>
    <w:rsid w:val="00767BF4"/>
    <w:rsid w:val="00767D53"/>
    <w:rsid w:val="00767E4F"/>
    <w:rsid w:val="00767EFB"/>
    <w:rsid w:val="00767FC8"/>
    <w:rsid w:val="00770217"/>
    <w:rsid w:val="007702A0"/>
    <w:rsid w:val="007704EE"/>
    <w:rsid w:val="00770572"/>
    <w:rsid w:val="007705FF"/>
    <w:rsid w:val="0077078D"/>
    <w:rsid w:val="00770916"/>
    <w:rsid w:val="00770B00"/>
    <w:rsid w:val="00770D28"/>
    <w:rsid w:val="00770DA1"/>
    <w:rsid w:val="00770E00"/>
    <w:rsid w:val="00770FF9"/>
    <w:rsid w:val="007714A0"/>
    <w:rsid w:val="00771771"/>
    <w:rsid w:val="00771919"/>
    <w:rsid w:val="0077199B"/>
    <w:rsid w:val="007719EA"/>
    <w:rsid w:val="00771B43"/>
    <w:rsid w:val="00771D2B"/>
    <w:rsid w:val="00771EC4"/>
    <w:rsid w:val="007720BF"/>
    <w:rsid w:val="00772141"/>
    <w:rsid w:val="0077240A"/>
    <w:rsid w:val="00772484"/>
    <w:rsid w:val="00772909"/>
    <w:rsid w:val="00772954"/>
    <w:rsid w:val="00772B23"/>
    <w:rsid w:val="00772C0F"/>
    <w:rsid w:val="00773146"/>
    <w:rsid w:val="00773148"/>
    <w:rsid w:val="00773242"/>
    <w:rsid w:val="00773442"/>
    <w:rsid w:val="00773465"/>
    <w:rsid w:val="0077348F"/>
    <w:rsid w:val="00773499"/>
    <w:rsid w:val="007735A2"/>
    <w:rsid w:val="00773F9A"/>
    <w:rsid w:val="00774167"/>
    <w:rsid w:val="007748FF"/>
    <w:rsid w:val="00774C61"/>
    <w:rsid w:val="00775313"/>
    <w:rsid w:val="00775344"/>
    <w:rsid w:val="00775357"/>
    <w:rsid w:val="00775514"/>
    <w:rsid w:val="0077583D"/>
    <w:rsid w:val="0077585E"/>
    <w:rsid w:val="0077597C"/>
    <w:rsid w:val="00775CDF"/>
    <w:rsid w:val="00775D26"/>
    <w:rsid w:val="00775F24"/>
    <w:rsid w:val="0077635B"/>
    <w:rsid w:val="007764CF"/>
    <w:rsid w:val="00776EBB"/>
    <w:rsid w:val="00776F5D"/>
    <w:rsid w:val="00777359"/>
    <w:rsid w:val="0077735F"/>
    <w:rsid w:val="00777485"/>
    <w:rsid w:val="0077771A"/>
    <w:rsid w:val="00777818"/>
    <w:rsid w:val="00777B10"/>
    <w:rsid w:val="00777B7E"/>
    <w:rsid w:val="00777FB7"/>
    <w:rsid w:val="00777FF9"/>
    <w:rsid w:val="007801F5"/>
    <w:rsid w:val="00780330"/>
    <w:rsid w:val="00780624"/>
    <w:rsid w:val="00780856"/>
    <w:rsid w:val="00780872"/>
    <w:rsid w:val="00780B98"/>
    <w:rsid w:val="00780CE3"/>
    <w:rsid w:val="00780CFF"/>
    <w:rsid w:val="00780EA8"/>
    <w:rsid w:val="00780F1A"/>
    <w:rsid w:val="007811C8"/>
    <w:rsid w:val="00781210"/>
    <w:rsid w:val="007816A6"/>
    <w:rsid w:val="007817D3"/>
    <w:rsid w:val="00781811"/>
    <w:rsid w:val="00781845"/>
    <w:rsid w:val="0078188D"/>
    <w:rsid w:val="00781DC2"/>
    <w:rsid w:val="00781E3B"/>
    <w:rsid w:val="00781ED7"/>
    <w:rsid w:val="00781F1D"/>
    <w:rsid w:val="0078205B"/>
    <w:rsid w:val="007823EA"/>
    <w:rsid w:val="007826B6"/>
    <w:rsid w:val="00782763"/>
    <w:rsid w:val="00782BA3"/>
    <w:rsid w:val="00782D05"/>
    <w:rsid w:val="00783122"/>
    <w:rsid w:val="00783421"/>
    <w:rsid w:val="0078367F"/>
    <w:rsid w:val="00783872"/>
    <w:rsid w:val="007839A4"/>
    <w:rsid w:val="00783CA4"/>
    <w:rsid w:val="00783DAE"/>
    <w:rsid w:val="00783E54"/>
    <w:rsid w:val="00783F18"/>
    <w:rsid w:val="00783F23"/>
    <w:rsid w:val="007841B3"/>
    <w:rsid w:val="007841C3"/>
    <w:rsid w:val="0078429A"/>
    <w:rsid w:val="007842FB"/>
    <w:rsid w:val="00784332"/>
    <w:rsid w:val="00784714"/>
    <w:rsid w:val="00784CCD"/>
    <w:rsid w:val="00784E08"/>
    <w:rsid w:val="00784E1D"/>
    <w:rsid w:val="007851FE"/>
    <w:rsid w:val="00785331"/>
    <w:rsid w:val="00785776"/>
    <w:rsid w:val="007858F3"/>
    <w:rsid w:val="00785981"/>
    <w:rsid w:val="00785992"/>
    <w:rsid w:val="00785AD8"/>
    <w:rsid w:val="00785C52"/>
    <w:rsid w:val="00786124"/>
    <w:rsid w:val="00786138"/>
    <w:rsid w:val="00786496"/>
    <w:rsid w:val="007864A6"/>
    <w:rsid w:val="007864FB"/>
    <w:rsid w:val="0078655B"/>
    <w:rsid w:val="00786735"/>
    <w:rsid w:val="00786759"/>
    <w:rsid w:val="00786B30"/>
    <w:rsid w:val="00786BFC"/>
    <w:rsid w:val="00786CE3"/>
    <w:rsid w:val="00786E5D"/>
    <w:rsid w:val="00786EC5"/>
    <w:rsid w:val="00787093"/>
    <w:rsid w:val="00787546"/>
    <w:rsid w:val="007875F1"/>
    <w:rsid w:val="00787609"/>
    <w:rsid w:val="00787A0E"/>
    <w:rsid w:val="00787B5A"/>
    <w:rsid w:val="00787D64"/>
    <w:rsid w:val="00787D65"/>
    <w:rsid w:val="00787D74"/>
    <w:rsid w:val="0079010A"/>
    <w:rsid w:val="007902C1"/>
    <w:rsid w:val="00790466"/>
    <w:rsid w:val="00790613"/>
    <w:rsid w:val="007906AB"/>
    <w:rsid w:val="007907A7"/>
    <w:rsid w:val="007909CD"/>
    <w:rsid w:val="00790B21"/>
    <w:rsid w:val="00790B26"/>
    <w:rsid w:val="00790C8E"/>
    <w:rsid w:val="00790DDF"/>
    <w:rsid w:val="007911CC"/>
    <w:rsid w:val="007912B5"/>
    <w:rsid w:val="007912E1"/>
    <w:rsid w:val="007914BC"/>
    <w:rsid w:val="00791517"/>
    <w:rsid w:val="00791E81"/>
    <w:rsid w:val="0079251A"/>
    <w:rsid w:val="007925C3"/>
    <w:rsid w:val="00792C7F"/>
    <w:rsid w:val="00792F05"/>
    <w:rsid w:val="00792F22"/>
    <w:rsid w:val="00793318"/>
    <w:rsid w:val="00793618"/>
    <w:rsid w:val="0079380A"/>
    <w:rsid w:val="00793A17"/>
    <w:rsid w:val="00793C33"/>
    <w:rsid w:val="00793CB2"/>
    <w:rsid w:val="00793F15"/>
    <w:rsid w:val="00793F95"/>
    <w:rsid w:val="0079404A"/>
    <w:rsid w:val="007940F0"/>
    <w:rsid w:val="00794275"/>
    <w:rsid w:val="007942A6"/>
    <w:rsid w:val="007942EE"/>
    <w:rsid w:val="00794366"/>
    <w:rsid w:val="00794619"/>
    <w:rsid w:val="0079469D"/>
    <w:rsid w:val="007946DA"/>
    <w:rsid w:val="00794735"/>
    <w:rsid w:val="00794A96"/>
    <w:rsid w:val="00794AC1"/>
    <w:rsid w:val="0079514B"/>
    <w:rsid w:val="00795182"/>
    <w:rsid w:val="0079535B"/>
    <w:rsid w:val="00795397"/>
    <w:rsid w:val="007953A3"/>
    <w:rsid w:val="007953AD"/>
    <w:rsid w:val="00795409"/>
    <w:rsid w:val="00795620"/>
    <w:rsid w:val="007959F9"/>
    <w:rsid w:val="00795AEA"/>
    <w:rsid w:val="00795B2B"/>
    <w:rsid w:val="00795C5C"/>
    <w:rsid w:val="00795C7F"/>
    <w:rsid w:val="00795C96"/>
    <w:rsid w:val="00795CE2"/>
    <w:rsid w:val="00795ECE"/>
    <w:rsid w:val="00795FD2"/>
    <w:rsid w:val="007962E4"/>
    <w:rsid w:val="007964DF"/>
    <w:rsid w:val="00796597"/>
    <w:rsid w:val="00796AAE"/>
    <w:rsid w:val="00796B1E"/>
    <w:rsid w:val="00796FE9"/>
    <w:rsid w:val="007974FB"/>
    <w:rsid w:val="00797772"/>
    <w:rsid w:val="007978B3"/>
    <w:rsid w:val="007978B6"/>
    <w:rsid w:val="007978D9"/>
    <w:rsid w:val="00797AC2"/>
    <w:rsid w:val="00797B55"/>
    <w:rsid w:val="00797D4B"/>
    <w:rsid w:val="00797EBC"/>
    <w:rsid w:val="00797F99"/>
    <w:rsid w:val="007A0329"/>
    <w:rsid w:val="007A05D9"/>
    <w:rsid w:val="007A05FE"/>
    <w:rsid w:val="007A06CA"/>
    <w:rsid w:val="007A0770"/>
    <w:rsid w:val="007A0A86"/>
    <w:rsid w:val="007A0DCA"/>
    <w:rsid w:val="007A0F41"/>
    <w:rsid w:val="007A1096"/>
    <w:rsid w:val="007A10C0"/>
    <w:rsid w:val="007A16A9"/>
    <w:rsid w:val="007A16F7"/>
    <w:rsid w:val="007A172D"/>
    <w:rsid w:val="007A1913"/>
    <w:rsid w:val="007A1A20"/>
    <w:rsid w:val="007A1D0F"/>
    <w:rsid w:val="007A1E9A"/>
    <w:rsid w:val="007A1F40"/>
    <w:rsid w:val="007A2153"/>
    <w:rsid w:val="007A2195"/>
    <w:rsid w:val="007A232B"/>
    <w:rsid w:val="007A2436"/>
    <w:rsid w:val="007A2C48"/>
    <w:rsid w:val="007A2D4A"/>
    <w:rsid w:val="007A2D5C"/>
    <w:rsid w:val="007A2DC1"/>
    <w:rsid w:val="007A2DE5"/>
    <w:rsid w:val="007A2E25"/>
    <w:rsid w:val="007A2FD9"/>
    <w:rsid w:val="007A30B4"/>
    <w:rsid w:val="007A30EB"/>
    <w:rsid w:val="007A352B"/>
    <w:rsid w:val="007A361A"/>
    <w:rsid w:val="007A3DB0"/>
    <w:rsid w:val="007A412B"/>
    <w:rsid w:val="007A4235"/>
    <w:rsid w:val="007A43B9"/>
    <w:rsid w:val="007A44AB"/>
    <w:rsid w:val="007A4584"/>
    <w:rsid w:val="007A4A62"/>
    <w:rsid w:val="007A4F0A"/>
    <w:rsid w:val="007A4FEA"/>
    <w:rsid w:val="007A5159"/>
    <w:rsid w:val="007A52EC"/>
    <w:rsid w:val="007A534E"/>
    <w:rsid w:val="007A549C"/>
    <w:rsid w:val="007A5835"/>
    <w:rsid w:val="007A58E7"/>
    <w:rsid w:val="007A5CC0"/>
    <w:rsid w:val="007A5E28"/>
    <w:rsid w:val="007A5EA2"/>
    <w:rsid w:val="007A5EFB"/>
    <w:rsid w:val="007A5F63"/>
    <w:rsid w:val="007A5FDA"/>
    <w:rsid w:val="007A63E4"/>
    <w:rsid w:val="007A64F4"/>
    <w:rsid w:val="007A6581"/>
    <w:rsid w:val="007A660C"/>
    <w:rsid w:val="007A66E5"/>
    <w:rsid w:val="007A6744"/>
    <w:rsid w:val="007A68F3"/>
    <w:rsid w:val="007A6942"/>
    <w:rsid w:val="007A694A"/>
    <w:rsid w:val="007A697A"/>
    <w:rsid w:val="007A6A77"/>
    <w:rsid w:val="007A6C0F"/>
    <w:rsid w:val="007A6E40"/>
    <w:rsid w:val="007A719C"/>
    <w:rsid w:val="007A75D4"/>
    <w:rsid w:val="007A778F"/>
    <w:rsid w:val="007A7868"/>
    <w:rsid w:val="007A7903"/>
    <w:rsid w:val="007A791F"/>
    <w:rsid w:val="007A7BC5"/>
    <w:rsid w:val="007A7BCC"/>
    <w:rsid w:val="007A7C05"/>
    <w:rsid w:val="007A7D0F"/>
    <w:rsid w:val="007B01C1"/>
    <w:rsid w:val="007B0551"/>
    <w:rsid w:val="007B0552"/>
    <w:rsid w:val="007B0A1F"/>
    <w:rsid w:val="007B0BE8"/>
    <w:rsid w:val="007B0C46"/>
    <w:rsid w:val="007B1221"/>
    <w:rsid w:val="007B16A0"/>
    <w:rsid w:val="007B18B8"/>
    <w:rsid w:val="007B19E3"/>
    <w:rsid w:val="007B2A1D"/>
    <w:rsid w:val="007B2B17"/>
    <w:rsid w:val="007B2D83"/>
    <w:rsid w:val="007B2E81"/>
    <w:rsid w:val="007B2EF5"/>
    <w:rsid w:val="007B319B"/>
    <w:rsid w:val="007B34B3"/>
    <w:rsid w:val="007B35FA"/>
    <w:rsid w:val="007B36F9"/>
    <w:rsid w:val="007B395E"/>
    <w:rsid w:val="007B3A12"/>
    <w:rsid w:val="007B3BB9"/>
    <w:rsid w:val="007B400A"/>
    <w:rsid w:val="007B45F0"/>
    <w:rsid w:val="007B467C"/>
    <w:rsid w:val="007B4C44"/>
    <w:rsid w:val="007B4C76"/>
    <w:rsid w:val="007B4CCE"/>
    <w:rsid w:val="007B4D8D"/>
    <w:rsid w:val="007B4E25"/>
    <w:rsid w:val="007B4E73"/>
    <w:rsid w:val="007B4F23"/>
    <w:rsid w:val="007B552E"/>
    <w:rsid w:val="007B55CE"/>
    <w:rsid w:val="007B55EA"/>
    <w:rsid w:val="007B5671"/>
    <w:rsid w:val="007B56B1"/>
    <w:rsid w:val="007B5929"/>
    <w:rsid w:val="007B5AE8"/>
    <w:rsid w:val="007B5CB4"/>
    <w:rsid w:val="007B5F65"/>
    <w:rsid w:val="007B6003"/>
    <w:rsid w:val="007B61DC"/>
    <w:rsid w:val="007B6330"/>
    <w:rsid w:val="007B6455"/>
    <w:rsid w:val="007B64BF"/>
    <w:rsid w:val="007B6A61"/>
    <w:rsid w:val="007B6B7A"/>
    <w:rsid w:val="007B6E1F"/>
    <w:rsid w:val="007B7254"/>
    <w:rsid w:val="007B72B7"/>
    <w:rsid w:val="007B7432"/>
    <w:rsid w:val="007B746F"/>
    <w:rsid w:val="007B751D"/>
    <w:rsid w:val="007B7676"/>
    <w:rsid w:val="007B7CC0"/>
    <w:rsid w:val="007B7DCF"/>
    <w:rsid w:val="007C00CC"/>
    <w:rsid w:val="007C0220"/>
    <w:rsid w:val="007C022D"/>
    <w:rsid w:val="007C03B5"/>
    <w:rsid w:val="007C0978"/>
    <w:rsid w:val="007C0CB5"/>
    <w:rsid w:val="007C0DB1"/>
    <w:rsid w:val="007C114A"/>
    <w:rsid w:val="007C1157"/>
    <w:rsid w:val="007C1190"/>
    <w:rsid w:val="007C12A9"/>
    <w:rsid w:val="007C1435"/>
    <w:rsid w:val="007C14FE"/>
    <w:rsid w:val="007C169C"/>
    <w:rsid w:val="007C18AF"/>
    <w:rsid w:val="007C1A6D"/>
    <w:rsid w:val="007C1B41"/>
    <w:rsid w:val="007C1B60"/>
    <w:rsid w:val="007C1D05"/>
    <w:rsid w:val="007C1EC1"/>
    <w:rsid w:val="007C206F"/>
    <w:rsid w:val="007C275B"/>
    <w:rsid w:val="007C287E"/>
    <w:rsid w:val="007C2B89"/>
    <w:rsid w:val="007C2D55"/>
    <w:rsid w:val="007C2F50"/>
    <w:rsid w:val="007C30D3"/>
    <w:rsid w:val="007C33B7"/>
    <w:rsid w:val="007C33F0"/>
    <w:rsid w:val="007C34DD"/>
    <w:rsid w:val="007C34FC"/>
    <w:rsid w:val="007C3B6D"/>
    <w:rsid w:val="007C3BE9"/>
    <w:rsid w:val="007C3EB8"/>
    <w:rsid w:val="007C415D"/>
    <w:rsid w:val="007C43B2"/>
    <w:rsid w:val="007C4606"/>
    <w:rsid w:val="007C47B7"/>
    <w:rsid w:val="007C499C"/>
    <w:rsid w:val="007C4B9D"/>
    <w:rsid w:val="007C52BB"/>
    <w:rsid w:val="007C589F"/>
    <w:rsid w:val="007C58D9"/>
    <w:rsid w:val="007C5B68"/>
    <w:rsid w:val="007C5CD4"/>
    <w:rsid w:val="007C5D6C"/>
    <w:rsid w:val="007C6012"/>
    <w:rsid w:val="007C6155"/>
    <w:rsid w:val="007C6317"/>
    <w:rsid w:val="007C633D"/>
    <w:rsid w:val="007C63AF"/>
    <w:rsid w:val="007C64B7"/>
    <w:rsid w:val="007C64C3"/>
    <w:rsid w:val="007C6507"/>
    <w:rsid w:val="007C6565"/>
    <w:rsid w:val="007C66A9"/>
    <w:rsid w:val="007C67DF"/>
    <w:rsid w:val="007C7028"/>
    <w:rsid w:val="007C7112"/>
    <w:rsid w:val="007C73A8"/>
    <w:rsid w:val="007C77B9"/>
    <w:rsid w:val="007C789D"/>
    <w:rsid w:val="007C7ED3"/>
    <w:rsid w:val="007D0151"/>
    <w:rsid w:val="007D02BF"/>
    <w:rsid w:val="007D03CD"/>
    <w:rsid w:val="007D04BC"/>
    <w:rsid w:val="007D06B3"/>
    <w:rsid w:val="007D06C3"/>
    <w:rsid w:val="007D0A69"/>
    <w:rsid w:val="007D0C2B"/>
    <w:rsid w:val="007D0E21"/>
    <w:rsid w:val="007D0E60"/>
    <w:rsid w:val="007D11BB"/>
    <w:rsid w:val="007D1360"/>
    <w:rsid w:val="007D13C7"/>
    <w:rsid w:val="007D13FB"/>
    <w:rsid w:val="007D14A8"/>
    <w:rsid w:val="007D16C3"/>
    <w:rsid w:val="007D17AA"/>
    <w:rsid w:val="007D17D6"/>
    <w:rsid w:val="007D1A1A"/>
    <w:rsid w:val="007D1AEB"/>
    <w:rsid w:val="007D1B1E"/>
    <w:rsid w:val="007D1C15"/>
    <w:rsid w:val="007D1EAD"/>
    <w:rsid w:val="007D20E9"/>
    <w:rsid w:val="007D22BD"/>
    <w:rsid w:val="007D23B2"/>
    <w:rsid w:val="007D23BF"/>
    <w:rsid w:val="007D2601"/>
    <w:rsid w:val="007D26EC"/>
    <w:rsid w:val="007D2885"/>
    <w:rsid w:val="007D29D5"/>
    <w:rsid w:val="007D2A2B"/>
    <w:rsid w:val="007D2B7E"/>
    <w:rsid w:val="007D2E66"/>
    <w:rsid w:val="007D3212"/>
    <w:rsid w:val="007D3319"/>
    <w:rsid w:val="007D335D"/>
    <w:rsid w:val="007D3525"/>
    <w:rsid w:val="007D3534"/>
    <w:rsid w:val="007D35DC"/>
    <w:rsid w:val="007D3628"/>
    <w:rsid w:val="007D3856"/>
    <w:rsid w:val="007D3BB6"/>
    <w:rsid w:val="007D3BE0"/>
    <w:rsid w:val="007D3F60"/>
    <w:rsid w:val="007D4067"/>
    <w:rsid w:val="007D42AB"/>
    <w:rsid w:val="007D42EA"/>
    <w:rsid w:val="007D434C"/>
    <w:rsid w:val="007D4593"/>
    <w:rsid w:val="007D45C2"/>
    <w:rsid w:val="007D49CE"/>
    <w:rsid w:val="007D4AA9"/>
    <w:rsid w:val="007D4B05"/>
    <w:rsid w:val="007D4B52"/>
    <w:rsid w:val="007D4C51"/>
    <w:rsid w:val="007D4D67"/>
    <w:rsid w:val="007D4E45"/>
    <w:rsid w:val="007D4EC0"/>
    <w:rsid w:val="007D4FF1"/>
    <w:rsid w:val="007D5052"/>
    <w:rsid w:val="007D5298"/>
    <w:rsid w:val="007D52A8"/>
    <w:rsid w:val="007D542A"/>
    <w:rsid w:val="007D5598"/>
    <w:rsid w:val="007D55A6"/>
    <w:rsid w:val="007D5735"/>
    <w:rsid w:val="007D593B"/>
    <w:rsid w:val="007D59EA"/>
    <w:rsid w:val="007D5C50"/>
    <w:rsid w:val="007D5CED"/>
    <w:rsid w:val="007D5D06"/>
    <w:rsid w:val="007D5F5C"/>
    <w:rsid w:val="007D5FEB"/>
    <w:rsid w:val="007D64A8"/>
    <w:rsid w:val="007D6546"/>
    <w:rsid w:val="007D6A2C"/>
    <w:rsid w:val="007D7326"/>
    <w:rsid w:val="007D7413"/>
    <w:rsid w:val="007D74BB"/>
    <w:rsid w:val="007D76C8"/>
    <w:rsid w:val="007D78D9"/>
    <w:rsid w:val="007D794B"/>
    <w:rsid w:val="007D7BC2"/>
    <w:rsid w:val="007D7F07"/>
    <w:rsid w:val="007E00D8"/>
    <w:rsid w:val="007E01D6"/>
    <w:rsid w:val="007E0441"/>
    <w:rsid w:val="007E08F2"/>
    <w:rsid w:val="007E0A8A"/>
    <w:rsid w:val="007E0AE4"/>
    <w:rsid w:val="007E0B69"/>
    <w:rsid w:val="007E0D91"/>
    <w:rsid w:val="007E1194"/>
    <w:rsid w:val="007E1213"/>
    <w:rsid w:val="007E1247"/>
    <w:rsid w:val="007E132F"/>
    <w:rsid w:val="007E1395"/>
    <w:rsid w:val="007E1698"/>
    <w:rsid w:val="007E1796"/>
    <w:rsid w:val="007E1D77"/>
    <w:rsid w:val="007E1E9B"/>
    <w:rsid w:val="007E1FA1"/>
    <w:rsid w:val="007E21D8"/>
    <w:rsid w:val="007E2239"/>
    <w:rsid w:val="007E237B"/>
    <w:rsid w:val="007E2513"/>
    <w:rsid w:val="007E27AD"/>
    <w:rsid w:val="007E29C8"/>
    <w:rsid w:val="007E29D1"/>
    <w:rsid w:val="007E2ABC"/>
    <w:rsid w:val="007E2CB4"/>
    <w:rsid w:val="007E302B"/>
    <w:rsid w:val="007E30DD"/>
    <w:rsid w:val="007E314B"/>
    <w:rsid w:val="007E3314"/>
    <w:rsid w:val="007E336A"/>
    <w:rsid w:val="007E35A3"/>
    <w:rsid w:val="007E35D9"/>
    <w:rsid w:val="007E3B0F"/>
    <w:rsid w:val="007E3B75"/>
    <w:rsid w:val="007E3D86"/>
    <w:rsid w:val="007E4447"/>
    <w:rsid w:val="007E4536"/>
    <w:rsid w:val="007E472E"/>
    <w:rsid w:val="007E47F9"/>
    <w:rsid w:val="007E4B03"/>
    <w:rsid w:val="007E4ED5"/>
    <w:rsid w:val="007E4F3F"/>
    <w:rsid w:val="007E50CF"/>
    <w:rsid w:val="007E50E0"/>
    <w:rsid w:val="007E50E7"/>
    <w:rsid w:val="007E51AB"/>
    <w:rsid w:val="007E525D"/>
    <w:rsid w:val="007E5500"/>
    <w:rsid w:val="007E5591"/>
    <w:rsid w:val="007E55B3"/>
    <w:rsid w:val="007E57FF"/>
    <w:rsid w:val="007E5AF0"/>
    <w:rsid w:val="007E5AFF"/>
    <w:rsid w:val="007E5C99"/>
    <w:rsid w:val="007E5CF5"/>
    <w:rsid w:val="007E5E8A"/>
    <w:rsid w:val="007E5F1F"/>
    <w:rsid w:val="007E5F31"/>
    <w:rsid w:val="007E5FE6"/>
    <w:rsid w:val="007E654C"/>
    <w:rsid w:val="007E6637"/>
    <w:rsid w:val="007E666E"/>
    <w:rsid w:val="007E6987"/>
    <w:rsid w:val="007E6AEA"/>
    <w:rsid w:val="007E6C5A"/>
    <w:rsid w:val="007E6C5C"/>
    <w:rsid w:val="007E6E90"/>
    <w:rsid w:val="007E6F49"/>
    <w:rsid w:val="007E737D"/>
    <w:rsid w:val="007E76A5"/>
    <w:rsid w:val="007E7A77"/>
    <w:rsid w:val="007F00E8"/>
    <w:rsid w:val="007F01D3"/>
    <w:rsid w:val="007F06D5"/>
    <w:rsid w:val="007F0958"/>
    <w:rsid w:val="007F09E6"/>
    <w:rsid w:val="007F0B57"/>
    <w:rsid w:val="007F0B8E"/>
    <w:rsid w:val="007F0F20"/>
    <w:rsid w:val="007F1444"/>
    <w:rsid w:val="007F1460"/>
    <w:rsid w:val="007F1468"/>
    <w:rsid w:val="007F1475"/>
    <w:rsid w:val="007F1486"/>
    <w:rsid w:val="007F17DE"/>
    <w:rsid w:val="007F18DB"/>
    <w:rsid w:val="007F1B42"/>
    <w:rsid w:val="007F1C19"/>
    <w:rsid w:val="007F1CD9"/>
    <w:rsid w:val="007F1D91"/>
    <w:rsid w:val="007F2715"/>
    <w:rsid w:val="007F2799"/>
    <w:rsid w:val="007F284A"/>
    <w:rsid w:val="007F28E1"/>
    <w:rsid w:val="007F294F"/>
    <w:rsid w:val="007F2A66"/>
    <w:rsid w:val="007F30C5"/>
    <w:rsid w:val="007F324B"/>
    <w:rsid w:val="007F3331"/>
    <w:rsid w:val="007F3361"/>
    <w:rsid w:val="007F341D"/>
    <w:rsid w:val="007F36BC"/>
    <w:rsid w:val="007F36C4"/>
    <w:rsid w:val="007F3963"/>
    <w:rsid w:val="007F3C86"/>
    <w:rsid w:val="007F3E33"/>
    <w:rsid w:val="007F4240"/>
    <w:rsid w:val="007F42B9"/>
    <w:rsid w:val="007F4339"/>
    <w:rsid w:val="007F4471"/>
    <w:rsid w:val="007F44B8"/>
    <w:rsid w:val="007F44C3"/>
    <w:rsid w:val="007F46B3"/>
    <w:rsid w:val="007F4A11"/>
    <w:rsid w:val="007F4B28"/>
    <w:rsid w:val="007F4CCD"/>
    <w:rsid w:val="007F52D5"/>
    <w:rsid w:val="007F52EF"/>
    <w:rsid w:val="007F5579"/>
    <w:rsid w:val="007F5746"/>
    <w:rsid w:val="007F5787"/>
    <w:rsid w:val="007F5983"/>
    <w:rsid w:val="007F5C3C"/>
    <w:rsid w:val="007F5EF4"/>
    <w:rsid w:val="007F61E9"/>
    <w:rsid w:val="007F62B9"/>
    <w:rsid w:val="007F693A"/>
    <w:rsid w:val="007F6CE6"/>
    <w:rsid w:val="007F6E45"/>
    <w:rsid w:val="007F7196"/>
    <w:rsid w:val="007F73C3"/>
    <w:rsid w:val="007F769E"/>
    <w:rsid w:val="007F76D3"/>
    <w:rsid w:val="007F78D0"/>
    <w:rsid w:val="007F7DE8"/>
    <w:rsid w:val="007F7EF6"/>
    <w:rsid w:val="007F7F6E"/>
    <w:rsid w:val="007F7F73"/>
    <w:rsid w:val="00800229"/>
    <w:rsid w:val="008003F9"/>
    <w:rsid w:val="0080049C"/>
    <w:rsid w:val="008007EA"/>
    <w:rsid w:val="0080133F"/>
    <w:rsid w:val="00801887"/>
    <w:rsid w:val="00801B34"/>
    <w:rsid w:val="00801B3C"/>
    <w:rsid w:val="00801D75"/>
    <w:rsid w:val="0080212C"/>
    <w:rsid w:val="00802393"/>
    <w:rsid w:val="008023FD"/>
    <w:rsid w:val="0080281C"/>
    <w:rsid w:val="0080281E"/>
    <w:rsid w:val="0080295D"/>
    <w:rsid w:val="008029D5"/>
    <w:rsid w:val="00802BD2"/>
    <w:rsid w:val="00802C79"/>
    <w:rsid w:val="00802E5F"/>
    <w:rsid w:val="00802E89"/>
    <w:rsid w:val="00803276"/>
    <w:rsid w:val="008034DE"/>
    <w:rsid w:val="0080397B"/>
    <w:rsid w:val="00803A82"/>
    <w:rsid w:val="00803B9C"/>
    <w:rsid w:val="00803CE8"/>
    <w:rsid w:val="00803E79"/>
    <w:rsid w:val="00803EF1"/>
    <w:rsid w:val="00803F73"/>
    <w:rsid w:val="00803F89"/>
    <w:rsid w:val="008045BD"/>
    <w:rsid w:val="008048B5"/>
    <w:rsid w:val="0080492F"/>
    <w:rsid w:val="00804A55"/>
    <w:rsid w:val="00804D70"/>
    <w:rsid w:val="00804D71"/>
    <w:rsid w:val="00804DD5"/>
    <w:rsid w:val="00804E07"/>
    <w:rsid w:val="00805110"/>
    <w:rsid w:val="00805153"/>
    <w:rsid w:val="0080520A"/>
    <w:rsid w:val="0080553C"/>
    <w:rsid w:val="00805707"/>
    <w:rsid w:val="00805B46"/>
    <w:rsid w:val="00805C3A"/>
    <w:rsid w:val="00805D61"/>
    <w:rsid w:val="00805EF0"/>
    <w:rsid w:val="008062FC"/>
    <w:rsid w:val="00806363"/>
    <w:rsid w:val="00806537"/>
    <w:rsid w:val="00806591"/>
    <w:rsid w:val="0080670E"/>
    <w:rsid w:val="00806ACE"/>
    <w:rsid w:val="00806AD5"/>
    <w:rsid w:val="00806C95"/>
    <w:rsid w:val="00806DD6"/>
    <w:rsid w:val="008073EA"/>
    <w:rsid w:val="0080759B"/>
    <w:rsid w:val="00807639"/>
    <w:rsid w:val="00807A9C"/>
    <w:rsid w:val="008102BF"/>
    <w:rsid w:val="0081038F"/>
    <w:rsid w:val="008105DD"/>
    <w:rsid w:val="008105E7"/>
    <w:rsid w:val="0081068E"/>
    <w:rsid w:val="008106BC"/>
    <w:rsid w:val="0081083E"/>
    <w:rsid w:val="00810937"/>
    <w:rsid w:val="00810B81"/>
    <w:rsid w:val="00810BB8"/>
    <w:rsid w:val="00810C1D"/>
    <w:rsid w:val="00810FC7"/>
    <w:rsid w:val="0081137C"/>
    <w:rsid w:val="008117BC"/>
    <w:rsid w:val="00811B92"/>
    <w:rsid w:val="00811D87"/>
    <w:rsid w:val="00812180"/>
    <w:rsid w:val="0081227E"/>
    <w:rsid w:val="0081232B"/>
    <w:rsid w:val="00812341"/>
    <w:rsid w:val="008123E0"/>
    <w:rsid w:val="0081244F"/>
    <w:rsid w:val="008125E7"/>
    <w:rsid w:val="008126D2"/>
    <w:rsid w:val="00812A10"/>
    <w:rsid w:val="00812C00"/>
    <w:rsid w:val="00812E36"/>
    <w:rsid w:val="00812EF2"/>
    <w:rsid w:val="00812FA6"/>
    <w:rsid w:val="008130C9"/>
    <w:rsid w:val="00813136"/>
    <w:rsid w:val="0081314C"/>
    <w:rsid w:val="008131A3"/>
    <w:rsid w:val="00813322"/>
    <w:rsid w:val="00813437"/>
    <w:rsid w:val="008138FD"/>
    <w:rsid w:val="00813C92"/>
    <w:rsid w:val="00813DF2"/>
    <w:rsid w:val="00813E04"/>
    <w:rsid w:val="0081405A"/>
    <w:rsid w:val="008141A1"/>
    <w:rsid w:val="00814238"/>
    <w:rsid w:val="008148C4"/>
    <w:rsid w:val="00814BDB"/>
    <w:rsid w:val="00814DE6"/>
    <w:rsid w:val="00814EC1"/>
    <w:rsid w:val="00814EE0"/>
    <w:rsid w:val="00814F8C"/>
    <w:rsid w:val="008153A6"/>
    <w:rsid w:val="00815485"/>
    <w:rsid w:val="008154B0"/>
    <w:rsid w:val="008158CA"/>
    <w:rsid w:val="00815A64"/>
    <w:rsid w:val="00815B6D"/>
    <w:rsid w:val="008160AC"/>
    <w:rsid w:val="00816272"/>
    <w:rsid w:val="008162E3"/>
    <w:rsid w:val="00816612"/>
    <w:rsid w:val="0081687F"/>
    <w:rsid w:val="00816926"/>
    <w:rsid w:val="00816995"/>
    <w:rsid w:val="00816A83"/>
    <w:rsid w:val="00816C81"/>
    <w:rsid w:val="00816ECF"/>
    <w:rsid w:val="00817171"/>
    <w:rsid w:val="00817241"/>
    <w:rsid w:val="0081744D"/>
    <w:rsid w:val="00817564"/>
    <w:rsid w:val="0081787F"/>
    <w:rsid w:val="00817D08"/>
    <w:rsid w:val="00820120"/>
    <w:rsid w:val="0082015E"/>
    <w:rsid w:val="0082018B"/>
    <w:rsid w:val="008202D1"/>
    <w:rsid w:val="008204A5"/>
    <w:rsid w:val="008206FE"/>
    <w:rsid w:val="00820814"/>
    <w:rsid w:val="00820AC0"/>
    <w:rsid w:val="00820C1F"/>
    <w:rsid w:val="00820D4A"/>
    <w:rsid w:val="00820D5C"/>
    <w:rsid w:val="0082135C"/>
    <w:rsid w:val="008216FA"/>
    <w:rsid w:val="008218D0"/>
    <w:rsid w:val="00821A01"/>
    <w:rsid w:val="0082205A"/>
    <w:rsid w:val="00822397"/>
    <w:rsid w:val="00822428"/>
    <w:rsid w:val="00822842"/>
    <w:rsid w:val="00822A1D"/>
    <w:rsid w:val="00822BB9"/>
    <w:rsid w:val="00822D5D"/>
    <w:rsid w:val="00822D8C"/>
    <w:rsid w:val="00822FC0"/>
    <w:rsid w:val="0082301C"/>
    <w:rsid w:val="00823099"/>
    <w:rsid w:val="00823220"/>
    <w:rsid w:val="008237D7"/>
    <w:rsid w:val="00823867"/>
    <w:rsid w:val="0082389F"/>
    <w:rsid w:val="00823D54"/>
    <w:rsid w:val="00823E95"/>
    <w:rsid w:val="0082401A"/>
    <w:rsid w:val="0082429E"/>
    <w:rsid w:val="00824505"/>
    <w:rsid w:val="008245C8"/>
    <w:rsid w:val="0082481D"/>
    <w:rsid w:val="0082487B"/>
    <w:rsid w:val="00824D31"/>
    <w:rsid w:val="00825224"/>
    <w:rsid w:val="008255EB"/>
    <w:rsid w:val="00825703"/>
    <w:rsid w:val="0082580C"/>
    <w:rsid w:val="008258EA"/>
    <w:rsid w:val="00825AE3"/>
    <w:rsid w:val="00825DC2"/>
    <w:rsid w:val="00825F44"/>
    <w:rsid w:val="0082618B"/>
    <w:rsid w:val="008265BE"/>
    <w:rsid w:val="0082698A"/>
    <w:rsid w:val="00826B06"/>
    <w:rsid w:val="00826CFE"/>
    <w:rsid w:val="0082705F"/>
    <w:rsid w:val="00827287"/>
    <w:rsid w:val="00827437"/>
    <w:rsid w:val="00827791"/>
    <w:rsid w:val="008279EE"/>
    <w:rsid w:val="00827E82"/>
    <w:rsid w:val="00827F10"/>
    <w:rsid w:val="008300CE"/>
    <w:rsid w:val="0083019D"/>
    <w:rsid w:val="00830469"/>
    <w:rsid w:val="00830480"/>
    <w:rsid w:val="00830491"/>
    <w:rsid w:val="008304D6"/>
    <w:rsid w:val="008308F4"/>
    <w:rsid w:val="00830A20"/>
    <w:rsid w:val="00830BA7"/>
    <w:rsid w:val="00830D01"/>
    <w:rsid w:val="00830E4E"/>
    <w:rsid w:val="00830E87"/>
    <w:rsid w:val="008310E2"/>
    <w:rsid w:val="0083119F"/>
    <w:rsid w:val="008311E1"/>
    <w:rsid w:val="00831275"/>
    <w:rsid w:val="008316AC"/>
    <w:rsid w:val="008316B2"/>
    <w:rsid w:val="00831A84"/>
    <w:rsid w:val="00831DFF"/>
    <w:rsid w:val="008329CC"/>
    <w:rsid w:val="00832A25"/>
    <w:rsid w:val="00832A3A"/>
    <w:rsid w:val="00832BBF"/>
    <w:rsid w:val="00832C2A"/>
    <w:rsid w:val="00832DF6"/>
    <w:rsid w:val="00832F77"/>
    <w:rsid w:val="00832FBE"/>
    <w:rsid w:val="0083310C"/>
    <w:rsid w:val="00833131"/>
    <w:rsid w:val="0083326D"/>
    <w:rsid w:val="008332DE"/>
    <w:rsid w:val="0083333C"/>
    <w:rsid w:val="00833343"/>
    <w:rsid w:val="008334CA"/>
    <w:rsid w:val="00833507"/>
    <w:rsid w:val="00833514"/>
    <w:rsid w:val="0083363D"/>
    <w:rsid w:val="00833947"/>
    <w:rsid w:val="00833AC0"/>
    <w:rsid w:val="00833C30"/>
    <w:rsid w:val="008341FD"/>
    <w:rsid w:val="00834223"/>
    <w:rsid w:val="00834370"/>
    <w:rsid w:val="00834649"/>
    <w:rsid w:val="008346AB"/>
    <w:rsid w:val="008347C8"/>
    <w:rsid w:val="008347F6"/>
    <w:rsid w:val="0083480A"/>
    <w:rsid w:val="00834906"/>
    <w:rsid w:val="00834A5E"/>
    <w:rsid w:val="00834AD3"/>
    <w:rsid w:val="00834F07"/>
    <w:rsid w:val="00834FC4"/>
    <w:rsid w:val="00835349"/>
    <w:rsid w:val="008354E5"/>
    <w:rsid w:val="00835F1D"/>
    <w:rsid w:val="0083621F"/>
    <w:rsid w:val="008362BE"/>
    <w:rsid w:val="008363F9"/>
    <w:rsid w:val="00836638"/>
    <w:rsid w:val="00836830"/>
    <w:rsid w:val="00836B5A"/>
    <w:rsid w:val="00836CF9"/>
    <w:rsid w:val="00836D01"/>
    <w:rsid w:val="00836E49"/>
    <w:rsid w:val="00836F3A"/>
    <w:rsid w:val="008373BA"/>
    <w:rsid w:val="008373E9"/>
    <w:rsid w:val="0083743C"/>
    <w:rsid w:val="0083744C"/>
    <w:rsid w:val="00837504"/>
    <w:rsid w:val="008376BF"/>
    <w:rsid w:val="00837808"/>
    <w:rsid w:val="008378C7"/>
    <w:rsid w:val="00837A74"/>
    <w:rsid w:val="00837B79"/>
    <w:rsid w:val="00837BF9"/>
    <w:rsid w:val="00837C63"/>
    <w:rsid w:val="00837F67"/>
    <w:rsid w:val="008401FA"/>
    <w:rsid w:val="0084024A"/>
    <w:rsid w:val="0084036F"/>
    <w:rsid w:val="00840379"/>
    <w:rsid w:val="00840471"/>
    <w:rsid w:val="00840691"/>
    <w:rsid w:val="008407B7"/>
    <w:rsid w:val="008407C7"/>
    <w:rsid w:val="008407E9"/>
    <w:rsid w:val="00840846"/>
    <w:rsid w:val="0084092C"/>
    <w:rsid w:val="00840C71"/>
    <w:rsid w:val="00840D79"/>
    <w:rsid w:val="00840E11"/>
    <w:rsid w:val="008410FA"/>
    <w:rsid w:val="008413E3"/>
    <w:rsid w:val="00841489"/>
    <w:rsid w:val="00841A51"/>
    <w:rsid w:val="00841D21"/>
    <w:rsid w:val="00841D43"/>
    <w:rsid w:val="00841D79"/>
    <w:rsid w:val="00841F2A"/>
    <w:rsid w:val="00842201"/>
    <w:rsid w:val="00842222"/>
    <w:rsid w:val="00842228"/>
    <w:rsid w:val="008424F3"/>
    <w:rsid w:val="008425CC"/>
    <w:rsid w:val="0084288E"/>
    <w:rsid w:val="00842AFE"/>
    <w:rsid w:val="00843189"/>
    <w:rsid w:val="00843627"/>
    <w:rsid w:val="008436FF"/>
    <w:rsid w:val="00843795"/>
    <w:rsid w:val="008439FA"/>
    <w:rsid w:val="00843A5F"/>
    <w:rsid w:val="00843C11"/>
    <w:rsid w:val="00843CA3"/>
    <w:rsid w:val="00843D36"/>
    <w:rsid w:val="00843E58"/>
    <w:rsid w:val="008441A0"/>
    <w:rsid w:val="00844270"/>
    <w:rsid w:val="0084427D"/>
    <w:rsid w:val="008442C4"/>
    <w:rsid w:val="008442C5"/>
    <w:rsid w:val="008446A9"/>
    <w:rsid w:val="008447C2"/>
    <w:rsid w:val="00844857"/>
    <w:rsid w:val="0084485C"/>
    <w:rsid w:val="00844A0A"/>
    <w:rsid w:val="00844AA8"/>
    <w:rsid w:val="00844ABB"/>
    <w:rsid w:val="00844E54"/>
    <w:rsid w:val="00845653"/>
    <w:rsid w:val="00845866"/>
    <w:rsid w:val="00845D7C"/>
    <w:rsid w:val="00846187"/>
    <w:rsid w:val="0084635C"/>
    <w:rsid w:val="00846360"/>
    <w:rsid w:val="008466C3"/>
    <w:rsid w:val="00846A0E"/>
    <w:rsid w:val="00846AD9"/>
    <w:rsid w:val="00846AE5"/>
    <w:rsid w:val="00846D3B"/>
    <w:rsid w:val="00846FB6"/>
    <w:rsid w:val="008471E9"/>
    <w:rsid w:val="00847311"/>
    <w:rsid w:val="00847503"/>
    <w:rsid w:val="00847827"/>
    <w:rsid w:val="008478CF"/>
    <w:rsid w:val="00847A06"/>
    <w:rsid w:val="00847A30"/>
    <w:rsid w:val="00847DBF"/>
    <w:rsid w:val="00847EA4"/>
    <w:rsid w:val="00847F0F"/>
    <w:rsid w:val="0085035F"/>
    <w:rsid w:val="008505D3"/>
    <w:rsid w:val="008507BB"/>
    <w:rsid w:val="00850805"/>
    <w:rsid w:val="008509AB"/>
    <w:rsid w:val="00850A2F"/>
    <w:rsid w:val="008513FC"/>
    <w:rsid w:val="00851741"/>
    <w:rsid w:val="00851862"/>
    <w:rsid w:val="008519D7"/>
    <w:rsid w:val="008519E1"/>
    <w:rsid w:val="00851C16"/>
    <w:rsid w:val="00851DBC"/>
    <w:rsid w:val="00852057"/>
    <w:rsid w:val="00852125"/>
    <w:rsid w:val="0085228A"/>
    <w:rsid w:val="00852448"/>
    <w:rsid w:val="008527C4"/>
    <w:rsid w:val="008528B1"/>
    <w:rsid w:val="00852BA4"/>
    <w:rsid w:val="00852D74"/>
    <w:rsid w:val="00852EAB"/>
    <w:rsid w:val="00853123"/>
    <w:rsid w:val="00853160"/>
    <w:rsid w:val="00853482"/>
    <w:rsid w:val="00853645"/>
    <w:rsid w:val="00853648"/>
    <w:rsid w:val="00853758"/>
    <w:rsid w:val="00853C5B"/>
    <w:rsid w:val="00853E0D"/>
    <w:rsid w:val="00854082"/>
    <w:rsid w:val="008541FD"/>
    <w:rsid w:val="00854276"/>
    <w:rsid w:val="008542F7"/>
    <w:rsid w:val="00854342"/>
    <w:rsid w:val="008544D8"/>
    <w:rsid w:val="0085479B"/>
    <w:rsid w:val="008547D1"/>
    <w:rsid w:val="008547F7"/>
    <w:rsid w:val="008548C4"/>
    <w:rsid w:val="00854BA2"/>
    <w:rsid w:val="00854C02"/>
    <w:rsid w:val="00854F9C"/>
    <w:rsid w:val="0085503D"/>
    <w:rsid w:val="00855043"/>
    <w:rsid w:val="008551F3"/>
    <w:rsid w:val="00855606"/>
    <w:rsid w:val="00855A61"/>
    <w:rsid w:val="00855C9A"/>
    <w:rsid w:val="00855DBD"/>
    <w:rsid w:val="0085621E"/>
    <w:rsid w:val="00856672"/>
    <w:rsid w:val="008566D9"/>
    <w:rsid w:val="008566E1"/>
    <w:rsid w:val="00856776"/>
    <w:rsid w:val="00856834"/>
    <w:rsid w:val="00856854"/>
    <w:rsid w:val="00857006"/>
    <w:rsid w:val="0085720A"/>
    <w:rsid w:val="0085747F"/>
    <w:rsid w:val="008576AA"/>
    <w:rsid w:val="008577D1"/>
    <w:rsid w:val="0085784C"/>
    <w:rsid w:val="0085785B"/>
    <w:rsid w:val="008579C9"/>
    <w:rsid w:val="00857E74"/>
    <w:rsid w:val="00857FD0"/>
    <w:rsid w:val="00860457"/>
    <w:rsid w:val="008604BF"/>
    <w:rsid w:val="0086059F"/>
    <w:rsid w:val="00860811"/>
    <w:rsid w:val="00860850"/>
    <w:rsid w:val="00860E9E"/>
    <w:rsid w:val="008614F3"/>
    <w:rsid w:val="008615C2"/>
    <w:rsid w:val="008615E3"/>
    <w:rsid w:val="00861602"/>
    <w:rsid w:val="0086168C"/>
    <w:rsid w:val="00861721"/>
    <w:rsid w:val="00861B86"/>
    <w:rsid w:val="00861C57"/>
    <w:rsid w:val="00862109"/>
    <w:rsid w:val="0086226D"/>
    <w:rsid w:val="008628FE"/>
    <w:rsid w:val="00862940"/>
    <w:rsid w:val="00862A7B"/>
    <w:rsid w:val="00862D63"/>
    <w:rsid w:val="00863083"/>
    <w:rsid w:val="008630B1"/>
    <w:rsid w:val="008630F2"/>
    <w:rsid w:val="00863271"/>
    <w:rsid w:val="00863314"/>
    <w:rsid w:val="008633E1"/>
    <w:rsid w:val="008634AC"/>
    <w:rsid w:val="0086360C"/>
    <w:rsid w:val="00863895"/>
    <w:rsid w:val="00863938"/>
    <w:rsid w:val="00863AA0"/>
    <w:rsid w:val="00863B67"/>
    <w:rsid w:val="00863D8C"/>
    <w:rsid w:val="00863EAF"/>
    <w:rsid w:val="00863EE9"/>
    <w:rsid w:val="0086410D"/>
    <w:rsid w:val="00864218"/>
    <w:rsid w:val="00864227"/>
    <w:rsid w:val="00864264"/>
    <w:rsid w:val="008644B6"/>
    <w:rsid w:val="0086461A"/>
    <w:rsid w:val="0086468B"/>
    <w:rsid w:val="00864995"/>
    <w:rsid w:val="00864CCA"/>
    <w:rsid w:val="00864F32"/>
    <w:rsid w:val="00864F9E"/>
    <w:rsid w:val="00865130"/>
    <w:rsid w:val="00865A44"/>
    <w:rsid w:val="00865F0F"/>
    <w:rsid w:val="0086678B"/>
    <w:rsid w:val="00866869"/>
    <w:rsid w:val="00866910"/>
    <w:rsid w:val="00866AB4"/>
    <w:rsid w:val="00866BAA"/>
    <w:rsid w:val="00866F38"/>
    <w:rsid w:val="00866FF3"/>
    <w:rsid w:val="0086702B"/>
    <w:rsid w:val="008672CA"/>
    <w:rsid w:val="0086748A"/>
    <w:rsid w:val="008675EC"/>
    <w:rsid w:val="008676B6"/>
    <w:rsid w:val="008676FC"/>
    <w:rsid w:val="008677E7"/>
    <w:rsid w:val="00867DB2"/>
    <w:rsid w:val="00867F9D"/>
    <w:rsid w:val="00870337"/>
    <w:rsid w:val="008704F6"/>
    <w:rsid w:val="008706DB"/>
    <w:rsid w:val="00870851"/>
    <w:rsid w:val="008708A6"/>
    <w:rsid w:val="008710B7"/>
    <w:rsid w:val="00871185"/>
    <w:rsid w:val="0087140C"/>
    <w:rsid w:val="00871691"/>
    <w:rsid w:val="008716DA"/>
    <w:rsid w:val="008717F4"/>
    <w:rsid w:val="00871815"/>
    <w:rsid w:val="00871888"/>
    <w:rsid w:val="008718BA"/>
    <w:rsid w:val="0087199B"/>
    <w:rsid w:val="00871D74"/>
    <w:rsid w:val="00871D77"/>
    <w:rsid w:val="00871DBA"/>
    <w:rsid w:val="0087204C"/>
    <w:rsid w:val="00872267"/>
    <w:rsid w:val="008725E3"/>
    <w:rsid w:val="00872940"/>
    <w:rsid w:val="00872A8B"/>
    <w:rsid w:val="00872AC2"/>
    <w:rsid w:val="00872AF8"/>
    <w:rsid w:val="00872BB8"/>
    <w:rsid w:val="00872CC2"/>
    <w:rsid w:val="00873118"/>
    <w:rsid w:val="008732B9"/>
    <w:rsid w:val="00873328"/>
    <w:rsid w:val="0087344D"/>
    <w:rsid w:val="008734FF"/>
    <w:rsid w:val="0087367D"/>
    <w:rsid w:val="008736C8"/>
    <w:rsid w:val="008737C4"/>
    <w:rsid w:val="008738CF"/>
    <w:rsid w:val="00873AF3"/>
    <w:rsid w:val="00873B08"/>
    <w:rsid w:val="00873C76"/>
    <w:rsid w:val="0087424A"/>
    <w:rsid w:val="008743C7"/>
    <w:rsid w:val="00874499"/>
    <w:rsid w:val="008745B0"/>
    <w:rsid w:val="008748E9"/>
    <w:rsid w:val="00874A8B"/>
    <w:rsid w:val="00874AB1"/>
    <w:rsid w:val="00874C16"/>
    <w:rsid w:val="008751EA"/>
    <w:rsid w:val="00875B13"/>
    <w:rsid w:val="00875D35"/>
    <w:rsid w:val="00875E5C"/>
    <w:rsid w:val="00875EC3"/>
    <w:rsid w:val="00875F50"/>
    <w:rsid w:val="00875FC5"/>
    <w:rsid w:val="00876227"/>
    <w:rsid w:val="008762C3"/>
    <w:rsid w:val="0087639E"/>
    <w:rsid w:val="00876953"/>
    <w:rsid w:val="00876E07"/>
    <w:rsid w:val="00876F9E"/>
    <w:rsid w:val="00877273"/>
    <w:rsid w:val="0087783B"/>
    <w:rsid w:val="008778D5"/>
    <w:rsid w:val="00877B5B"/>
    <w:rsid w:val="00877D52"/>
    <w:rsid w:val="00880028"/>
    <w:rsid w:val="008803DB"/>
    <w:rsid w:val="008807CD"/>
    <w:rsid w:val="00880BBC"/>
    <w:rsid w:val="00880DCA"/>
    <w:rsid w:val="008810EB"/>
    <w:rsid w:val="00881171"/>
    <w:rsid w:val="00881490"/>
    <w:rsid w:val="008814AD"/>
    <w:rsid w:val="008814C7"/>
    <w:rsid w:val="00881A20"/>
    <w:rsid w:val="00881A37"/>
    <w:rsid w:val="00881B1C"/>
    <w:rsid w:val="00881F0B"/>
    <w:rsid w:val="00881F54"/>
    <w:rsid w:val="008821BE"/>
    <w:rsid w:val="00882252"/>
    <w:rsid w:val="00882280"/>
    <w:rsid w:val="008822E8"/>
    <w:rsid w:val="008824BC"/>
    <w:rsid w:val="0088258A"/>
    <w:rsid w:val="00882963"/>
    <w:rsid w:val="00882AAC"/>
    <w:rsid w:val="00882C2D"/>
    <w:rsid w:val="00882C51"/>
    <w:rsid w:val="00882C6D"/>
    <w:rsid w:val="00882C9E"/>
    <w:rsid w:val="00883092"/>
    <w:rsid w:val="008831DA"/>
    <w:rsid w:val="008832B0"/>
    <w:rsid w:val="008832C0"/>
    <w:rsid w:val="00883401"/>
    <w:rsid w:val="0088369C"/>
    <w:rsid w:val="008837E8"/>
    <w:rsid w:val="00883C86"/>
    <w:rsid w:val="00884072"/>
    <w:rsid w:val="0088413A"/>
    <w:rsid w:val="00884188"/>
    <w:rsid w:val="008841EB"/>
    <w:rsid w:val="00884B09"/>
    <w:rsid w:val="00884C25"/>
    <w:rsid w:val="00884D4C"/>
    <w:rsid w:val="008853D0"/>
    <w:rsid w:val="0088541E"/>
    <w:rsid w:val="00885438"/>
    <w:rsid w:val="008854B6"/>
    <w:rsid w:val="0088552C"/>
    <w:rsid w:val="00885B12"/>
    <w:rsid w:val="00885B9C"/>
    <w:rsid w:val="00885DC9"/>
    <w:rsid w:val="00885EF4"/>
    <w:rsid w:val="00885F5F"/>
    <w:rsid w:val="00886255"/>
    <w:rsid w:val="00886332"/>
    <w:rsid w:val="008865A3"/>
    <w:rsid w:val="00886783"/>
    <w:rsid w:val="00886E87"/>
    <w:rsid w:val="00886FBF"/>
    <w:rsid w:val="00887347"/>
    <w:rsid w:val="00887388"/>
    <w:rsid w:val="00887770"/>
    <w:rsid w:val="0088780B"/>
    <w:rsid w:val="00887934"/>
    <w:rsid w:val="00887979"/>
    <w:rsid w:val="008879EF"/>
    <w:rsid w:val="00887A0A"/>
    <w:rsid w:val="00887BEE"/>
    <w:rsid w:val="00887EDF"/>
    <w:rsid w:val="00890107"/>
    <w:rsid w:val="008901AF"/>
    <w:rsid w:val="00890231"/>
    <w:rsid w:val="008903D5"/>
    <w:rsid w:val="008906D6"/>
    <w:rsid w:val="00890990"/>
    <w:rsid w:val="00890CB5"/>
    <w:rsid w:val="00890DDD"/>
    <w:rsid w:val="00890ECE"/>
    <w:rsid w:val="00890EEB"/>
    <w:rsid w:val="00890FC4"/>
    <w:rsid w:val="00891095"/>
    <w:rsid w:val="00891562"/>
    <w:rsid w:val="00891809"/>
    <w:rsid w:val="00891AC5"/>
    <w:rsid w:val="00891C1D"/>
    <w:rsid w:val="00891D62"/>
    <w:rsid w:val="00891DB3"/>
    <w:rsid w:val="008921C6"/>
    <w:rsid w:val="008925F9"/>
    <w:rsid w:val="008927CB"/>
    <w:rsid w:val="00892816"/>
    <w:rsid w:val="00892C8C"/>
    <w:rsid w:val="0089321D"/>
    <w:rsid w:val="0089326F"/>
    <w:rsid w:val="00893400"/>
    <w:rsid w:val="00893513"/>
    <w:rsid w:val="00893707"/>
    <w:rsid w:val="008939A1"/>
    <w:rsid w:val="00893AAD"/>
    <w:rsid w:val="00894024"/>
    <w:rsid w:val="008940C2"/>
    <w:rsid w:val="008943C0"/>
    <w:rsid w:val="00894639"/>
    <w:rsid w:val="008946F5"/>
    <w:rsid w:val="008948B0"/>
    <w:rsid w:val="008948F2"/>
    <w:rsid w:val="00894B9E"/>
    <w:rsid w:val="00894CD4"/>
    <w:rsid w:val="00894F9C"/>
    <w:rsid w:val="00895002"/>
    <w:rsid w:val="008951C1"/>
    <w:rsid w:val="008952BB"/>
    <w:rsid w:val="008952FD"/>
    <w:rsid w:val="00895437"/>
    <w:rsid w:val="00895544"/>
    <w:rsid w:val="008956EC"/>
    <w:rsid w:val="00895745"/>
    <w:rsid w:val="00895C13"/>
    <w:rsid w:val="008961CB"/>
    <w:rsid w:val="008962F4"/>
    <w:rsid w:val="0089646A"/>
    <w:rsid w:val="008964F1"/>
    <w:rsid w:val="008965C6"/>
    <w:rsid w:val="00896695"/>
    <w:rsid w:val="008967EA"/>
    <w:rsid w:val="00896B89"/>
    <w:rsid w:val="00896CB7"/>
    <w:rsid w:val="00896F9A"/>
    <w:rsid w:val="008975D3"/>
    <w:rsid w:val="0089780A"/>
    <w:rsid w:val="00897AB3"/>
    <w:rsid w:val="00897CD1"/>
    <w:rsid w:val="00897D05"/>
    <w:rsid w:val="00897E07"/>
    <w:rsid w:val="00897E26"/>
    <w:rsid w:val="008A04E0"/>
    <w:rsid w:val="008A0725"/>
    <w:rsid w:val="008A0BE9"/>
    <w:rsid w:val="008A0C6E"/>
    <w:rsid w:val="008A111B"/>
    <w:rsid w:val="008A11CD"/>
    <w:rsid w:val="008A12B6"/>
    <w:rsid w:val="008A144C"/>
    <w:rsid w:val="008A159B"/>
    <w:rsid w:val="008A159D"/>
    <w:rsid w:val="008A15DA"/>
    <w:rsid w:val="008A1749"/>
    <w:rsid w:val="008A1A0C"/>
    <w:rsid w:val="008A1AA4"/>
    <w:rsid w:val="008A1B2C"/>
    <w:rsid w:val="008A1B42"/>
    <w:rsid w:val="008A1C12"/>
    <w:rsid w:val="008A1F1A"/>
    <w:rsid w:val="008A1FCF"/>
    <w:rsid w:val="008A2183"/>
    <w:rsid w:val="008A23A7"/>
    <w:rsid w:val="008A26D9"/>
    <w:rsid w:val="008A2771"/>
    <w:rsid w:val="008A2BAB"/>
    <w:rsid w:val="008A2BFE"/>
    <w:rsid w:val="008A2D0D"/>
    <w:rsid w:val="008A2E96"/>
    <w:rsid w:val="008A2F4E"/>
    <w:rsid w:val="008A2F97"/>
    <w:rsid w:val="008A34C7"/>
    <w:rsid w:val="008A3529"/>
    <w:rsid w:val="008A3617"/>
    <w:rsid w:val="008A370C"/>
    <w:rsid w:val="008A3CA5"/>
    <w:rsid w:val="008A3D3E"/>
    <w:rsid w:val="008A3F16"/>
    <w:rsid w:val="008A3FCB"/>
    <w:rsid w:val="008A4041"/>
    <w:rsid w:val="008A4276"/>
    <w:rsid w:val="008A4482"/>
    <w:rsid w:val="008A44AE"/>
    <w:rsid w:val="008A44D7"/>
    <w:rsid w:val="008A459A"/>
    <w:rsid w:val="008A45B7"/>
    <w:rsid w:val="008A46AA"/>
    <w:rsid w:val="008A49EA"/>
    <w:rsid w:val="008A4D97"/>
    <w:rsid w:val="008A4E3C"/>
    <w:rsid w:val="008A4FC9"/>
    <w:rsid w:val="008A51BE"/>
    <w:rsid w:val="008A523B"/>
    <w:rsid w:val="008A5256"/>
    <w:rsid w:val="008A52AC"/>
    <w:rsid w:val="008A5399"/>
    <w:rsid w:val="008A53CF"/>
    <w:rsid w:val="008A54C6"/>
    <w:rsid w:val="008A5527"/>
    <w:rsid w:val="008A5AA1"/>
    <w:rsid w:val="008A5C3C"/>
    <w:rsid w:val="008A5D34"/>
    <w:rsid w:val="008A5F64"/>
    <w:rsid w:val="008A5FE2"/>
    <w:rsid w:val="008A6261"/>
    <w:rsid w:val="008A6391"/>
    <w:rsid w:val="008A6667"/>
    <w:rsid w:val="008A6B22"/>
    <w:rsid w:val="008A6CE1"/>
    <w:rsid w:val="008A6E87"/>
    <w:rsid w:val="008A72D9"/>
    <w:rsid w:val="008A7389"/>
    <w:rsid w:val="008A73AD"/>
    <w:rsid w:val="008A75AD"/>
    <w:rsid w:val="008A7672"/>
    <w:rsid w:val="008A768F"/>
    <w:rsid w:val="008A78AE"/>
    <w:rsid w:val="008A7905"/>
    <w:rsid w:val="008A79F3"/>
    <w:rsid w:val="008A7D4F"/>
    <w:rsid w:val="008A7FCF"/>
    <w:rsid w:val="008B0099"/>
    <w:rsid w:val="008B013C"/>
    <w:rsid w:val="008B0263"/>
    <w:rsid w:val="008B042D"/>
    <w:rsid w:val="008B04FC"/>
    <w:rsid w:val="008B0A58"/>
    <w:rsid w:val="008B0AA2"/>
    <w:rsid w:val="008B0B67"/>
    <w:rsid w:val="008B0C75"/>
    <w:rsid w:val="008B0CBE"/>
    <w:rsid w:val="008B0FC8"/>
    <w:rsid w:val="008B123F"/>
    <w:rsid w:val="008B12C7"/>
    <w:rsid w:val="008B156F"/>
    <w:rsid w:val="008B1884"/>
    <w:rsid w:val="008B19E9"/>
    <w:rsid w:val="008B1A8A"/>
    <w:rsid w:val="008B1C38"/>
    <w:rsid w:val="008B1C45"/>
    <w:rsid w:val="008B1E24"/>
    <w:rsid w:val="008B220A"/>
    <w:rsid w:val="008B222E"/>
    <w:rsid w:val="008B224B"/>
    <w:rsid w:val="008B22DF"/>
    <w:rsid w:val="008B22EB"/>
    <w:rsid w:val="008B2529"/>
    <w:rsid w:val="008B2A3D"/>
    <w:rsid w:val="008B2B28"/>
    <w:rsid w:val="008B2B9D"/>
    <w:rsid w:val="008B2F44"/>
    <w:rsid w:val="008B2FDF"/>
    <w:rsid w:val="008B30F9"/>
    <w:rsid w:val="008B312E"/>
    <w:rsid w:val="008B3602"/>
    <w:rsid w:val="008B3665"/>
    <w:rsid w:val="008B3E63"/>
    <w:rsid w:val="008B3F38"/>
    <w:rsid w:val="008B434A"/>
    <w:rsid w:val="008B4443"/>
    <w:rsid w:val="008B468F"/>
    <w:rsid w:val="008B4804"/>
    <w:rsid w:val="008B4828"/>
    <w:rsid w:val="008B48DD"/>
    <w:rsid w:val="008B48ED"/>
    <w:rsid w:val="008B4A05"/>
    <w:rsid w:val="008B4DCC"/>
    <w:rsid w:val="008B518A"/>
    <w:rsid w:val="008B5250"/>
    <w:rsid w:val="008B5847"/>
    <w:rsid w:val="008B5919"/>
    <w:rsid w:val="008B59B7"/>
    <w:rsid w:val="008B5BAF"/>
    <w:rsid w:val="008B5E0B"/>
    <w:rsid w:val="008B5F66"/>
    <w:rsid w:val="008B5F8A"/>
    <w:rsid w:val="008B61EC"/>
    <w:rsid w:val="008B6502"/>
    <w:rsid w:val="008B68A3"/>
    <w:rsid w:val="008B6AAB"/>
    <w:rsid w:val="008B6AAE"/>
    <w:rsid w:val="008B6DAD"/>
    <w:rsid w:val="008B6DC5"/>
    <w:rsid w:val="008B70DE"/>
    <w:rsid w:val="008B7C60"/>
    <w:rsid w:val="008B7E70"/>
    <w:rsid w:val="008C002D"/>
    <w:rsid w:val="008C0132"/>
    <w:rsid w:val="008C0498"/>
    <w:rsid w:val="008C094B"/>
    <w:rsid w:val="008C0C04"/>
    <w:rsid w:val="008C0C29"/>
    <w:rsid w:val="008C0D32"/>
    <w:rsid w:val="008C0F14"/>
    <w:rsid w:val="008C106F"/>
    <w:rsid w:val="008C1203"/>
    <w:rsid w:val="008C1615"/>
    <w:rsid w:val="008C18C8"/>
    <w:rsid w:val="008C1BEE"/>
    <w:rsid w:val="008C1EF1"/>
    <w:rsid w:val="008C2190"/>
    <w:rsid w:val="008C25D1"/>
    <w:rsid w:val="008C2690"/>
    <w:rsid w:val="008C27E5"/>
    <w:rsid w:val="008C2851"/>
    <w:rsid w:val="008C290E"/>
    <w:rsid w:val="008C296E"/>
    <w:rsid w:val="008C2B8D"/>
    <w:rsid w:val="008C2C67"/>
    <w:rsid w:val="008C37C1"/>
    <w:rsid w:val="008C395E"/>
    <w:rsid w:val="008C39EC"/>
    <w:rsid w:val="008C3B2F"/>
    <w:rsid w:val="008C3CB4"/>
    <w:rsid w:val="008C3E25"/>
    <w:rsid w:val="008C40A3"/>
    <w:rsid w:val="008C40D8"/>
    <w:rsid w:val="008C449D"/>
    <w:rsid w:val="008C4529"/>
    <w:rsid w:val="008C4C85"/>
    <w:rsid w:val="008C5524"/>
    <w:rsid w:val="008C5730"/>
    <w:rsid w:val="008C5765"/>
    <w:rsid w:val="008C5776"/>
    <w:rsid w:val="008C5D50"/>
    <w:rsid w:val="008C62B0"/>
    <w:rsid w:val="008C6332"/>
    <w:rsid w:val="008C63A7"/>
    <w:rsid w:val="008C6636"/>
    <w:rsid w:val="008C681C"/>
    <w:rsid w:val="008C6862"/>
    <w:rsid w:val="008C6AA8"/>
    <w:rsid w:val="008C6D54"/>
    <w:rsid w:val="008C6F0B"/>
    <w:rsid w:val="008C6F69"/>
    <w:rsid w:val="008C71F2"/>
    <w:rsid w:val="008C7204"/>
    <w:rsid w:val="008C7331"/>
    <w:rsid w:val="008C76A0"/>
    <w:rsid w:val="008C7760"/>
    <w:rsid w:val="008C7895"/>
    <w:rsid w:val="008C7C4F"/>
    <w:rsid w:val="008D0037"/>
    <w:rsid w:val="008D01AA"/>
    <w:rsid w:val="008D02B9"/>
    <w:rsid w:val="008D0368"/>
    <w:rsid w:val="008D03CF"/>
    <w:rsid w:val="008D075E"/>
    <w:rsid w:val="008D090B"/>
    <w:rsid w:val="008D0AB9"/>
    <w:rsid w:val="008D0E07"/>
    <w:rsid w:val="008D0F0E"/>
    <w:rsid w:val="008D0F14"/>
    <w:rsid w:val="008D10D1"/>
    <w:rsid w:val="008D1322"/>
    <w:rsid w:val="008D1373"/>
    <w:rsid w:val="008D1689"/>
    <w:rsid w:val="008D16BB"/>
    <w:rsid w:val="008D1A41"/>
    <w:rsid w:val="008D1B44"/>
    <w:rsid w:val="008D1C03"/>
    <w:rsid w:val="008D1E93"/>
    <w:rsid w:val="008D1FA1"/>
    <w:rsid w:val="008D1FA5"/>
    <w:rsid w:val="008D2368"/>
    <w:rsid w:val="008D2379"/>
    <w:rsid w:val="008D257C"/>
    <w:rsid w:val="008D2678"/>
    <w:rsid w:val="008D2741"/>
    <w:rsid w:val="008D28E3"/>
    <w:rsid w:val="008D2CC1"/>
    <w:rsid w:val="008D34B2"/>
    <w:rsid w:val="008D35E9"/>
    <w:rsid w:val="008D38B1"/>
    <w:rsid w:val="008D3A51"/>
    <w:rsid w:val="008D3CDC"/>
    <w:rsid w:val="008D3DBC"/>
    <w:rsid w:val="008D3F7F"/>
    <w:rsid w:val="008D4009"/>
    <w:rsid w:val="008D41A1"/>
    <w:rsid w:val="008D474B"/>
    <w:rsid w:val="008D49BB"/>
    <w:rsid w:val="008D4CDD"/>
    <w:rsid w:val="008D4CE8"/>
    <w:rsid w:val="008D4E1F"/>
    <w:rsid w:val="008D50C3"/>
    <w:rsid w:val="008D54F5"/>
    <w:rsid w:val="008D5751"/>
    <w:rsid w:val="008D5849"/>
    <w:rsid w:val="008D5930"/>
    <w:rsid w:val="008D60B3"/>
    <w:rsid w:val="008D656B"/>
    <w:rsid w:val="008D65BC"/>
    <w:rsid w:val="008D6652"/>
    <w:rsid w:val="008D668E"/>
    <w:rsid w:val="008D6AC4"/>
    <w:rsid w:val="008D6F5D"/>
    <w:rsid w:val="008D7093"/>
    <w:rsid w:val="008D71DF"/>
    <w:rsid w:val="008D7280"/>
    <w:rsid w:val="008D72F9"/>
    <w:rsid w:val="008D7B92"/>
    <w:rsid w:val="008D7C2C"/>
    <w:rsid w:val="008D7C44"/>
    <w:rsid w:val="008D7DD1"/>
    <w:rsid w:val="008E018F"/>
    <w:rsid w:val="008E01B7"/>
    <w:rsid w:val="008E02F8"/>
    <w:rsid w:val="008E07E9"/>
    <w:rsid w:val="008E086A"/>
    <w:rsid w:val="008E08DE"/>
    <w:rsid w:val="008E0AFB"/>
    <w:rsid w:val="008E0B4C"/>
    <w:rsid w:val="008E0FB6"/>
    <w:rsid w:val="008E10E6"/>
    <w:rsid w:val="008E1216"/>
    <w:rsid w:val="008E12A8"/>
    <w:rsid w:val="008E1929"/>
    <w:rsid w:val="008E1987"/>
    <w:rsid w:val="008E1A3C"/>
    <w:rsid w:val="008E1E95"/>
    <w:rsid w:val="008E1EA2"/>
    <w:rsid w:val="008E263C"/>
    <w:rsid w:val="008E2783"/>
    <w:rsid w:val="008E27B3"/>
    <w:rsid w:val="008E2ACF"/>
    <w:rsid w:val="008E2B0D"/>
    <w:rsid w:val="008E3511"/>
    <w:rsid w:val="008E36BB"/>
    <w:rsid w:val="008E387B"/>
    <w:rsid w:val="008E3A5C"/>
    <w:rsid w:val="008E3B08"/>
    <w:rsid w:val="008E3C21"/>
    <w:rsid w:val="008E3C33"/>
    <w:rsid w:val="008E405F"/>
    <w:rsid w:val="008E42B7"/>
    <w:rsid w:val="008E4343"/>
    <w:rsid w:val="008E4522"/>
    <w:rsid w:val="008E4B22"/>
    <w:rsid w:val="008E4C24"/>
    <w:rsid w:val="008E4CAA"/>
    <w:rsid w:val="008E502D"/>
    <w:rsid w:val="008E5217"/>
    <w:rsid w:val="008E550A"/>
    <w:rsid w:val="008E56AA"/>
    <w:rsid w:val="008E5A1B"/>
    <w:rsid w:val="008E5AE0"/>
    <w:rsid w:val="008E5BB0"/>
    <w:rsid w:val="008E5C45"/>
    <w:rsid w:val="008E5D2C"/>
    <w:rsid w:val="008E5DC1"/>
    <w:rsid w:val="008E5DF9"/>
    <w:rsid w:val="008E5E82"/>
    <w:rsid w:val="008E61A6"/>
    <w:rsid w:val="008E6711"/>
    <w:rsid w:val="008E677F"/>
    <w:rsid w:val="008E6949"/>
    <w:rsid w:val="008E6BAF"/>
    <w:rsid w:val="008E6E02"/>
    <w:rsid w:val="008E7082"/>
    <w:rsid w:val="008E70BE"/>
    <w:rsid w:val="008E7360"/>
    <w:rsid w:val="008E75C1"/>
    <w:rsid w:val="008E75DC"/>
    <w:rsid w:val="008E774A"/>
    <w:rsid w:val="008E78B8"/>
    <w:rsid w:val="008E7BAF"/>
    <w:rsid w:val="008E7EFD"/>
    <w:rsid w:val="008F0002"/>
    <w:rsid w:val="008F0021"/>
    <w:rsid w:val="008F0036"/>
    <w:rsid w:val="008F028A"/>
    <w:rsid w:val="008F02CE"/>
    <w:rsid w:val="008F0444"/>
    <w:rsid w:val="008F0445"/>
    <w:rsid w:val="008F04E4"/>
    <w:rsid w:val="008F052D"/>
    <w:rsid w:val="008F0723"/>
    <w:rsid w:val="008F07C1"/>
    <w:rsid w:val="008F081D"/>
    <w:rsid w:val="008F0836"/>
    <w:rsid w:val="008F090F"/>
    <w:rsid w:val="008F09E7"/>
    <w:rsid w:val="008F0AC7"/>
    <w:rsid w:val="008F0B58"/>
    <w:rsid w:val="008F139A"/>
    <w:rsid w:val="008F139E"/>
    <w:rsid w:val="008F1401"/>
    <w:rsid w:val="008F17E9"/>
    <w:rsid w:val="008F1953"/>
    <w:rsid w:val="008F1A62"/>
    <w:rsid w:val="008F1C57"/>
    <w:rsid w:val="008F1FC0"/>
    <w:rsid w:val="008F20D5"/>
    <w:rsid w:val="008F21CC"/>
    <w:rsid w:val="008F225C"/>
    <w:rsid w:val="008F2827"/>
    <w:rsid w:val="008F2A06"/>
    <w:rsid w:val="008F2AB5"/>
    <w:rsid w:val="008F2B12"/>
    <w:rsid w:val="008F2D71"/>
    <w:rsid w:val="008F2E9B"/>
    <w:rsid w:val="008F3241"/>
    <w:rsid w:val="008F335B"/>
    <w:rsid w:val="008F3638"/>
    <w:rsid w:val="008F37EC"/>
    <w:rsid w:val="008F3B31"/>
    <w:rsid w:val="008F3D9F"/>
    <w:rsid w:val="008F40E6"/>
    <w:rsid w:val="008F4441"/>
    <w:rsid w:val="008F4680"/>
    <w:rsid w:val="008F46A6"/>
    <w:rsid w:val="008F482B"/>
    <w:rsid w:val="008F497F"/>
    <w:rsid w:val="008F4DA4"/>
    <w:rsid w:val="008F5027"/>
    <w:rsid w:val="008F50BB"/>
    <w:rsid w:val="008F51B9"/>
    <w:rsid w:val="008F5358"/>
    <w:rsid w:val="008F554E"/>
    <w:rsid w:val="008F55C8"/>
    <w:rsid w:val="008F56B4"/>
    <w:rsid w:val="008F56BD"/>
    <w:rsid w:val="008F5A5E"/>
    <w:rsid w:val="008F5BCC"/>
    <w:rsid w:val="008F5F33"/>
    <w:rsid w:val="008F606F"/>
    <w:rsid w:val="008F60A3"/>
    <w:rsid w:val="008F60AE"/>
    <w:rsid w:val="008F6252"/>
    <w:rsid w:val="008F63A2"/>
    <w:rsid w:val="008F63F7"/>
    <w:rsid w:val="008F65FA"/>
    <w:rsid w:val="008F661E"/>
    <w:rsid w:val="008F662D"/>
    <w:rsid w:val="008F67BA"/>
    <w:rsid w:val="008F6C4E"/>
    <w:rsid w:val="008F6C64"/>
    <w:rsid w:val="008F6CC3"/>
    <w:rsid w:val="008F6F31"/>
    <w:rsid w:val="008F702A"/>
    <w:rsid w:val="008F70BD"/>
    <w:rsid w:val="008F70C9"/>
    <w:rsid w:val="008F7419"/>
    <w:rsid w:val="008F74DF"/>
    <w:rsid w:val="008F7552"/>
    <w:rsid w:val="008F7616"/>
    <w:rsid w:val="008F765A"/>
    <w:rsid w:val="008F7928"/>
    <w:rsid w:val="008F7AB6"/>
    <w:rsid w:val="008F7D13"/>
    <w:rsid w:val="008F7D27"/>
    <w:rsid w:val="008F7D86"/>
    <w:rsid w:val="008F7E2A"/>
    <w:rsid w:val="0090003D"/>
    <w:rsid w:val="00900362"/>
    <w:rsid w:val="009003F7"/>
    <w:rsid w:val="00900416"/>
    <w:rsid w:val="009005B5"/>
    <w:rsid w:val="009005DB"/>
    <w:rsid w:val="009006A2"/>
    <w:rsid w:val="009006C9"/>
    <w:rsid w:val="00900725"/>
    <w:rsid w:val="00900B61"/>
    <w:rsid w:val="00900D3E"/>
    <w:rsid w:val="00900D77"/>
    <w:rsid w:val="00900EAC"/>
    <w:rsid w:val="0090101F"/>
    <w:rsid w:val="009011CB"/>
    <w:rsid w:val="009011E3"/>
    <w:rsid w:val="00901841"/>
    <w:rsid w:val="00901863"/>
    <w:rsid w:val="00901C70"/>
    <w:rsid w:val="00901CCD"/>
    <w:rsid w:val="00902019"/>
    <w:rsid w:val="0090203D"/>
    <w:rsid w:val="009022F2"/>
    <w:rsid w:val="009024AF"/>
    <w:rsid w:val="009027EC"/>
    <w:rsid w:val="0090293A"/>
    <w:rsid w:val="00902A1F"/>
    <w:rsid w:val="00902A37"/>
    <w:rsid w:val="00902D09"/>
    <w:rsid w:val="00902D7B"/>
    <w:rsid w:val="00902E4B"/>
    <w:rsid w:val="00903106"/>
    <w:rsid w:val="0090316E"/>
    <w:rsid w:val="0090327D"/>
    <w:rsid w:val="009039D7"/>
    <w:rsid w:val="00903B15"/>
    <w:rsid w:val="00903E29"/>
    <w:rsid w:val="00903F2F"/>
    <w:rsid w:val="0090407F"/>
    <w:rsid w:val="00904287"/>
    <w:rsid w:val="009045F0"/>
    <w:rsid w:val="00904699"/>
    <w:rsid w:val="0090472C"/>
    <w:rsid w:val="009048DA"/>
    <w:rsid w:val="00904A86"/>
    <w:rsid w:val="00904C90"/>
    <w:rsid w:val="00904D94"/>
    <w:rsid w:val="00905031"/>
    <w:rsid w:val="0090533A"/>
    <w:rsid w:val="00905340"/>
    <w:rsid w:val="0090538F"/>
    <w:rsid w:val="00905F87"/>
    <w:rsid w:val="00906014"/>
    <w:rsid w:val="009065CB"/>
    <w:rsid w:val="009068D4"/>
    <w:rsid w:val="00906A5C"/>
    <w:rsid w:val="00906EDE"/>
    <w:rsid w:val="00907035"/>
    <w:rsid w:val="00907261"/>
    <w:rsid w:val="0090736A"/>
    <w:rsid w:val="00907603"/>
    <w:rsid w:val="0090764D"/>
    <w:rsid w:val="0090771F"/>
    <w:rsid w:val="0090793B"/>
    <w:rsid w:val="0090794D"/>
    <w:rsid w:val="00907A89"/>
    <w:rsid w:val="00907BB5"/>
    <w:rsid w:val="00907C37"/>
    <w:rsid w:val="00907FFD"/>
    <w:rsid w:val="009101C6"/>
    <w:rsid w:val="00910215"/>
    <w:rsid w:val="0091047B"/>
    <w:rsid w:val="0091058E"/>
    <w:rsid w:val="00910780"/>
    <w:rsid w:val="00910B31"/>
    <w:rsid w:val="00910B90"/>
    <w:rsid w:val="00910D83"/>
    <w:rsid w:val="00910DF5"/>
    <w:rsid w:val="00910F0A"/>
    <w:rsid w:val="00910F7A"/>
    <w:rsid w:val="009112D2"/>
    <w:rsid w:val="009112E5"/>
    <w:rsid w:val="009115EC"/>
    <w:rsid w:val="0091167D"/>
    <w:rsid w:val="0091172A"/>
    <w:rsid w:val="0091177F"/>
    <w:rsid w:val="00911B7B"/>
    <w:rsid w:val="00911CA7"/>
    <w:rsid w:val="00911FB5"/>
    <w:rsid w:val="00912023"/>
    <w:rsid w:val="00912037"/>
    <w:rsid w:val="00912210"/>
    <w:rsid w:val="00912271"/>
    <w:rsid w:val="009127BA"/>
    <w:rsid w:val="009128D5"/>
    <w:rsid w:val="009129E1"/>
    <w:rsid w:val="00912F30"/>
    <w:rsid w:val="00912F71"/>
    <w:rsid w:val="00912F8C"/>
    <w:rsid w:val="00913061"/>
    <w:rsid w:val="00913069"/>
    <w:rsid w:val="009132E8"/>
    <w:rsid w:val="00913306"/>
    <w:rsid w:val="009135CA"/>
    <w:rsid w:val="00913707"/>
    <w:rsid w:val="00913907"/>
    <w:rsid w:val="0091392D"/>
    <w:rsid w:val="00913974"/>
    <w:rsid w:val="00913A00"/>
    <w:rsid w:val="00913A52"/>
    <w:rsid w:val="00913AA0"/>
    <w:rsid w:val="00913AF3"/>
    <w:rsid w:val="00913B01"/>
    <w:rsid w:val="00913C39"/>
    <w:rsid w:val="00913F3F"/>
    <w:rsid w:val="009140F3"/>
    <w:rsid w:val="00914328"/>
    <w:rsid w:val="009143DF"/>
    <w:rsid w:val="0091466F"/>
    <w:rsid w:val="00914809"/>
    <w:rsid w:val="0091483C"/>
    <w:rsid w:val="009149C9"/>
    <w:rsid w:val="00914AB9"/>
    <w:rsid w:val="00914ADA"/>
    <w:rsid w:val="00914E8E"/>
    <w:rsid w:val="00914FA9"/>
    <w:rsid w:val="00915219"/>
    <w:rsid w:val="00915260"/>
    <w:rsid w:val="0091546C"/>
    <w:rsid w:val="009155E9"/>
    <w:rsid w:val="00915C0A"/>
    <w:rsid w:val="00915E85"/>
    <w:rsid w:val="00915F4B"/>
    <w:rsid w:val="00915F62"/>
    <w:rsid w:val="009162A9"/>
    <w:rsid w:val="009163A7"/>
    <w:rsid w:val="009164C0"/>
    <w:rsid w:val="00916B07"/>
    <w:rsid w:val="00916B93"/>
    <w:rsid w:val="00916C99"/>
    <w:rsid w:val="00916CC4"/>
    <w:rsid w:val="00916CEA"/>
    <w:rsid w:val="00916EA0"/>
    <w:rsid w:val="00916EE6"/>
    <w:rsid w:val="00916F52"/>
    <w:rsid w:val="00917107"/>
    <w:rsid w:val="009171BB"/>
    <w:rsid w:val="009175F6"/>
    <w:rsid w:val="00917B39"/>
    <w:rsid w:val="00917B84"/>
    <w:rsid w:val="00917D73"/>
    <w:rsid w:val="00917FB7"/>
    <w:rsid w:val="0092067A"/>
    <w:rsid w:val="009208EF"/>
    <w:rsid w:val="009209AE"/>
    <w:rsid w:val="009209CD"/>
    <w:rsid w:val="00920C66"/>
    <w:rsid w:val="00920DB9"/>
    <w:rsid w:val="00920E95"/>
    <w:rsid w:val="0092134F"/>
    <w:rsid w:val="00921595"/>
    <w:rsid w:val="009218FA"/>
    <w:rsid w:val="0092193C"/>
    <w:rsid w:val="00921998"/>
    <w:rsid w:val="00921AD3"/>
    <w:rsid w:val="00921AEF"/>
    <w:rsid w:val="00921F09"/>
    <w:rsid w:val="00921F8C"/>
    <w:rsid w:val="00922028"/>
    <w:rsid w:val="0092206D"/>
    <w:rsid w:val="00922183"/>
    <w:rsid w:val="0092265A"/>
    <w:rsid w:val="009227A6"/>
    <w:rsid w:val="00922835"/>
    <w:rsid w:val="00922943"/>
    <w:rsid w:val="00922AC5"/>
    <w:rsid w:val="00922CBE"/>
    <w:rsid w:val="00922DF8"/>
    <w:rsid w:val="00922E4E"/>
    <w:rsid w:val="00922F5C"/>
    <w:rsid w:val="00922FA6"/>
    <w:rsid w:val="009231B6"/>
    <w:rsid w:val="0092371E"/>
    <w:rsid w:val="009237E4"/>
    <w:rsid w:val="009238BC"/>
    <w:rsid w:val="00923E84"/>
    <w:rsid w:val="00923FB1"/>
    <w:rsid w:val="009245D7"/>
    <w:rsid w:val="0092470D"/>
    <w:rsid w:val="00924AC3"/>
    <w:rsid w:val="00924D46"/>
    <w:rsid w:val="00924DAB"/>
    <w:rsid w:val="00924F65"/>
    <w:rsid w:val="009250A6"/>
    <w:rsid w:val="0092516F"/>
    <w:rsid w:val="00925240"/>
    <w:rsid w:val="00925280"/>
    <w:rsid w:val="0092535D"/>
    <w:rsid w:val="009253D7"/>
    <w:rsid w:val="009253D9"/>
    <w:rsid w:val="00925562"/>
    <w:rsid w:val="009257B7"/>
    <w:rsid w:val="00925882"/>
    <w:rsid w:val="009258FD"/>
    <w:rsid w:val="009259F5"/>
    <w:rsid w:val="00925BBB"/>
    <w:rsid w:val="00925C2F"/>
    <w:rsid w:val="00925CD8"/>
    <w:rsid w:val="009261FE"/>
    <w:rsid w:val="009262DD"/>
    <w:rsid w:val="00926486"/>
    <w:rsid w:val="009265DC"/>
    <w:rsid w:val="00926699"/>
    <w:rsid w:val="00926860"/>
    <w:rsid w:val="009268B8"/>
    <w:rsid w:val="009269FE"/>
    <w:rsid w:val="00926A38"/>
    <w:rsid w:val="00926B45"/>
    <w:rsid w:val="00926E33"/>
    <w:rsid w:val="00926F9B"/>
    <w:rsid w:val="00926FA4"/>
    <w:rsid w:val="00926FF4"/>
    <w:rsid w:val="0092700A"/>
    <w:rsid w:val="00927334"/>
    <w:rsid w:val="009273A0"/>
    <w:rsid w:val="009274F9"/>
    <w:rsid w:val="009275F9"/>
    <w:rsid w:val="00927647"/>
    <w:rsid w:val="00927907"/>
    <w:rsid w:val="0092795A"/>
    <w:rsid w:val="00927A64"/>
    <w:rsid w:val="00927A65"/>
    <w:rsid w:val="00927B70"/>
    <w:rsid w:val="00927EAA"/>
    <w:rsid w:val="00930076"/>
    <w:rsid w:val="0093027B"/>
    <w:rsid w:val="009305F0"/>
    <w:rsid w:val="00930E13"/>
    <w:rsid w:val="009312BD"/>
    <w:rsid w:val="00931575"/>
    <w:rsid w:val="00931965"/>
    <w:rsid w:val="00931BD1"/>
    <w:rsid w:val="00931FC5"/>
    <w:rsid w:val="00931FE3"/>
    <w:rsid w:val="00932452"/>
    <w:rsid w:val="009326FD"/>
    <w:rsid w:val="0093272F"/>
    <w:rsid w:val="00932C1C"/>
    <w:rsid w:val="00932CB2"/>
    <w:rsid w:val="00932E47"/>
    <w:rsid w:val="0093308F"/>
    <w:rsid w:val="0093313F"/>
    <w:rsid w:val="009331D0"/>
    <w:rsid w:val="009333CE"/>
    <w:rsid w:val="0093366A"/>
    <w:rsid w:val="0093389F"/>
    <w:rsid w:val="009339D3"/>
    <w:rsid w:val="00933BF8"/>
    <w:rsid w:val="00933DCD"/>
    <w:rsid w:val="00933EC1"/>
    <w:rsid w:val="009340C9"/>
    <w:rsid w:val="00934137"/>
    <w:rsid w:val="009342C2"/>
    <w:rsid w:val="00934576"/>
    <w:rsid w:val="0093482F"/>
    <w:rsid w:val="00934896"/>
    <w:rsid w:val="009349B2"/>
    <w:rsid w:val="00934A0E"/>
    <w:rsid w:val="00934D93"/>
    <w:rsid w:val="00934E6E"/>
    <w:rsid w:val="00934FB9"/>
    <w:rsid w:val="00934FC2"/>
    <w:rsid w:val="0093518F"/>
    <w:rsid w:val="009352ED"/>
    <w:rsid w:val="0093583D"/>
    <w:rsid w:val="00935BEF"/>
    <w:rsid w:val="00935D73"/>
    <w:rsid w:val="009362B9"/>
    <w:rsid w:val="009363A2"/>
    <w:rsid w:val="009366A9"/>
    <w:rsid w:val="009367BA"/>
    <w:rsid w:val="00936A1E"/>
    <w:rsid w:val="00936A6A"/>
    <w:rsid w:val="00936D0D"/>
    <w:rsid w:val="00936DF8"/>
    <w:rsid w:val="00936FA6"/>
    <w:rsid w:val="00937289"/>
    <w:rsid w:val="00937694"/>
    <w:rsid w:val="00937865"/>
    <w:rsid w:val="009379F0"/>
    <w:rsid w:val="00937AF4"/>
    <w:rsid w:val="00937EE6"/>
    <w:rsid w:val="009400F1"/>
    <w:rsid w:val="009401E4"/>
    <w:rsid w:val="0094029C"/>
    <w:rsid w:val="00940539"/>
    <w:rsid w:val="0094059D"/>
    <w:rsid w:val="009405A7"/>
    <w:rsid w:val="0094061F"/>
    <w:rsid w:val="00940791"/>
    <w:rsid w:val="009408B0"/>
    <w:rsid w:val="00940A27"/>
    <w:rsid w:val="00940B2C"/>
    <w:rsid w:val="00940D7B"/>
    <w:rsid w:val="00940E7A"/>
    <w:rsid w:val="009410FE"/>
    <w:rsid w:val="0094113C"/>
    <w:rsid w:val="009412CB"/>
    <w:rsid w:val="009418FD"/>
    <w:rsid w:val="00941BCF"/>
    <w:rsid w:val="00941C05"/>
    <w:rsid w:val="0094204D"/>
    <w:rsid w:val="00942089"/>
    <w:rsid w:val="0094218B"/>
    <w:rsid w:val="00942304"/>
    <w:rsid w:val="00942746"/>
    <w:rsid w:val="0094276D"/>
    <w:rsid w:val="009427A8"/>
    <w:rsid w:val="009428CC"/>
    <w:rsid w:val="00942BB5"/>
    <w:rsid w:val="00942D37"/>
    <w:rsid w:val="00942EC8"/>
    <w:rsid w:val="0094310B"/>
    <w:rsid w:val="00943122"/>
    <w:rsid w:val="00943642"/>
    <w:rsid w:val="0094379C"/>
    <w:rsid w:val="009437F8"/>
    <w:rsid w:val="00943CB4"/>
    <w:rsid w:val="00943D2B"/>
    <w:rsid w:val="00944388"/>
    <w:rsid w:val="00944404"/>
    <w:rsid w:val="0094449E"/>
    <w:rsid w:val="009445E7"/>
    <w:rsid w:val="009446F8"/>
    <w:rsid w:val="00944984"/>
    <w:rsid w:val="00944A14"/>
    <w:rsid w:val="00944A37"/>
    <w:rsid w:val="00944B38"/>
    <w:rsid w:val="00944C72"/>
    <w:rsid w:val="00944D9E"/>
    <w:rsid w:val="00944E72"/>
    <w:rsid w:val="00944EAE"/>
    <w:rsid w:val="00945283"/>
    <w:rsid w:val="009453CA"/>
    <w:rsid w:val="0094595F"/>
    <w:rsid w:val="00945C27"/>
    <w:rsid w:val="00945CA2"/>
    <w:rsid w:val="00945CC8"/>
    <w:rsid w:val="00945E86"/>
    <w:rsid w:val="00946197"/>
    <w:rsid w:val="00946230"/>
    <w:rsid w:val="0094625D"/>
    <w:rsid w:val="009462A9"/>
    <w:rsid w:val="00946423"/>
    <w:rsid w:val="00946D17"/>
    <w:rsid w:val="00946FA0"/>
    <w:rsid w:val="00946FAB"/>
    <w:rsid w:val="00946FB4"/>
    <w:rsid w:val="0094717B"/>
    <w:rsid w:val="009473B8"/>
    <w:rsid w:val="00947492"/>
    <w:rsid w:val="0094782C"/>
    <w:rsid w:val="00947A5D"/>
    <w:rsid w:val="00947B7E"/>
    <w:rsid w:val="00947C15"/>
    <w:rsid w:val="00947C8B"/>
    <w:rsid w:val="00947CD3"/>
    <w:rsid w:val="00947E26"/>
    <w:rsid w:val="00947E67"/>
    <w:rsid w:val="0095037C"/>
    <w:rsid w:val="00950B60"/>
    <w:rsid w:val="00950BA9"/>
    <w:rsid w:val="00950E43"/>
    <w:rsid w:val="009518C9"/>
    <w:rsid w:val="00951EC1"/>
    <w:rsid w:val="00951F97"/>
    <w:rsid w:val="009520F1"/>
    <w:rsid w:val="0095257C"/>
    <w:rsid w:val="0095279F"/>
    <w:rsid w:val="009529C8"/>
    <w:rsid w:val="00952A00"/>
    <w:rsid w:val="00952B21"/>
    <w:rsid w:val="00952D6D"/>
    <w:rsid w:val="00952D70"/>
    <w:rsid w:val="00952F61"/>
    <w:rsid w:val="009530DB"/>
    <w:rsid w:val="009530F8"/>
    <w:rsid w:val="00953273"/>
    <w:rsid w:val="00953676"/>
    <w:rsid w:val="009536FC"/>
    <w:rsid w:val="00953831"/>
    <w:rsid w:val="00953834"/>
    <w:rsid w:val="00953F77"/>
    <w:rsid w:val="00954344"/>
    <w:rsid w:val="0095443F"/>
    <w:rsid w:val="009547AF"/>
    <w:rsid w:val="00954854"/>
    <w:rsid w:val="009548C1"/>
    <w:rsid w:val="0095492A"/>
    <w:rsid w:val="00954AB3"/>
    <w:rsid w:val="00954AC2"/>
    <w:rsid w:val="00954D35"/>
    <w:rsid w:val="009555F7"/>
    <w:rsid w:val="009556E6"/>
    <w:rsid w:val="00955886"/>
    <w:rsid w:val="00955BE5"/>
    <w:rsid w:val="00955C98"/>
    <w:rsid w:val="00955EC3"/>
    <w:rsid w:val="00955FF2"/>
    <w:rsid w:val="00956143"/>
    <w:rsid w:val="00956184"/>
    <w:rsid w:val="00956546"/>
    <w:rsid w:val="0095664B"/>
    <w:rsid w:val="00956945"/>
    <w:rsid w:val="00956B9B"/>
    <w:rsid w:val="00956DBC"/>
    <w:rsid w:val="00956FE0"/>
    <w:rsid w:val="0095708B"/>
    <w:rsid w:val="00957378"/>
    <w:rsid w:val="00957702"/>
    <w:rsid w:val="00957884"/>
    <w:rsid w:val="00957ADA"/>
    <w:rsid w:val="00957B60"/>
    <w:rsid w:val="00957D80"/>
    <w:rsid w:val="00960064"/>
    <w:rsid w:val="00960359"/>
    <w:rsid w:val="009603A3"/>
    <w:rsid w:val="009606B8"/>
    <w:rsid w:val="009607D3"/>
    <w:rsid w:val="0096092C"/>
    <w:rsid w:val="00960A62"/>
    <w:rsid w:val="00960CAA"/>
    <w:rsid w:val="00960EAC"/>
    <w:rsid w:val="009611FF"/>
    <w:rsid w:val="00961718"/>
    <w:rsid w:val="00961969"/>
    <w:rsid w:val="00961A94"/>
    <w:rsid w:val="00961AAD"/>
    <w:rsid w:val="00961AC9"/>
    <w:rsid w:val="00961C33"/>
    <w:rsid w:val="00961C4F"/>
    <w:rsid w:val="00961D7C"/>
    <w:rsid w:val="009621C4"/>
    <w:rsid w:val="0096227A"/>
    <w:rsid w:val="00962345"/>
    <w:rsid w:val="00962877"/>
    <w:rsid w:val="00962A2C"/>
    <w:rsid w:val="00962A7E"/>
    <w:rsid w:val="00962E76"/>
    <w:rsid w:val="00962E96"/>
    <w:rsid w:val="00962FF9"/>
    <w:rsid w:val="0096300C"/>
    <w:rsid w:val="009632BE"/>
    <w:rsid w:val="00963453"/>
    <w:rsid w:val="009636E1"/>
    <w:rsid w:val="00963A3F"/>
    <w:rsid w:val="00963CA2"/>
    <w:rsid w:val="00963D11"/>
    <w:rsid w:val="00963F9A"/>
    <w:rsid w:val="00964019"/>
    <w:rsid w:val="009641A8"/>
    <w:rsid w:val="0096434B"/>
    <w:rsid w:val="009643A0"/>
    <w:rsid w:val="009643D6"/>
    <w:rsid w:val="009645D1"/>
    <w:rsid w:val="00964A42"/>
    <w:rsid w:val="00964E5A"/>
    <w:rsid w:val="009651C0"/>
    <w:rsid w:val="0096522B"/>
    <w:rsid w:val="0096524C"/>
    <w:rsid w:val="00965285"/>
    <w:rsid w:val="009652F0"/>
    <w:rsid w:val="00965320"/>
    <w:rsid w:val="0096550E"/>
    <w:rsid w:val="00965518"/>
    <w:rsid w:val="00965773"/>
    <w:rsid w:val="0096596E"/>
    <w:rsid w:val="0096597E"/>
    <w:rsid w:val="00965D79"/>
    <w:rsid w:val="00965E37"/>
    <w:rsid w:val="00965E4F"/>
    <w:rsid w:val="00965EE7"/>
    <w:rsid w:val="009663D4"/>
    <w:rsid w:val="00966462"/>
    <w:rsid w:val="00966796"/>
    <w:rsid w:val="0096698C"/>
    <w:rsid w:val="00966B3A"/>
    <w:rsid w:val="00966E90"/>
    <w:rsid w:val="00966EBE"/>
    <w:rsid w:val="00967123"/>
    <w:rsid w:val="00967638"/>
    <w:rsid w:val="009677B8"/>
    <w:rsid w:val="0096793C"/>
    <w:rsid w:val="009679A5"/>
    <w:rsid w:val="00967AD8"/>
    <w:rsid w:val="00967B73"/>
    <w:rsid w:val="00967FEC"/>
    <w:rsid w:val="009700F2"/>
    <w:rsid w:val="00970171"/>
    <w:rsid w:val="0097029E"/>
    <w:rsid w:val="0097041E"/>
    <w:rsid w:val="0097045C"/>
    <w:rsid w:val="009705EE"/>
    <w:rsid w:val="009706D1"/>
    <w:rsid w:val="009709E9"/>
    <w:rsid w:val="00970E73"/>
    <w:rsid w:val="00970EF5"/>
    <w:rsid w:val="00970F9A"/>
    <w:rsid w:val="0097103D"/>
    <w:rsid w:val="009711A4"/>
    <w:rsid w:val="00971602"/>
    <w:rsid w:val="009718D3"/>
    <w:rsid w:val="0097206A"/>
    <w:rsid w:val="009720AA"/>
    <w:rsid w:val="00972769"/>
    <w:rsid w:val="00972BDC"/>
    <w:rsid w:val="00972D4B"/>
    <w:rsid w:val="00972D66"/>
    <w:rsid w:val="00972E2D"/>
    <w:rsid w:val="009730C6"/>
    <w:rsid w:val="00973128"/>
    <w:rsid w:val="00973259"/>
    <w:rsid w:val="00973289"/>
    <w:rsid w:val="00973425"/>
    <w:rsid w:val="0097347A"/>
    <w:rsid w:val="009736EA"/>
    <w:rsid w:val="009738C2"/>
    <w:rsid w:val="009739CD"/>
    <w:rsid w:val="00973BAC"/>
    <w:rsid w:val="00973BF6"/>
    <w:rsid w:val="00973FD1"/>
    <w:rsid w:val="00974190"/>
    <w:rsid w:val="00974340"/>
    <w:rsid w:val="009745D7"/>
    <w:rsid w:val="009749FC"/>
    <w:rsid w:val="00974CCB"/>
    <w:rsid w:val="00974D44"/>
    <w:rsid w:val="00975060"/>
    <w:rsid w:val="0097514C"/>
    <w:rsid w:val="00975161"/>
    <w:rsid w:val="009751AE"/>
    <w:rsid w:val="009753DC"/>
    <w:rsid w:val="009755B9"/>
    <w:rsid w:val="00975A8F"/>
    <w:rsid w:val="00975ABA"/>
    <w:rsid w:val="00975AF8"/>
    <w:rsid w:val="00975D23"/>
    <w:rsid w:val="00975E66"/>
    <w:rsid w:val="00975F2E"/>
    <w:rsid w:val="009761EB"/>
    <w:rsid w:val="00976297"/>
    <w:rsid w:val="00976481"/>
    <w:rsid w:val="009765B5"/>
    <w:rsid w:val="009765E5"/>
    <w:rsid w:val="00976645"/>
    <w:rsid w:val="0097692C"/>
    <w:rsid w:val="00976A3F"/>
    <w:rsid w:val="00976EBB"/>
    <w:rsid w:val="009772CB"/>
    <w:rsid w:val="00977753"/>
    <w:rsid w:val="00977927"/>
    <w:rsid w:val="00977A7D"/>
    <w:rsid w:val="00977BE5"/>
    <w:rsid w:val="00977D83"/>
    <w:rsid w:val="00980128"/>
    <w:rsid w:val="009805AB"/>
    <w:rsid w:val="009805EE"/>
    <w:rsid w:val="009806F2"/>
    <w:rsid w:val="009808E3"/>
    <w:rsid w:val="0098099B"/>
    <w:rsid w:val="00980C9E"/>
    <w:rsid w:val="00980CC7"/>
    <w:rsid w:val="00980D30"/>
    <w:rsid w:val="00980DA1"/>
    <w:rsid w:val="00980F63"/>
    <w:rsid w:val="009810A2"/>
    <w:rsid w:val="009810A4"/>
    <w:rsid w:val="0098135C"/>
    <w:rsid w:val="0098156A"/>
    <w:rsid w:val="009815D6"/>
    <w:rsid w:val="0098162A"/>
    <w:rsid w:val="00981862"/>
    <w:rsid w:val="00981B38"/>
    <w:rsid w:val="009820A5"/>
    <w:rsid w:val="00982447"/>
    <w:rsid w:val="009824E3"/>
    <w:rsid w:val="009824E7"/>
    <w:rsid w:val="009827BE"/>
    <w:rsid w:val="009827C3"/>
    <w:rsid w:val="00982BCF"/>
    <w:rsid w:val="00982C51"/>
    <w:rsid w:val="00982CFA"/>
    <w:rsid w:val="00982E16"/>
    <w:rsid w:val="00982F1B"/>
    <w:rsid w:val="00983142"/>
    <w:rsid w:val="00983337"/>
    <w:rsid w:val="0098349A"/>
    <w:rsid w:val="00983828"/>
    <w:rsid w:val="009838C5"/>
    <w:rsid w:val="0098392A"/>
    <w:rsid w:val="00983988"/>
    <w:rsid w:val="00983A17"/>
    <w:rsid w:val="00983B1F"/>
    <w:rsid w:val="00983F46"/>
    <w:rsid w:val="009847B2"/>
    <w:rsid w:val="0098498C"/>
    <w:rsid w:val="00984AD1"/>
    <w:rsid w:val="00985373"/>
    <w:rsid w:val="0098556F"/>
    <w:rsid w:val="009855AA"/>
    <w:rsid w:val="00985629"/>
    <w:rsid w:val="00985BD0"/>
    <w:rsid w:val="00985BDE"/>
    <w:rsid w:val="00985D5C"/>
    <w:rsid w:val="00986001"/>
    <w:rsid w:val="00986133"/>
    <w:rsid w:val="00986140"/>
    <w:rsid w:val="00986146"/>
    <w:rsid w:val="0098623A"/>
    <w:rsid w:val="00986350"/>
    <w:rsid w:val="00986389"/>
    <w:rsid w:val="009865AE"/>
    <w:rsid w:val="0098669B"/>
    <w:rsid w:val="009866CB"/>
    <w:rsid w:val="00986991"/>
    <w:rsid w:val="00986E48"/>
    <w:rsid w:val="00986E5F"/>
    <w:rsid w:val="00986E7B"/>
    <w:rsid w:val="009873C7"/>
    <w:rsid w:val="0098756D"/>
    <w:rsid w:val="00987576"/>
    <w:rsid w:val="00987A51"/>
    <w:rsid w:val="00987B13"/>
    <w:rsid w:val="00987BA6"/>
    <w:rsid w:val="00987D65"/>
    <w:rsid w:val="00987E7F"/>
    <w:rsid w:val="00987ED0"/>
    <w:rsid w:val="00990336"/>
    <w:rsid w:val="00990556"/>
    <w:rsid w:val="00990774"/>
    <w:rsid w:val="00990A73"/>
    <w:rsid w:val="00990BE0"/>
    <w:rsid w:val="00990C01"/>
    <w:rsid w:val="00990EED"/>
    <w:rsid w:val="009912B4"/>
    <w:rsid w:val="009915A1"/>
    <w:rsid w:val="00991708"/>
    <w:rsid w:val="00991BAC"/>
    <w:rsid w:val="00992149"/>
    <w:rsid w:val="009923C8"/>
    <w:rsid w:val="00992404"/>
    <w:rsid w:val="0099259D"/>
    <w:rsid w:val="00992A70"/>
    <w:rsid w:val="00992AB8"/>
    <w:rsid w:val="00992EC8"/>
    <w:rsid w:val="0099306F"/>
    <w:rsid w:val="00993080"/>
    <w:rsid w:val="009931C2"/>
    <w:rsid w:val="00993240"/>
    <w:rsid w:val="009934A1"/>
    <w:rsid w:val="009934A4"/>
    <w:rsid w:val="00993686"/>
    <w:rsid w:val="00993AF9"/>
    <w:rsid w:val="00993F52"/>
    <w:rsid w:val="00994239"/>
    <w:rsid w:val="009946CD"/>
    <w:rsid w:val="009947AB"/>
    <w:rsid w:val="009947C0"/>
    <w:rsid w:val="00994891"/>
    <w:rsid w:val="00994975"/>
    <w:rsid w:val="00994C3D"/>
    <w:rsid w:val="00994E2A"/>
    <w:rsid w:val="009950DB"/>
    <w:rsid w:val="009955D4"/>
    <w:rsid w:val="009956F2"/>
    <w:rsid w:val="00995702"/>
    <w:rsid w:val="009959A3"/>
    <w:rsid w:val="00995A4E"/>
    <w:rsid w:val="00995D8E"/>
    <w:rsid w:val="00995DD1"/>
    <w:rsid w:val="009960DF"/>
    <w:rsid w:val="009961A0"/>
    <w:rsid w:val="009962A3"/>
    <w:rsid w:val="009966F9"/>
    <w:rsid w:val="00996995"/>
    <w:rsid w:val="00996A7E"/>
    <w:rsid w:val="00996B29"/>
    <w:rsid w:val="00996E42"/>
    <w:rsid w:val="00997289"/>
    <w:rsid w:val="0099730C"/>
    <w:rsid w:val="00997351"/>
    <w:rsid w:val="0099779A"/>
    <w:rsid w:val="009977C6"/>
    <w:rsid w:val="0099791F"/>
    <w:rsid w:val="00997CE4"/>
    <w:rsid w:val="009A0557"/>
    <w:rsid w:val="009A0662"/>
    <w:rsid w:val="009A099F"/>
    <w:rsid w:val="009A09FA"/>
    <w:rsid w:val="009A0CB7"/>
    <w:rsid w:val="009A0D6F"/>
    <w:rsid w:val="009A0EF0"/>
    <w:rsid w:val="009A0FB9"/>
    <w:rsid w:val="009A1076"/>
    <w:rsid w:val="009A11A1"/>
    <w:rsid w:val="009A151C"/>
    <w:rsid w:val="009A1580"/>
    <w:rsid w:val="009A1668"/>
    <w:rsid w:val="009A17C1"/>
    <w:rsid w:val="009A1804"/>
    <w:rsid w:val="009A1865"/>
    <w:rsid w:val="009A2099"/>
    <w:rsid w:val="009A24F3"/>
    <w:rsid w:val="009A2537"/>
    <w:rsid w:val="009A2633"/>
    <w:rsid w:val="009A2E42"/>
    <w:rsid w:val="009A2F10"/>
    <w:rsid w:val="009A30AE"/>
    <w:rsid w:val="009A32C1"/>
    <w:rsid w:val="009A3477"/>
    <w:rsid w:val="009A34A5"/>
    <w:rsid w:val="009A34A9"/>
    <w:rsid w:val="009A35CD"/>
    <w:rsid w:val="009A360A"/>
    <w:rsid w:val="009A3783"/>
    <w:rsid w:val="009A3851"/>
    <w:rsid w:val="009A3853"/>
    <w:rsid w:val="009A3A75"/>
    <w:rsid w:val="009A42AD"/>
    <w:rsid w:val="009A4A95"/>
    <w:rsid w:val="009A4CE3"/>
    <w:rsid w:val="009A4D1C"/>
    <w:rsid w:val="009A4F07"/>
    <w:rsid w:val="009A5087"/>
    <w:rsid w:val="009A5097"/>
    <w:rsid w:val="009A5267"/>
    <w:rsid w:val="009A52B6"/>
    <w:rsid w:val="009A52EE"/>
    <w:rsid w:val="009A5372"/>
    <w:rsid w:val="009A5375"/>
    <w:rsid w:val="009A55C8"/>
    <w:rsid w:val="009A56D6"/>
    <w:rsid w:val="009A5951"/>
    <w:rsid w:val="009A5AB5"/>
    <w:rsid w:val="009A5AFA"/>
    <w:rsid w:val="009A5DBE"/>
    <w:rsid w:val="009A5EA6"/>
    <w:rsid w:val="009A60B4"/>
    <w:rsid w:val="009A621B"/>
    <w:rsid w:val="009A634B"/>
    <w:rsid w:val="009A6564"/>
    <w:rsid w:val="009A681B"/>
    <w:rsid w:val="009A693C"/>
    <w:rsid w:val="009A6A21"/>
    <w:rsid w:val="009A6A43"/>
    <w:rsid w:val="009A6A7D"/>
    <w:rsid w:val="009A6DD0"/>
    <w:rsid w:val="009A6E07"/>
    <w:rsid w:val="009A6EA0"/>
    <w:rsid w:val="009A6FC3"/>
    <w:rsid w:val="009A6FCB"/>
    <w:rsid w:val="009A7036"/>
    <w:rsid w:val="009A7377"/>
    <w:rsid w:val="009A7491"/>
    <w:rsid w:val="009A76C6"/>
    <w:rsid w:val="009A7A6E"/>
    <w:rsid w:val="009A7AEB"/>
    <w:rsid w:val="009A7B21"/>
    <w:rsid w:val="009A7E4E"/>
    <w:rsid w:val="009A7FDB"/>
    <w:rsid w:val="009B0075"/>
    <w:rsid w:val="009B0138"/>
    <w:rsid w:val="009B0177"/>
    <w:rsid w:val="009B0353"/>
    <w:rsid w:val="009B04D5"/>
    <w:rsid w:val="009B05AC"/>
    <w:rsid w:val="009B0635"/>
    <w:rsid w:val="009B0922"/>
    <w:rsid w:val="009B09CC"/>
    <w:rsid w:val="009B0A61"/>
    <w:rsid w:val="009B0A87"/>
    <w:rsid w:val="009B0B50"/>
    <w:rsid w:val="009B0CAB"/>
    <w:rsid w:val="009B0D11"/>
    <w:rsid w:val="009B0D2B"/>
    <w:rsid w:val="009B1580"/>
    <w:rsid w:val="009B16B9"/>
    <w:rsid w:val="009B1725"/>
    <w:rsid w:val="009B192A"/>
    <w:rsid w:val="009B19EE"/>
    <w:rsid w:val="009B1BC4"/>
    <w:rsid w:val="009B1BF3"/>
    <w:rsid w:val="009B1E36"/>
    <w:rsid w:val="009B20FC"/>
    <w:rsid w:val="009B232E"/>
    <w:rsid w:val="009B235C"/>
    <w:rsid w:val="009B26A2"/>
    <w:rsid w:val="009B28EB"/>
    <w:rsid w:val="009B2911"/>
    <w:rsid w:val="009B2978"/>
    <w:rsid w:val="009B2B33"/>
    <w:rsid w:val="009B2DF0"/>
    <w:rsid w:val="009B2EA0"/>
    <w:rsid w:val="009B2FFA"/>
    <w:rsid w:val="009B3182"/>
    <w:rsid w:val="009B345B"/>
    <w:rsid w:val="009B34D4"/>
    <w:rsid w:val="009B383B"/>
    <w:rsid w:val="009B387E"/>
    <w:rsid w:val="009B40B8"/>
    <w:rsid w:val="009B40CA"/>
    <w:rsid w:val="009B4177"/>
    <w:rsid w:val="009B4B06"/>
    <w:rsid w:val="009B4F67"/>
    <w:rsid w:val="009B52C0"/>
    <w:rsid w:val="009B54B4"/>
    <w:rsid w:val="009B575B"/>
    <w:rsid w:val="009B5775"/>
    <w:rsid w:val="009B57A1"/>
    <w:rsid w:val="009B57F4"/>
    <w:rsid w:val="009B58DD"/>
    <w:rsid w:val="009B58E7"/>
    <w:rsid w:val="009B5D26"/>
    <w:rsid w:val="009B5ED1"/>
    <w:rsid w:val="009B5F6B"/>
    <w:rsid w:val="009B60AB"/>
    <w:rsid w:val="009B60ED"/>
    <w:rsid w:val="009B613B"/>
    <w:rsid w:val="009B620F"/>
    <w:rsid w:val="009B6755"/>
    <w:rsid w:val="009B67C1"/>
    <w:rsid w:val="009B6933"/>
    <w:rsid w:val="009B6A06"/>
    <w:rsid w:val="009B6BAA"/>
    <w:rsid w:val="009B6F10"/>
    <w:rsid w:val="009B709D"/>
    <w:rsid w:val="009B7333"/>
    <w:rsid w:val="009B757A"/>
    <w:rsid w:val="009B7662"/>
    <w:rsid w:val="009B7678"/>
    <w:rsid w:val="009B7798"/>
    <w:rsid w:val="009B7861"/>
    <w:rsid w:val="009B7A7E"/>
    <w:rsid w:val="009B7F43"/>
    <w:rsid w:val="009C0342"/>
    <w:rsid w:val="009C0529"/>
    <w:rsid w:val="009C0589"/>
    <w:rsid w:val="009C05E5"/>
    <w:rsid w:val="009C0672"/>
    <w:rsid w:val="009C06CA"/>
    <w:rsid w:val="009C0A61"/>
    <w:rsid w:val="009C0E4F"/>
    <w:rsid w:val="009C10C1"/>
    <w:rsid w:val="009C124A"/>
    <w:rsid w:val="009C1335"/>
    <w:rsid w:val="009C16DE"/>
    <w:rsid w:val="009C1995"/>
    <w:rsid w:val="009C1AB2"/>
    <w:rsid w:val="009C1D73"/>
    <w:rsid w:val="009C1E80"/>
    <w:rsid w:val="009C20D6"/>
    <w:rsid w:val="009C218F"/>
    <w:rsid w:val="009C24A8"/>
    <w:rsid w:val="009C295B"/>
    <w:rsid w:val="009C2A71"/>
    <w:rsid w:val="009C2C5B"/>
    <w:rsid w:val="009C2C8F"/>
    <w:rsid w:val="009C2D19"/>
    <w:rsid w:val="009C2EAC"/>
    <w:rsid w:val="009C2F01"/>
    <w:rsid w:val="009C3264"/>
    <w:rsid w:val="009C3436"/>
    <w:rsid w:val="009C348B"/>
    <w:rsid w:val="009C35D1"/>
    <w:rsid w:val="009C3E67"/>
    <w:rsid w:val="009C3EDE"/>
    <w:rsid w:val="009C4110"/>
    <w:rsid w:val="009C4190"/>
    <w:rsid w:val="009C4318"/>
    <w:rsid w:val="009C4365"/>
    <w:rsid w:val="009C43EE"/>
    <w:rsid w:val="009C452C"/>
    <w:rsid w:val="009C4D0C"/>
    <w:rsid w:val="009C4F6C"/>
    <w:rsid w:val="009C4FE7"/>
    <w:rsid w:val="009C5016"/>
    <w:rsid w:val="009C547C"/>
    <w:rsid w:val="009C564C"/>
    <w:rsid w:val="009C5738"/>
    <w:rsid w:val="009C5AE6"/>
    <w:rsid w:val="009C5DD1"/>
    <w:rsid w:val="009C5F7B"/>
    <w:rsid w:val="009C610E"/>
    <w:rsid w:val="009C6351"/>
    <w:rsid w:val="009C658E"/>
    <w:rsid w:val="009C679A"/>
    <w:rsid w:val="009C6BF6"/>
    <w:rsid w:val="009C6DB2"/>
    <w:rsid w:val="009C6DC0"/>
    <w:rsid w:val="009C6E67"/>
    <w:rsid w:val="009C6F37"/>
    <w:rsid w:val="009C7067"/>
    <w:rsid w:val="009C7251"/>
    <w:rsid w:val="009C7363"/>
    <w:rsid w:val="009C737B"/>
    <w:rsid w:val="009C73C4"/>
    <w:rsid w:val="009C79DC"/>
    <w:rsid w:val="009C7BA2"/>
    <w:rsid w:val="009C7DD1"/>
    <w:rsid w:val="009C7F6C"/>
    <w:rsid w:val="009D0048"/>
    <w:rsid w:val="009D0095"/>
    <w:rsid w:val="009D0180"/>
    <w:rsid w:val="009D01EB"/>
    <w:rsid w:val="009D025C"/>
    <w:rsid w:val="009D02CC"/>
    <w:rsid w:val="009D0312"/>
    <w:rsid w:val="009D0572"/>
    <w:rsid w:val="009D0743"/>
    <w:rsid w:val="009D0B38"/>
    <w:rsid w:val="009D0BA4"/>
    <w:rsid w:val="009D0D4D"/>
    <w:rsid w:val="009D0E8E"/>
    <w:rsid w:val="009D137B"/>
    <w:rsid w:val="009D144E"/>
    <w:rsid w:val="009D16A5"/>
    <w:rsid w:val="009D18A3"/>
    <w:rsid w:val="009D18E7"/>
    <w:rsid w:val="009D1929"/>
    <w:rsid w:val="009D1D53"/>
    <w:rsid w:val="009D2258"/>
    <w:rsid w:val="009D27BB"/>
    <w:rsid w:val="009D27E6"/>
    <w:rsid w:val="009D2801"/>
    <w:rsid w:val="009D2B1B"/>
    <w:rsid w:val="009D2EE3"/>
    <w:rsid w:val="009D30EB"/>
    <w:rsid w:val="009D31A2"/>
    <w:rsid w:val="009D3449"/>
    <w:rsid w:val="009D3793"/>
    <w:rsid w:val="009D3B96"/>
    <w:rsid w:val="009D3F42"/>
    <w:rsid w:val="009D4417"/>
    <w:rsid w:val="009D4520"/>
    <w:rsid w:val="009D479A"/>
    <w:rsid w:val="009D4ADB"/>
    <w:rsid w:val="009D4BAD"/>
    <w:rsid w:val="009D4C94"/>
    <w:rsid w:val="009D4D26"/>
    <w:rsid w:val="009D4EDE"/>
    <w:rsid w:val="009D532C"/>
    <w:rsid w:val="009D541E"/>
    <w:rsid w:val="009D54DD"/>
    <w:rsid w:val="009D592C"/>
    <w:rsid w:val="009D5C7E"/>
    <w:rsid w:val="009D5EBF"/>
    <w:rsid w:val="009D5FA8"/>
    <w:rsid w:val="009D6001"/>
    <w:rsid w:val="009D601D"/>
    <w:rsid w:val="009D6560"/>
    <w:rsid w:val="009D6573"/>
    <w:rsid w:val="009D6736"/>
    <w:rsid w:val="009D675C"/>
    <w:rsid w:val="009D6BC0"/>
    <w:rsid w:val="009D6DD6"/>
    <w:rsid w:val="009D7043"/>
    <w:rsid w:val="009D72A6"/>
    <w:rsid w:val="009D7385"/>
    <w:rsid w:val="009D738A"/>
    <w:rsid w:val="009D7551"/>
    <w:rsid w:val="009D75A1"/>
    <w:rsid w:val="009D75DA"/>
    <w:rsid w:val="009D75ED"/>
    <w:rsid w:val="009D76B6"/>
    <w:rsid w:val="009D779F"/>
    <w:rsid w:val="009D79AC"/>
    <w:rsid w:val="009D7A21"/>
    <w:rsid w:val="009D7CF4"/>
    <w:rsid w:val="009D7D73"/>
    <w:rsid w:val="009D7E45"/>
    <w:rsid w:val="009D7E96"/>
    <w:rsid w:val="009E033B"/>
    <w:rsid w:val="009E044C"/>
    <w:rsid w:val="009E04D4"/>
    <w:rsid w:val="009E060C"/>
    <w:rsid w:val="009E0DEF"/>
    <w:rsid w:val="009E0FB4"/>
    <w:rsid w:val="009E11E8"/>
    <w:rsid w:val="009E11FC"/>
    <w:rsid w:val="009E128C"/>
    <w:rsid w:val="009E1315"/>
    <w:rsid w:val="009E131F"/>
    <w:rsid w:val="009E15DA"/>
    <w:rsid w:val="009E1888"/>
    <w:rsid w:val="009E1C90"/>
    <w:rsid w:val="009E1F86"/>
    <w:rsid w:val="009E202B"/>
    <w:rsid w:val="009E2157"/>
    <w:rsid w:val="009E23F6"/>
    <w:rsid w:val="009E2489"/>
    <w:rsid w:val="009E252F"/>
    <w:rsid w:val="009E2572"/>
    <w:rsid w:val="009E2577"/>
    <w:rsid w:val="009E2927"/>
    <w:rsid w:val="009E2CF1"/>
    <w:rsid w:val="009E2E81"/>
    <w:rsid w:val="009E2E91"/>
    <w:rsid w:val="009E2FCD"/>
    <w:rsid w:val="009E3265"/>
    <w:rsid w:val="009E3491"/>
    <w:rsid w:val="009E355D"/>
    <w:rsid w:val="009E37CF"/>
    <w:rsid w:val="009E392C"/>
    <w:rsid w:val="009E3975"/>
    <w:rsid w:val="009E39B8"/>
    <w:rsid w:val="009E3E16"/>
    <w:rsid w:val="009E3EE3"/>
    <w:rsid w:val="009E3FCA"/>
    <w:rsid w:val="009E3FF5"/>
    <w:rsid w:val="009E41B1"/>
    <w:rsid w:val="009E41D1"/>
    <w:rsid w:val="009E42C9"/>
    <w:rsid w:val="009E4497"/>
    <w:rsid w:val="009E4538"/>
    <w:rsid w:val="009E49F0"/>
    <w:rsid w:val="009E4AB4"/>
    <w:rsid w:val="009E502A"/>
    <w:rsid w:val="009E50C1"/>
    <w:rsid w:val="009E5186"/>
    <w:rsid w:val="009E5227"/>
    <w:rsid w:val="009E5264"/>
    <w:rsid w:val="009E5417"/>
    <w:rsid w:val="009E56B7"/>
    <w:rsid w:val="009E5798"/>
    <w:rsid w:val="009E5831"/>
    <w:rsid w:val="009E5AAD"/>
    <w:rsid w:val="009E5DA6"/>
    <w:rsid w:val="009E62B9"/>
    <w:rsid w:val="009E64D6"/>
    <w:rsid w:val="009E6810"/>
    <w:rsid w:val="009E697F"/>
    <w:rsid w:val="009E6B07"/>
    <w:rsid w:val="009E6B4B"/>
    <w:rsid w:val="009E6D63"/>
    <w:rsid w:val="009E6EB9"/>
    <w:rsid w:val="009E7041"/>
    <w:rsid w:val="009E7062"/>
    <w:rsid w:val="009E7247"/>
    <w:rsid w:val="009E76EC"/>
    <w:rsid w:val="009E792B"/>
    <w:rsid w:val="009E7DE2"/>
    <w:rsid w:val="009F0313"/>
    <w:rsid w:val="009F0388"/>
    <w:rsid w:val="009F0573"/>
    <w:rsid w:val="009F06B6"/>
    <w:rsid w:val="009F090E"/>
    <w:rsid w:val="009F0A87"/>
    <w:rsid w:val="009F0AD4"/>
    <w:rsid w:val="009F0E41"/>
    <w:rsid w:val="009F0EFD"/>
    <w:rsid w:val="009F15EF"/>
    <w:rsid w:val="009F1B80"/>
    <w:rsid w:val="009F1BFC"/>
    <w:rsid w:val="009F1E0B"/>
    <w:rsid w:val="009F2222"/>
    <w:rsid w:val="009F2233"/>
    <w:rsid w:val="009F241F"/>
    <w:rsid w:val="009F25EF"/>
    <w:rsid w:val="009F2E91"/>
    <w:rsid w:val="009F2ECB"/>
    <w:rsid w:val="009F2F56"/>
    <w:rsid w:val="009F3339"/>
    <w:rsid w:val="009F372F"/>
    <w:rsid w:val="009F3965"/>
    <w:rsid w:val="009F3BF0"/>
    <w:rsid w:val="009F3C90"/>
    <w:rsid w:val="009F3E0C"/>
    <w:rsid w:val="009F4450"/>
    <w:rsid w:val="009F4BAD"/>
    <w:rsid w:val="009F52DC"/>
    <w:rsid w:val="009F53D4"/>
    <w:rsid w:val="009F5674"/>
    <w:rsid w:val="009F5954"/>
    <w:rsid w:val="009F5B86"/>
    <w:rsid w:val="009F5B8D"/>
    <w:rsid w:val="009F5E52"/>
    <w:rsid w:val="009F60B7"/>
    <w:rsid w:val="009F615F"/>
    <w:rsid w:val="009F6417"/>
    <w:rsid w:val="009F666A"/>
    <w:rsid w:val="009F6719"/>
    <w:rsid w:val="009F6774"/>
    <w:rsid w:val="009F6A3D"/>
    <w:rsid w:val="009F6D05"/>
    <w:rsid w:val="009F6D69"/>
    <w:rsid w:val="009F6FC4"/>
    <w:rsid w:val="009F73FE"/>
    <w:rsid w:val="009F7421"/>
    <w:rsid w:val="009F7567"/>
    <w:rsid w:val="009F756D"/>
    <w:rsid w:val="009F75E7"/>
    <w:rsid w:val="009F76F2"/>
    <w:rsid w:val="009F7754"/>
    <w:rsid w:val="009F7997"/>
    <w:rsid w:val="009F7E9B"/>
    <w:rsid w:val="00A00140"/>
    <w:rsid w:val="00A0042C"/>
    <w:rsid w:val="00A0057C"/>
    <w:rsid w:val="00A0079D"/>
    <w:rsid w:val="00A00891"/>
    <w:rsid w:val="00A00E3B"/>
    <w:rsid w:val="00A00EAF"/>
    <w:rsid w:val="00A0102B"/>
    <w:rsid w:val="00A01154"/>
    <w:rsid w:val="00A011D7"/>
    <w:rsid w:val="00A01231"/>
    <w:rsid w:val="00A012A3"/>
    <w:rsid w:val="00A014B9"/>
    <w:rsid w:val="00A017E0"/>
    <w:rsid w:val="00A017EF"/>
    <w:rsid w:val="00A01E22"/>
    <w:rsid w:val="00A01EC7"/>
    <w:rsid w:val="00A022D7"/>
    <w:rsid w:val="00A02330"/>
    <w:rsid w:val="00A0240D"/>
    <w:rsid w:val="00A02614"/>
    <w:rsid w:val="00A02829"/>
    <w:rsid w:val="00A028A0"/>
    <w:rsid w:val="00A0345F"/>
    <w:rsid w:val="00A0358F"/>
    <w:rsid w:val="00A035AC"/>
    <w:rsid w:val="00A036A1"/>
    <w:rsid w:val="00A03827"/>
    <w:rsid w:val="00A0387A"/>
    <w:rsid w:val="00A03A24"/>
    <w:rsid w:val="00A03A58"/>
    <w:rsid w:val="00A03BC9"/>
    <w:rsid w:val="00A03C2E"/>
    <w:rsid w:val="00A03DA9"/>
    <w:rsid w:val="00A03E7D"/>
    <w:rsid w:val="00A0413F"/>
    <w:rsid w:val="00A0417F"/>
    <w:rsid w:val="00A0434A"/>
    <w:rsid w:val="00A044F3"/>
    <w:rsid w:val="00A0476F"/>
    <w:rsid w:val="00A04A97"/>
    <w:rsid w:val="00A04C2D"/>
    <w:rsid w:val="00A04C7A"/>
    <w:rsid w:val="00A04D54"/>
    <w:rsid w:val="00A05269"/>
    <w:rsid w:val="00A05498"/>
    <w:rsid w:val="00A0588D"/>
    <w:rsid w:val="00A05932"/>
    <w:rsid w:val="00A059A9"/>
    <w:rsid w:val="00A05C9A"/>
    <w:rsid w:val="00A05D4C"/>
    <w:rsid w:val="00A05E07"/>
    <w:rsid w:val="00A05E4D"/>
    <w:rsid w:val="00A05FC3"/>
    <w:rsid w:val="00A060A8"/>
    <w:rsid w:val="00A061F5"/>
    <w:rsid w:val="00A0621F"/>
    <w:rsid w:val="00A062D1"/>
    <w:rsid w:val="00A06ED9"/>
    <w:rsid w:val="00A07048"/>
    <w:rsid w:val="00A07099"/>
    <w:rsid w:val="00A07252"/>
    <w:rsid w:val="00A07363"/>
    <w:rsid w:val="00A075A2"/>
    <w:rsid w:val="00A076B7"/>
    <w:rsid w:val="00A07A25"/>
    <w:rsid w:val="00A07B30"/>
    <w:rsid w:val="00A07B51"/>
    <w:rsid w:val="00A101DC"/>
    <w:rsid w:val="00A10492"/>
    <w:rsid w:val="00A10528"/>
    <w:rsid w:val="00A10CB0"/>
    <w:rsid w:val="00A10D66"/>
    <w:rsid w:val="00A1110A"/>
    <w:rsid w:val="00A114CD"/>
    <w:rsid w:val="00A114D0"/>
    <w:rsid w:val="00A11844"/>
    <w:rsid w:val="00A11915"/>
    <w:rsid w:val="00A11DBF"/>
    <w:rsid w:val="00A11DDF"/>
    <w:rsid w:val="00A11DE9"/>
    <w:rsid w:val="00A120C6"/>
    <w:rsid w:val="00A12175"/>
    <w:rsid w:val="00A12261"/>
    <w:rsid w:val="00A122DF"/>
    <w:rsid w:val="00A127CC"/>
    <w:rsid w:val="00A12A5D"/>
    <w:rsid w:val="00A12C8B"/>
    <w:rsid w:val="00A12D1A"/>
    <w:rsid w:val="00A132C6"/>
    <w:rsid w:val="00A132CD"/>
    <w:rsid w:val="00A133BB"/>
    <w:rsid w:val="00A1346A"/>
    <w:rsid w:val="00A135C0"/>
    <w:rsid w:val="00A139F5"/>
    <w:rsid w:val="00A13C17"/>
    <w:rsid w:val="00A13D90"/>
    <w:rsid w:val="00A13DFB"/>
    <w:rsid w:val="00A13E0A"/>
    <w:rsid w:val="00A13E0E"/>
    <w:rsid w:val="00A13F01"/>
    <w:rsid w:val="00A13FE9"/>
    <w:rsid w:val="00A140CE"/>
    <w:rsid w:val="00A14363"/>
    <w:rsid w:val="00A143F2"/>
    <w:rsid w:val="00A14433"/>
    <w:rsid w:val="00A147A2"/>
    <w:rsid w:val="00A148FD"/>
    <w:rsid w:val="00A14C7A"/>
    <w:rsid w:val="00A14D2A"/>
    <w:rsid w:val="00A14E50"/>
    <w:rsid w:val="00A14F9D"/>
    <w:rsid w:val="00A15150"/>
    <w:rsid w:val="00A151AA"/>
    <w:rsid w:val="00A151C6"/>
    <w:rsid w:val="00A151D0"/>
    <w:rsid w:val="00A1567F"/>
    <w:rsid w:val="00A157FE"/>
    <w:rsid w:val="00A158F8"/>
    <w:rsid w:val="00A15A2D"/>
    <w:rsid w:val="00A15AA6"/>
    <w:rsid w:val="00A160BD"/>
    <w:rsid w:val="00A16152"/>
    <w:rsid w:val="00A16893"/>
    <w:rsid w:val="00A16BD2"/>
    <w:rsid w:val="00A1714F"/>
    <w:rsid w:val="00A17183"/>
    <w:rsid w:val="00A173F8"/>
    <w:rsid w:val="00A1748E"/>
    <w:rsid w:val="00A17723"/>
    <w:rsid w:val="00A17D12"/>
    <w:rsid w:val="00A17D57"/>
    <w:rsid w:val="00A200A5"/>
    <w:rsid w:val="00A200E7"/>
    <w:rsid w:val="00A201B6"/>
    <w:rsid w:val="00A20293"/>
    <w:rsid w:val="00A202D1"/>
    <w:rsid w:val="00A2030C"/>
    <w:rsid w:val="00A2047E"/>
    <w:rsid w:val="00A20624"/>
    <w:rsid w:val="00A20996"/>
    <w:rsid w:val="00A20A1B"/>
    <w:rsid w:val="00A20A59"/>
    <w:rsid w:val="00A20A8D"/>
    <w:rsid w:val="00A20D93"/>
    <w:rsid w:val="00A20FB6"/>
    <w:rsid w:val="00A2103E"/>
    <w:rsid w:val="00A21061"/>
    <w:rsid w:val="00A212AD"/>
    <w:rsid w:val="00A212F6"/>
    <w:rsid w:val="00A214B7"/>
    <w:rsid w:val="00A214CF"/>
    <w:rsid w:val="00A21558"/>
    <w:rsid w:val="00A21889"/>
    <w:rsid w:val="00A21CDB"/>
    <w:rsid w:val="00A21CFF"/>
    <w:rsid w:val="00A21D5C"/>
    <w:rsid w:val="00A21DE3"/>
    <w:rsid w:val="00A22020"/>
    <w:rsid w:val="00A2214F"/>
    <w:rsid w:val="00A22329"/>
    <w:rsid w:val="00A22411"/>
    <w:rsid w:val="00A22437"/>
    <w:rsid w:val="00A22502"/>
    <w:rsid w:val="00A22619"/>
    <w:rsid w:val="00A2280B"/>
    <w:rsid w:val="00A22E11"/>
    <w:rsid w:val="00A22EAF"/>
    <w:rsid w:val="00A2312D"/>
    <w:rsid w:val="00A23199"/>
    <w:rsid w:val="00A23338"/>
    <w:rsid w:val="00A2347E"/>
    <w:rsid w:val="00A23627"/>
    <w:rsid w:val="00A23654"/>
    <w:rsid w:val="00A23805"/>
    <w:rsid w:val="00A23832"/>
    <w:rsid w:val="00A23988"/>
    <w:rsid w:val="00A23A93"/>
    <w:rsid w:val="00A23BD4"/>
    <w:rsid w:val="00A24488"/>
    <w:rsid w:val="00A24535"/>
    <w:rsid w:val="00A246C5"/>
    <w:rsid w:val="00A246CD"/>
    <w:rsid w:val="00A249C2"/>
    <w:rsid w:val="00A24D2D"/>
    <w:rsid w:val="00A24DEF"/>
    <w:rsid w:val="00A24E05"/>
    <w:rsid w:val="00A24EE5"/>
    <w:rsid w:val="00A251A2"/>
    <w:rsid w:val="00A25203"/>
    <w:rsid w:val="00A255C4"/>
    <w:rsid w:val="00A25AC3"/>
    <w:rsid w:val="00A25C0F"/>
    <w:rsid w:val="00A25E60"/>
    <w:rsid w:val="00A25F90"/>
    <w:rsid w:val="00A25FA1"/>
    <w:rsid w:val="00A26061"/>
    <w:rsid w:val="00A2639A"/>
    <w:rsid w:val="00A265E5"/>
    <w:rsid w:val="00A26618"/>
    <w:rsid w:val="00A2665D"/>
    <w:rsid w:val="00A267DB"/>
    <w:rsid w:val="00A26919"/>
    <w:rsid w:val="00A26BAB"/>
    <w:rsid w:val="00A26BCA"/>
    <w:rsid w:val="00A26C68"/>
    <w:rsid w:val="00A26E6F"/>
    <w:rsid w:val="00A27189"/>
    <w:rsid w:val="00A27262"/>
    <w:rsid w:val="00A27275"/>
    <w:rsid w:val="00A273E1"/>
    <w:rsid w:val="00A2756E"/>
    <w:rsid w:val="00A27712"/>
    <w:rsid w:val="00A27B7D"/>
    <w:rsid w:val="00A27B95"/>
    <w:rsid w:val="00A27BBF"/>
    <w:rsid w:val="00A3041D"/>
    <w:rsid w:val="00A30651"/>
    <w:rsid w:val="00A30708"/>
    <w:rsid w:val="00A3094E"/>
    <w:rsid w:val="00A309E2"/>
    <w:rsid w:val="00A30CDA"/>
    <w:rsid w:val="00A30D12"/>
    <w:rsid w:val="00A30F5E"/>
    <w:rsid w:val="00A310BD"/>
    <w:rsid w:val="00A31287"/>
    <w:rsid w:val="00A31333"/>
    <w:rsid w:val="00A3153E"/>
    <w:rsid w:val="00A315D8"/>
    <w:rsid w:val="00A31A84"/>
    <w:rsid w:val="00A31A8C"/>
    <w:rsid w:val="00A31BCE"/>
    <w:rsid w:val="00A31D17"/>
    <w:rsid w:val="00A31EEA"/>
    <w:rsid w:val="00A3210E"/>
    <w:rsid w:val="00A3225A"/>
    <w:rsid w:val="00A32330"/>
    <w:rsid w:val="00A3239B"/>
    <w:rsid w:val="00A32402"/>
    <w:rsid w:val="00A32486"/>
    <w:rsid w:val="00A32C75"/>
    <w:rsid w:val="00A32D6E"/>
    <w:rsid w:val="00A32F65"/>
    <w:rsid w:val="00A3331F"/>
    <w:rsid w:val="00A33612"/>
    <w:rsid w:val="00A336EE"/>
    <w:rsid w:val="00A33877"/>
    <w:rsid w:val="00A3396F"/>
    <w:rsid w:val="00A33B36"/>
    <w:rsid w:val="00A33C0B"/>
    <w:rsid w:val="00A33D14"/>
    <w:rsid w:val="00A33D85"/>
    <w:rsid w:val="00A3422A"/>
    <w:rsid w:val="00A34D09"/>
    <w:rsid w:val="00A34DBF"/>
    <w:rsid w:val="00A35226"/>
    <w:rsid w:val="00A3524A"/>
    <w:rsid w:val="00A357C3"/>
    <w:rsid w:val="00A3591F"/>
    <w:rsid w:val="00A35AA6"/>
    <w:rsid w:val="00A35C44"/>
    <w:rsid w:val="00A35CBE"/>
    <w:rsid w:val="00A35DA1"/>
    <w:rsid w:val="00A35E76"/>
    <w:rsid w:val="00A36182"/>
    <w:rsid w:val="00A363DD"/>
    <w:rsid w:val="00A365F4"/>
    <w:rsid w:val="00A36773"/>
    <w:rsid w:val="00A36B38"/>
    <w:rsid w:val="00A36E03"/>
    <w:rsid w:val="00A37570"/>
    <w:rsid w:val="00A3762D"/>
    <w:rsid w:val="00A376B9"/>
    <w:rsid w:val="00A3772B"/>
    <w:rsid w:val="00A379E6"/>
    <w:rsid w:val="00A37A4B"/>
    <w:rsid w:val="00A37B52"/>
    <w:rsid w:val="00A37C2D"/>
    <w:rsid w:val="00A37DAF"/>
    <w:rsid w:val="00A400ED"/>
    <w:rsid w:val="00A403D4"/>
    <w:rsid w:val="00A40438"/>
    <w:rsid w:val="00A40491"/>
    <w:rsid w:val="00A4057A"/>
    <w:rsid w:val="00A4058F"/>
    <w:rsid w:val="00A40657"/>
    <w:rsid w:val="00A40691"/>
    <w:rsid w:val="00A40796"/>
    <w:rsid w:val="00A40889"/>
    <w:rsid w:val="00A40A24"/>
    <w:rsid w:val="00A40D7B"/>
    <w:rsid w:val="00A40FC9"/>
    <w:rsid w:val="00A4113A"/>
    <w:rsid w:val="00A41183"/>
    <w:rsid w:val="00A41290"/>
    <w:rsid w:val="00A416CB"/>
    <w:rsid w:val="00A417ED"/>
    <w:rsid w:val="00A41893"/>
    <w:rsid w:val="00A41BD2"/>
    <w:rsid w:val="00A41D68"/>
    <w:rsid w:val="00A420AC"/>
    <w:rsid w:val="00A42459"/>
    <w:rsid w:val="00A4250F"/>
    <w:rsid w:val="00A42702"/>
    <w:rsid w:val="00A42887"/>
    <w:rsid w:val="00A42C58"/>
    <w:rsid w:val="00A42DB4"/>
    <w:rsid w:val="00A42E9F"/>
    <w:rsid w:val="00A42EEA"/>
    <w:rsid w:val="00A42F3E"/>
    <w:rsid w:val="00A42F82"/>
    <w:rsid w:val="00A4301E"/>
    <w:rsid w:val="00A430CA"/>
    <w:rsid w:val="00A432D7"/>
    <w:rsid w:val="00A43587"/>
    <w:rsid w:val="00A43629"/>
    <w:rsid w:val="00A43C28"/>
    <w:rsid w:val="00A43E1C"/>
    <w:rsid w:val="00A43FDB"/>
    <w:rsid w:val="00A44039"/>
    <w:rsid w:val="00A44292"/>
    <w:rsid w:val="00A4452A"/>
    <w:rsid w:val="00A44A16"/>
    <w:rsid w:val="00A44D96"/>
    <w:rsid w:val="00A44E97"/>
    <w:rsid w:val="00A44F69"/>
    <w:rsid w:val="00A452C9"/>
    <w:rsid w:val="00A4540A"/>
    <w:rsid w:val="00A454A3"/>
    <w:rsid w:val="00A45599"/>
    <w:rsid w:val="00A45764"/>
    <w:rsid w:val="00A45A8B"/>
    <w:rsid w:val="00A45DFF"/>
    <w:rsid w:val="00A46056"/>
    <w:rsid w:val="00A462E0"/>
    <w:rsid w:val="00A464DA"/>
    <w:rsid w:val="00A464FC"/>
    <w:rsid w:val="00A46D37"/>
    <w:rsid w:val="00A46E0F"/>
    <w:rsid w:val="00A46E80"/>
    <w:rsid w:val="00A4743D"/>
    <w:rsid w:val="00A47A09"/>
    <w:rsid w:val="00A47D80"/>
    <w:rsid w:val="00A50687"/>
    <w:rsid w:val="00A50714"/>
    <w:rsid w:val="00A50A42"/>
    <w:rsid w:val="00A50BD1"/>
    <w:rsid w:val="00A50E38"/>
    <w:rsid w:val="00A5119E"/>
    <w:rsid w:val="00A51261"/>
    <w:rsid w:val="00A51294"/>
    <w:rsid w:val="00A51466"/>
    <w:rsid w:val="00A514C1"/>
    <w:rsid w:val="00A515C5"/>
    <w:rsid w:val="00A51C1C"/>
    <w:rsid w:val="00A51CE5"/>
    <w:rsid w:val="00A51E9E"/>
    <w:rsid w:val="00A52091"/>
    <w:rsid w:val="00A52290"/>
    <w:rsid w:val="00A52AFC"/>
    <w:rsid w:val="00A52C2F"/>
    <w:rsid w:val="00A52D8E"/>
    <w:rsid w:val="00A52DBB"/>
    <w:rsid w:val="00A52DCD"/>
    <w:rsid w:val="00A52E0D"/>
    <w:rsid w:val="00A52F59"/>
    <w:rsid w:val="00A53132"/>
    <w:rsid w:val="00A53277"/>
    <w:rsid w:val="00A53299"/>
    <w:rsid w:val="00A535C2"/>
    <w:rsid w:val="00A536FA"/>
    <w:rsid w:val="00A53E91"/>
    <w:rsid w:val="00A53F20"/>
    <w:rsid w:val="00A5446B"/>
    <w:rsid w:val="00A54567"/>
    <w:rsid w:val="00A54796"/>
    <w:rsid w:val="00A547AC"/>
    <w:rsid w:val="00A549EA"/>
    <w:rsid w:val="00A54BCE"/>
    <w:rsid w:val="00A54D3B"/>
    <w:rsid w:val="00A54E8B"/>
    <w:rsid w:val="00A54ED0"/>
    <w:rsid w:val="00A54FE4"/>
    <w:rsid w:val="00A55526"/>
    <w:rsid w:val="00A55853"/>
    <w:rsid w:val="00A5596B"/>
    <w:rsid w:val="00A55ABD"/>
    <w:rsid w:val="00A55B93"/>
    <w:rsid w:val="00A55CAB"/>
    <w:rsid w:val="00A55ED3"/>
    <w:rsid w:val="00A56065"/>
    <w:rsid w:val="00A563F2"/>
    <w:rsid w:val="00A5646B"/>
    <w:rsid w:val="00A5650D"/>
    <w:rsid w:val="00A56582"/>
    <w:rsid w:val="00A5664D"/>
    <w:rsid w:val="00A566E8"/>
    <w:rsid w:val="00A56725"/>
    <w:rsid w:val="00A5696A"/>
    <w:rsid w:val="00A56B65"/>
    <w:rsid w:val="00A56D75"/>
    <w:rsid w:val="00A56E50"/>
    <w:rsid w:val="00A57559"/>
    <w:rsid w:val="00A57597"/>
    <w:rsid w:val="00A575F6"/>
    <w:rsid w:val="00A577F9"/>
    <w:rsid w:val="00A57A69"/>
    <w:rsid w:val="00A57AA7"/>
    <w:rsid w:val="00A57B5A"/>
    <w:rsid w:val="00A57D12"/>
    <w:rsid w:val="00A60038"/>
    <w:rsid w:val="00A602EF"/>
    <w:rsid w:val="00A60486"/>
    <w:rsid w:val="00A6049D"/>
    <w:rsid w:val="00A6053A"/>
    <w:rsid w:val="00A606C2"/>
    <w:rsid w:val="00A609E4"/>
    <w:rsid w:val="00A60C0D"/>
    <w:rsid w:val="00A60C12"/>
    <w:rsid w:val="00A60C61"/>
    <w:rsid w:val="00A60CBC"/>
    <w:rsid w:val="00A60F12"/>
    <w:rsid w:val="00A61072"/>
    <w:rsid w:val="00A610F1"/>
    <w:rsid w:val="00A61501"/>
    <w:rsid w:val="00A6156D"/>
    <w:rsid w:val="00A616B5"/>
    <w:rsid w:val="00A61983"/>
    <w:rsid w:val="00A61E98"/>
    <w:rsid w:val="00A61FC3"/>
    <w:rsid w:val="00A62199"/>
    <w:rsid w:val="00A62217"/>
    <w:rsid w:val="00A62250"/>
    <w:rsid w:val="00A622AF"/>
    <w:rsid w:val="00A62603"/>
    <w:rsid w:val="00A626D4"/>
    <w:rsid w:val="00A62BC4"/>
    <w:rsid w:val="00A62D37"/>
    <w:rsid w:val="00A62E5B"/>
    <w:rsid w:val="00A62ED4"/>
    <w:rsid w:val="00A62ED5"/>
    <w:rsid w:val="00A6307E"/>
    <w:rsid w:val="00A6309A"/>
    <w:rsid w:val="00A63227"/>
    <w:rsid w:val="00A63541"/>
    <w:rsid w:val="00A638FB"/>
    <w:rsid w:val="00A63C52"/>
    <w:rsid w:val="00A63CA7"/>
    <w:rsid w:val="00A63CED"/>
    <w:rsid w:val="00A63F97"/>
    <w:rsid w:val="00A64111"/>
    <w:rsid w:val="00A641C5"/>
    <w:rsid w:val="00A645A9"/>
    <w:rsid w:val="00A645E2"/>
    <w:rsid w:val="00A648D1"/>
    <w:rsid w:val="00A64C4C"/>
    <w:rsid w:val="00A64D2C"/>
    <w:rsid w:val="00A64D38"/>
    <w:rsid w:val="00A64ECC"/>
    <w:rsid w:val="00A6539D"/>
    <w:rsid w:val="00A6581F"/>
    <w:rsid w:val="00A65821"/>
    <w:rsid w:val="00A65F23"/>
    <w:rsid w:val="00A663F5"/>
    <w:rsid w:val="00A66494"/>
    <w:rsid w:val="00A667AA"/>
    <w:rsid w:val="00A668FD"/>
    <w:rsid w:val="00A66A75"/>
    <w:rsid w:val="00A66B43"/>
    <w:rsid w:val="00A66E10"/>
    <w:rsid w:val="00A66EF6"/>
    <w:rsid w:val="00A66FFE"/>
    <w:rsid w:val="00A67098"/>
    <w:rsid w:val="00A67305"/>
    <w:rsid w:val="00A673B9"/>
    <w:rsid w:val="00A675E4"/>
    <w:rsid w:val="00A6785B"/>
    <w:rsid w:val="00A67940"/>
    <w:rsid w:val="00A70269"/>
    <w:rsid w:val="00A70578"/>
    <w:rsid w:val="00A705BE"/>
    <w:rsid w:val="00A7069C"/>
    <w:rsid w:val="00A707B5"/>
    <w:rsid w:val="00A70966"/>
    <w:rsid w:val="00A70996"/>
    <w:rsid w:val="00A70AFA"/>
    <w:rsid w:val="00A70E09"/>
    <w:rsid w:val="00A70F21"/>
    <w:rsid w:val="00A70F8F"/>
    <w:rsid w:val="00A70FA8"/>
    <w:rsid w:val="00A71560"/>
    <w:rsid w:val="00A71584"/>
    <w:rsid w:val="00A71857"/>
    <w:rsid w:val="00A7196D"/>
    <w:rsid w:val="00A71D86"/>
    <w:rsid w:val="00A71EA0"/>
    <w:rsid w:val="00A71FD5"/>
    <w:rsid w:val="00A721D7"/>
    <w:rsid w:val="00A72349"/>
    <w:rsid w:val="00A72558"/>
    <w:rsid w:val="00A725F8"/>
    <w:rsid w:val="00A728F5"/>
    <w:rsid w:val="00A72F3D"/>
    <w:rsid w:val="00A73021"/>
    <w:rsid w:val="00A730A0"/>
    <w:rsid w:val="00A733D8"/>
    <w:rsid w:val="00A73A1B"/>
    <w:rsid w:val="00A73FC9"/>
    <w:rsid w:val="00A741E7"/>
    <w:rsid w:val="00A74251"/>
    <w:rsid w:val="00A7483D"/>
    <w:rsid w:val="00A74DF7"/>
    <w:rsid w:val="00A7517C"/>
    <w:rsid w:val="00A752B1"/>
    <w:rsid w:val="00A75306"/>
    <w:rsid w:val="00A75423"/>
    <w:rsid w:val="00A75501"/>
    <w:rsid w:val="00A7574D"/>
    <w:rsid w:val="00A758B3"/>
    <w:rsid w:val="00A76104"/>
    <w:rsid w:val="00A7611A"/>
    <w:rsid w:val="00A761E2"/>
    <w:rsid w:val="00A763D4"/>
    <w:rsid w:val="00A76649"/>
    <w:rsid w:val="00A76A8E"/>
    <w:rsid w:val="00A76CBF"/>
    <w:rsid w:val="00A76F13"/>
    <w:rsid w:val="00A77107"/>
    <w:rsid w:val="00A771C5"/>
    <w:rsid w:val="00A77252"/>
    <w:rsid w:val="00A772B7"/>
    <w:rsid w:val="00A77445"/>
    <w:rsid w:val="00A77508"/>
    <w:rsid w:val="00A77599"/>
    <w:rsid w:val="00A778C3"/>
    <w:rsid w:val="00A77B91"/>
    <w:rsid w:val="00A77C36"/>
    <w:rsid w:val="00A77D8F"/>
    <w:rsid w:val="00A802B9"/>
    <w:rsid w:val="00A80407"/>
    <w:rsid w:val="00A80648"/>
    <w:rsid w:val="00A807FF"/>
    <w:rsid w:val="00A80856"/>
    <w:rsid w:val="00A80B61"/>
    <w:rsid w:val="00A80B9A"/>
    <w:rsid w:val="00A80E18"/>
    <w:rsid w:val="00A80F13"/>
    <w:rsid w:val="00A80FBF"/>
    <w:rsid w:val="00A81012"/>
    <w:rsid w:val="00A810F9"/>
    <w:rsid w:val="00A81269"/>
    <w:rsid w:val="00A812B8"/>
    <w:rsid w:val="00A8164A"/>
    <w:rsid w:val="00A81863"/>
    <w:rsid w:val="00A819F3"/>
    <w:rsid w:val="00A81A50"/>
    <w:rsid w:val="00A81A76"/>
    <w:rsid w:val="00A81F3A"/>
    <w:rsid w:val="00A823EF"/>
    <w:rsid w:val="00A82471"/>
    <w:rsid w:val="00A82794"/>
    <w:rsid w:val="00A828A0"/>
    <w:rsid w:val="00A828EA"/>
    <w:rsid w:val="00A82907"/>
    <w:rsid w:val="00A82FE7"/>
    <w:rsid w:val="00A830D4"/>
    <w:rsid w:val="00A83200"/>
    <w:rsid w:val="00A83375"/>
    <w:rsid w:val="00A8354C"/>
    <w:rsid w:val="00A83666"/>
    <w:rsid w:val="00A8381A"/>
    <w:rsid w:val="00A83888"/>
    <w:rsid w:val="00A839BD"/>
    <w:rsid w:val="00A83A1B"/>
    <w:rsid w:val="00A83AE9"/>
    <w:rsid w:val="00A83D7F"/>
    <w:rsid w:val="00A83F29"/>
    <w:rsid w:val="00A840E2"/>
    <w:rsid w:val="00A84161"/>
    <w:rsid w:val="00A84443"/>
    <w:rsid w:val="00A8445D"/>
    <w:rsid w:val="00A845C0"/>
    <w:rsid w:val="00A848FF"/>
    <w:rsid w:val="00A84A18"/>
    <w:rsid w:val="00A84BDC"/>
    <w:rsid w:val="00A84CB0"/>
    <w:rsid w:val="00A84CD9"/>
    <w:rsid w:val="00A84D6F"/>
    <w:rsid w:val="00A84DB5"/>
    <w:rsid w:val="00A851FB"/>
    <w:rsid w:val="00A85368"/>
    <w:rsid w:val="00A85498"/>
    <w:rsid w:val="00A85771"/>
    <w:rsid w:val="00A8592F"/>
    <w:rsid w:val="00A85AB2"/>
    <w:rsid w:val="00A85B3C"/>
    <w:rsid w:val="00A862BD"/>
    <w:rsid w:val="00A86364"/>
    <w:rsid w:val="00A86389"/>
    <w:rsid w:val="00A8646D"/>
    <w:rsid w:val="00A865C7"/>
    <w:rsid w:val="00A86881"/>
    <w:rsid w:val="00A869C9"/>
    <w:rsid w:val="00A86A0F"/>
    <w:rsid w:val="00A86B9C"/>
    <w:rsid w:val="00A86C2F"/>
    <w:rsid w:val="00A86ECC"/>
    <w:rsid w:val="00A86F28"/>
    <w:rsid w:val="00A86FCC"/>
    <w:rsid w:val="00A871D5"/>
    <w:rsid w:val="00A871D8"/>
    <w:rsid w:val="00A874E3"/>
    <w:rsid w:val="00A87BA8"/>
    <w:rsid w:val="00A87BFB"/>
    <w:rsid w:val="00A87D4C"/>
    <w:rsid w:val="00A87DA1"/>
    <w:rsid w:val="00A90046"/>
    <w:rsid w:val="00A902AC"/>
    <w:rsid w:val="00A904E1"/>
    <w:rsid w:val="00A9061E"/>
    <w:rsid w:val="00A90707"/>
    <w:rsid w:val="00A90C19"/>
    <w:rsid w:val="00A90D82"/>
    <w:rsid w:val="00A90E5A"/>
    <w:rsid w:val="00A90F33"/>
    <w:rsid w:val="00A9120E"/>
    <w:rsid w:val="00A91316"/>
    <w:rsid w:val="00A9148B"/>
    <w:rsid w:val="00A914E9"/>
    <w:rsid w:val="00A916EB"/>
    <w:rsid w:val="00A91932"/>
    <w:rsid w:val="00A91A7B"/>
    <w:rsid w:val="00A91B11"/>
    <w:rsid w:val="00A91C53"/>
    <w:rsid w:val="00A91DCB"/>
    <w:rsid w:val="00A91E72"/>
    <w:rsid w:val="00A91F53"/>
    <w:rsid w:val="00A92122"/>
    <w:rsid w:val="00A9232F"/>
    <w:rsid w:val="00A9238A"/>
    <w:rsid w:val="00A92A8F"/>
    <w:rsid w:val="00A92E82"/>
    <w:rsid w:val="00A93010"/>
    <w:rsid w:val="00A9308E"/>
    <w:rsid w:val="00A932F2"/>
    <w:rsid w:val="00A93565"/>
    <w:rsid w:val="00A937B0"/>
    <w:rsid w:val="00A93CB9"/>
    <w:rsid w:val="00A93CDF"/>
    <w:rsid w:val="00A94256"/>
    <w:rsid w:val="00A94363"/>
    <w:rsid w:val="00A946FF"/>
    <w:rsid w:val="00A94790"/>
    <w:rsid w:val="00A9484D"/>
    <w:rsid w:val="00A94DF3"/>
    <w:rsid w:val="00A94F3E"/>
    <w:rsid w:val="00A9504C"/>
    <w:rsid w:val="00A95071"/>
    <w:rsid w:val="00A95508"/>
    <w:rsid w:val="00A956F0"/>
    <w:rsid w:val="00A959EC"/>
    <w:rsid w:val="00A95BB4"/>
    <w:rsid w:val="00A95C58"/>
    <w:rsid w:val="00A95C5E"/>
    <w:rsid w:val="00A95CBF"/>
    <w:rsid w:val="00A95D3B"/>
    <w:rsid w:val="00A95EAB"/>
    <w:rsid w:val="00A9604A"/>
    <w:rsid w:val="00A960CB"/>
    <w:rsid w:val="00A9684B"/>
    <w:rsid w:val="00A96B7F"/>
    <w:rsid w:val="00A96C5E"/>
    <w:rsid w:val="00A97077"/>
    <w:rsid w:val="00A972D8"/>
    <w:rsid w:val="00A972DE"/>
    <w:rsid w:val="00A972F5"/>
    <w:rsid w:val="00A9747B"/>
    <w:rsid w:val="00A97915"/>
    <w:rsid w:val="00A97977"/>
    <w:rsid w:val="00A97985"/>
    <w:rsid w:val="00A97CB6"/>
    <w:rsid w:val="00A97EE1"/>
    <w:rsid w:val="00A97F3B"/>
    <w:rsid w:val="00AA00CC"/>
    <w:rsid w:val="00AA0384"/>
    <w:rsid w:val="00AA04E6"/>
    <w:rsid w:val="00AA0604"/>
    <w:rsid w:val="00AA0852"/>
    <w:rsid w:val="00AA08AB"/>
    <w:rsid w:val="00AA0AEE"/>
    <w:rsid w:val="00AA0D29"/>
    <w:rsid w:val="00AA0EA9"/>
    <w:rsid w:val="00AA0F56"/>
    <w:rsid w:val="00AA1601"/>
    <w:rsid w:val="00AA16F4"/>
    <w:rsid w:val="00AA1746"/>
    <w:rsid w:val="00AA1775"/>
    <w:rsid w:val="00AA1BE4"/>
    <w:rsid w:val="00AA1CA2"/>
    <w:rsid w:val="00AA1D16"/>
    <w:rsid w:val="00AA1DBC"/>
    <w:rsid w:val="00AA225C"/>
    <w:rsid w:val="00AA247F"/>
    <w:rsid w:val="00AA248F"/>
    <w:rsid w:val="00AA28DD"/>
    <w:rsid w:val="00AA2ABF"/>
    <w:rsid w:val="00AA2DE0"/>
    <w:rsid w:val="00AA2F6A"/>
    <w:rsid w:val="00AA2F89"/>
    <w:rsid w:val="00AA2FB8"/>
    <w:rsid w:val="00AA304F"/>
    <w:rsid w:val="00AA356F"/>
    <w:rsid w:val="00AA38EB"/>
    <w:rsid w:val="00AA3C2A"/>
    <w:rsid w:val="00AA3C79"/>
    <w:rsid w:val="00AA40F6"/>
    <w:rsid w:val="00AA43A5"/>
    <w:rsid w:val="00AA43A7"/>
    <w:rsid w:val="00AA43BF"/>
    <w:rsid w:val="00AA48AD"/>
    <w:rsid w:val="00AA4F78"/>
    <w:rsid w:val="00AA50D1"/>
    <w:rsid w:val="00AA515E"/>
    <w:rsid w:val="00AA51EC"/>
    <w:rsid w:val="00AA537C"/>
    <w:rsid w:val="00AA56E8"/>
    <w:rsid w:val="00AA5A30"/>
    <w:rsid w:val="00AA5B82"/>
    <w:rsid w:val="00AA5CEA"/>
    <w:rsid w:val="00AA5DEA"/>
    <w:rsid w:val="00AA5E10"/>
    <w:rsid w:val="00AA619C"/>
    <w:rsid w:val="00AA61DC"/>
    <w:rsid w:val="00AA6480"/>
    <w:rsid w:val="00AA69A6"/>
    <w:rsid w:val="00AA69FF"/>
    <w:rsid w:val="00AA6C27"/>
    <w:rsid w:val="00AA6EA1"/>
    <w:rsid w:val="00AA710D"/>
    <w:rsid w:val="00AA7167"/>
    <w:rsid w:val="00AA7205"/>
    <w:rsid w:val="00AA75D4"/>
    <w:rsid w:val="00AA7777"/>
    <w:rsid w:val="00AA7965"/>
    <w:rsid w:val="00AA7B8D"/>
    <w:rsid w:val="00AB0196"/>
    <w:rsid w:val="00AB0545"/>
    <w:rsid w:val="00AB05EE"/>
    <w:rsid w:val="00AB06E5"/>
    <w:rsid w:val="00AB086D"/>
    <w:rsid w:val="00AB090E"/>
    <w:rsid w:val="00AB097F"/>
    <w:rsid w:val="00AB0987"/>
    <w:rsid w:val="00AB0A9C"/>
    <w:rsid w:val="00AB0BF5"/>
    <w:rsid w:val="00AB0E2D"/>
    <w:rsid w:val="00AB139C"/>
    <w:rsid w:val="00AB13A6"/>
    <w:rsid w:val="00AB1633"/>
    <w:rsid w:val="00AB1CAA"/>
    <w:rsid w:val="00AB21B3"/>
    <w:rsid w:val="00AB21B7"/>
    <w:rsid w:val="00AB25B2"/>
    <w:rsid w:val="00AB265D"/>
    <w:rsid w:val="00AB265F"/>
    <w:rsid w:val="00AB290F"/>
    <w:rsid w:val="00AB2F42"/>
    <w:rsid w:val="00AB353B"/>
    <w:rsid w:val="00AB3657"/>
    <w:rsid w:val="00AB3AD7"/>
    <w:rsid w:val="00AB4457"/>
    <w:rsid w:val="00AB4CB0"/>
    <w:rsid w:val="00AB50F9"/>
    <w:rsid w:val="00AB51A9"/>
    <w:rsid w:val="00AB5237"/>
    <w:rsid w:val="00AB538B"/>
    <w:rsid w:val="00AB53C9"/>
    <w:rsid w:val="00AB5583"/>
    <w:rsid w:val="00AB5A65"/>
    <w:rsid w:val="00AB5BD0"/>
    <w:rsid w:val="00AB5D52"/>
    <w:rsid w:val="00AB5DC3"/>
    <w:rsid w:val="00AB5DCD"/>
    <w:rsid w:val="00AB6192"/>
    <w:rsid w:val="00AB67F5"/>
    <w:rsid w:val="00AB6D25"/>
    <w:rsid w:val="00AB6DE7"/>
    <w:rsid w:val="00AB6F6E"/>
    <w:rsid w:val="00AB73CE"/>
    <w:rsid w:val="00AB7718"/>
    <w:rsid w:val="00AB7906"/>
    <w:rsid w:val="00AB79AC"/>
    <w:rsid w:val="00AB79CD"/>
    <w:rsid w:val="00AB7DAA"/>
    <w:rsid w:val="00AC0051"/>
    <w:rsid w:val="00AC0082"/>
    <w:rsid w:val="00AC04A7"/>
    <w:rsid w:val="00AC0553"/>
    <w:rsid w:val="00AC0582"/>
    <w:rsid w:val="00AC0620"/>
    <w:rsid w:val="00AC0878"/>
    <w:rsid w:val="00AC0956"/>
    <w:rsid w:val="00AC0BA9"/>
    <w:rsid w:val="00AC0BBE"/>
    <w:rsid w:val="00AC0C0B"/>
    <w:rsid w:val="00AC0E85"/>
    <w:rsid w:val="00AC0ECF"/>
    <w:rsid w:val="00AC0FB1"/>
    <w:rsid w:val="00AC1050"/>
    <w:rsid w:val="00AC1093"/>
    <w:rsid w:val="00AC1244"/>
    <w:rsid w:val="00AC12AA"/>
    <w:rsid w:val="00AC136D"/>
    <w:rsid w:val="00AC13A3"/>
    <w:rsid w:val="00AC13B5"/>
    <w:rsid w:val="00AC13EE"/>
    <w:rsid w:val="00AC1442"/>
    <w:rsid w:val="00AC149D"/>
    <w:rsid w:val="00AC14D4"/>
    <w:rsid w:val="00AC18A7"/>
    <w:rsid w:val="00AC1965"/>
    <w:rsid w:val="00AC1A76"/>
    <w:rsid w:val="00AC1EF2"/>
    <w:rsid w:val="00AC1F44"/>
    <w:rsid w:val="00AC2175"/>
    <w:rsid w:val="00AC2208"/>
    <w:rsid w:val="00AC2511"/>
    <w:rsid w:val="00AC25CD"/>
    <w:rsid w:val="00AC2C73"/>
    <w:rsid w:val="00AC2E4B"/>
    <w:rsid w:val="00AC2E50"/>
    <w:rsid w:val="00AC3213"/>
    <w:rsid w:val="00AC3477"/>
    <w:rsid w:val="00AC3BC8"/>
    <w:rsid w:val="00AC3E38"/>
    <w:rsid w:val="00AC435A"/>
    <w:rsid w:val="00AC4882"/>
    <w:rsid w:val="00AC48E6"/>
    <w:rsid w:val="00AC4C6B"/>
    <w:rsid w:val="00AC4E46"/>
    <w:rsid w:val="00AC4F93"/>
    <w:rsid w:val="00AC5053"/>
    <w:rsid w:val="00AC520D"/>
    <w:rsid w:val="00AC526A"/>
    <w:rsid w:val="00AC55C1"/>
    <w:rsid w:val="00AC5600"/>
    <w:rsid w:val="00AC5984"/>
    <w:rsid w:val="00AC5C49"/>
    <w:rsid w:val="00AC6009"/>
    <w:rsid w:val="00AC6110"/>
    <w:rsid w:val="00AC62CC"/>
    <w:rsid w:val="00AC64BD"/>
    <w:rsid w:val="00AC693D"/>
    <w:rsid w:val="00AC6BD7"/>
    <w:rsid w:val="00AC6C1A"/>
    <w:rsid w:val="00AC6F3D"/>
    <w:rsid w:val="00AC7144"/>
    <w:rsid w:val="00AC724B"/>
    <w:rsid w:val="00AC77A0"/>
    <w:rsid w:val="00AC77B4"/>
    <w:rsid w:val="00AC78E6"/>
    <w:rsid w:val="00AC7AA8"/>
    <w:rsid w:val="00AC7AF7"/>
    <w:rsid w:val="00AC7BF8"/>
    <w:rsid w:val="00AD0145"/>
    <w:rsid w:val="00AD05A1"/>
    <w:rsid w:val="00AD05B2"/>
    <w:rsid w:val="00AD0624"/>
    <w:rsid w:val="00AD0B9E"/>
    <w:rsid w:val="00AD0C43"/>
    <w:rsid w:val="00AD10BC"/>
    <w:rsid w:val="00AD1146"/>
    <w:rsid w:val="00AD134E"/>
    <w:rsid w:val="00AD14B1"/>
    <w:rsid w:val="00AD14C3"/>
    <w:rsid w:val="00AD1BCB"/>
    <w:rsid w:val="00AD21CF"/>
    <w:rsid w:val="00AD22FF"/>
    <w:rsid w:val="00AD2565"/>
    <w:rsid w:val="00AD275F"/>
    <w:rsid w:val="00AD2796"/>
    <w:rsid w:val="00AD27C9"/>
    <w:rsid w:val="00AD2D9C"/>
    <w:rsid w:val="00AD2ECD"/>
    <w:rsid w:val="00AD2FB6"/>
    <w:rsid w:val="00AD30DB"/>
    <w:rsid w:val="00AD3196"/>
    <w:rsid w:val="00AD32C8"/>
    <w:rsid w:val="00AD353C"/>
    <w:rsid w:val="00AD36C1"/>
    <w:rsid w:val="00AD3D3B"/>
    <w:rsid w:val="00AD3E76"/>
    <w:rsid w:val="00AD3E8B"/>
    <w:rsid w:val="00AD3F5B"/>
    <w:rsid w:val="00AD4200"/>
    <w:rsid w:val="00AD42B7"/>
    <w:rsid w:val="00AD49AC"/>
    <w:rsid w:val="00AD49EE"/>
    <w:rsid w:val="00AD4EB7"/>
    <w:rsid w:val="00AD4F62"/>
    <w:rsid w:val="00AD51B1"/>
    <w:rsid w:val="00AD528F"/>
    <w:rsid w:val="00AD52C8"/>
    <w:rsid w:val="00AD57F3"/>
    <w:rsid w:val="00AD593E"/>
    <w:rsid w:val="00AD5BE7"/>
    <w:rsid w:val="00AD5C16"/>
    <w:rsid w:val="00AD5D3D"/>
    <w:rsid w:val="00AD5E2D"/>
    <w:rsid w:val="00AD5EBE"/>
    <w:rsid w:val="00AD65F7"/>
    <w:rsid w:val="00AD6694"/>
    <w:rsid w:val="00AD6857"/>
    <w:rsid w:val="00AD6911"/>
    <w:rsid w:val="00AD6A9E"/>
    <w:rsid w:val="00AD6D5E"/>
    <w:rsid w:val="00AD6E63"/>
    <w:rsid w:val="00AD700B"/>
    <w:rsid w:val="00AD761E"/>
    <w:rsid w:val="00AD78B8"/>
    <w:rsid w:val="00AD7DBC"/>
    <w:rsid w:val="00AD7E94"/>
    <w:rsid w:val="00AE022E"/>
    <w:rsid w:val="00AE03D2"/>
    <w:rsid w:val="00AE04C5"/>
    <w:rsid w:val="00AE04E3"/>
    <w:rsid w:val="00AE069E"/>
    <w:rsid w:val="00AE0723"/>
    <w:rsid w:val="00AE09C8"/>
    <w:rsid w:val="00AE0A90"/>
    <w:rsid w:val="00AE0AAA"/>
    <w:rsid w:val="00AE0DBC"/>
    <w:rsid w:val="00AE0F05"/>
    <w:rsid w:val="00AE0F0D"/>
    <w:rsid w:val="00AE12FB"/>
    <w:rsid w:val="00AE149D"/>
    <w:rsid w:val="00AE181D"/>
    <w:rsid w:val="00AE1830"/>
    <w:rsid w:val="00AE193A"/>
    <w:rsid w:val="00AE1BA0"/>
    <w:rsid w:val="00AE1E3D"/>
    <w:rsid w:val="00AE1FB2"/>
    <w:rsid w:val="00AE200F"/>
    <w:rsid w:val="00AE2189"/>
    <w:rsid w:val="00AE21C2"/>
    <w:rsid w:val="00AE2514"/>
    <w:rsid w:val="00AE2722"/>
    <w:rsid w:val="00AE2A72"/>
    <w:rsid w:val="00AE2C00"/>
    <w:rsid w:val="00AE2D4B"/>
    <w:rsid w:val="00AE3038"/>
    <w:rsid w:val="00AE3249"/>
    <w:rsid w:val="00AE327E"/>
    <w:rsid w:val="00AE3405"/>
    <w:rsid w:val="00AE34C1"/>
    <w:rsid w:val="00AE3514"/>
    <w:rsid w:val="00AE36ED"/>
    <w:rsid w:val="00AE377C"/>
    <w:rsid w:val="00AE39DF"/>
    <w:rsid w:val="00AE3A46"/>
    <w:rsid w:val="00AE3E90"/>
    <w:rsid w:val="00AE4013"/>
    <w:rsid w:val="00AE4142"/>
    <w:rsid w:val="00AE4599"/>
    <w:rsid w:val="00AE4660"/>
    <w:rsid w:val="00AE4724"/>
    <w:rsid w:val="00AE4A94"/>
    <w:rsid w:val="00AE4B0D"/>
    <w:rsid w:val="00AE4BFE"/>
    <w:rsid w:val="00AE4D19"/>
    <w:rsid w:val="00AE4E7B"/>
    <w:rsid w:val="00AE4F99"/>
    <w:rsid w:val="00AE5064"/>
    <w:rsid w:val="00AE5156"/>
    <w:rsid w:val="00AE523F"/>
    <w:rsid w:val="00AE5652"/>
    <w:rsid w:val="00AE568B"/>
    <w:rsid w:val="00AE5B43"/>
    <w:rsid w:val="00AE5B71"/>
    <w:rsid w:val="00AE5D6E"/>
    <w:rsid w:val="00AE5FFF"/>
    <w:rsid w:val="00AE622B"/>
    <w:rsid w:val="00AE62FB"/>
    <w:rsid w:val="00AE6310"/>
    <w:rsid w:val="00AE667F"/>
    <w:rsid w:val="00AE68D9"/>
    <w:rsid w:val="00AE6A96"/>
    <w:rsid w:val="00AE6B27"/>
    <w:rsid w:val="00AE70CC"/>
    <w:rsid w:val="00AE7289"/>
    <w:rsid w:val="00AE72B5"/>
    <w:rsid w:val="00AE76B3"/>
    <w:rsid w:val="00AE777C"/>
    <w:rsid w:val="00AE7876"/>
    <w:rsid w:val="00AE7F76"/>
    <w:rsid w:val="00AF0356"/>
    <w:rsid w:val="00AF0ABE"/>
    <w:rsid w:val="00AF0C79"/>
    <w:rsid w:val="00AF1089"/>
    <w:rsid w:val="00AF1136"/>
    <w:rsid w:val="00AF1277"/>
    <w:rsid w:val="00AF1701"/>
    <w:rsid w:val="00AF174A"/>
    <w:rsid w:val="00AF1833"/>
    <w:rsid w:val="00AF187C"/>
    <w:rsid w:val="00AF18DB"/>
    <w:rsid w:val="00AF1F87"/>
    <w:rsid w:val="00AF20F6"/>
    <w:rsid w:val="00AF22E5"/>
    <w:rsid w:val="00AF2933"/>
    <w:rsid w:val="00AF299F"/>
    <w:rsid w:val="00AF2C1C"/>
    <w:rsid w:val="00AF2D05"/>
    <w:rsid w:val="00AF2DCC"/>
    <w:rsid w:val="00AF2E0A"/>
    <w:rsid w:val="00AF33F7"/>
    <w:rsid w:val="00AF34CC"/>
    <w:rsid w:val="00AF3999"/>
    <w:rsid w:val="00AF39BD"/>
    <w:rsid w:val="00AF3B29"/>
    <w:rsid w:val="00AF3B3D"/>
    <w:rsid w:val="00AF3F34"/>
    <w:rsid w:val="00AF4273"/>
    <w:rsid w:val="00AF434B"/>
    <w:rsid w:val="00AF473D"/>
    <w:rsid w:val="00AF4B74"/>
    <w:rsid w:val="00AF4E63"/>
    <w:rsid w:val="00AF54A3"/>
    <w:rsid w:val="00AF54AA"/>
    <w:rsid w:val="00AF563E"/>
    <w:rsid w:val="00AF5C63"/>
    <w:rsid w:val="00AF5EEF"/>
    <w:rsid w:val="00AF5F9C"/>
    <w:rsid w:val="00AF6357"/>
    <w:rsid w:val="00AF6855"/>
    <w:rsid w:val="00AF6AE3"/>
    <w:rsid w:val="00AF6BEF"/>
    <w:rsid w:val="00AF7292"/>
    <w:rsid w:val="00AF7538"/>
    <w:rsid w:val="00AF7728"/>
    <w:rsid w:val="00AF779C"/>
    <w:rsid w:val="00AF7852"/>
    <w:rsid w:val="00AF7911"/>
    <w:rsid w:val="00AF79D8"/>
    <w:rsid w:val="00AF7A39"/>
    <w:rsid w:val="00AF7D76"/>
    <w:rsid w:val="00AF7FDA"/>
    <w:rsid w:val="00B0014C"/>
    <w:rsid w:val="00B002AF"/>
    <w:rsid w:val="00B00424"/>
    <w:rsid w:val="00B004B6"/>
    <w:rsid w:val="00B005DE"/>
    <w:rsid w:val="00B006D0"/>
    <w:rsid w:val="00B00DCE"/>
    <w:rsid w:val="00B012A6"/>
    <w:rsid w:val="00B0168A"/>
    <w:rsid w:val="00B01777"/>
    <w:rsid w:val="00B01EB3"/>
    <w:rsid w:val="00B0208A"/>
    <w:rsid w:val="00B024F9"/>
    <w:rsid w:val="00B026A3"/>
    <w:rsid w:val="00B02877"/>
    <w:rsid w:val="00B02A74"/>
    <w:rsid w:val="00B02DD7"/>
    <w:rsid w:val="00B02E41"/>
    <w:rsid w:val="00B02EC6"/>
    <w:rsid w:val="00B0320A"/>
    <w:rsid w:val="00B036B2"/>
    <w:rsid w:val="00B037D6"/>
    <w:rsid w:val="00B038A9"/>
    <w:rsid w:val="00B03A0F"/>
    <w:rsid w:val="00B03BF4"/>
    <w:rsid w:val="00B03DAB"/>
    <w:rsid w:val="00B04000"/>
    <w:rsid w:val="00B04283"/>
    <w:rsid w:val="00B04438"/>
    <w:rsid w:val="00B04765"/>
    <w:rsid w:val="00B05122"/>
    <w:rsid w:val="00B05278"/>
    <w:rsid w:val="00B054A4"/>
    <w:rsid w:val="00B054A7"/>
    <w:rsid w:val="00B05504"/>
    <w:rsid w:val="00B057E7"/>
    <w:rsid w:val="00B0583D"/>
    <w:rsid w:val="00B059E6"/>
    <w:rsid w:val="00B05A3A"/>
    <w:rsid w:val="00B05A9F"/>
    <w:rsid w:val="00B05D4C"/>
    <w:rsid w:val="00B05E29"/>
    <w:rsid w:val="00B05EC4"/>
    <w:rsid w:val="00B05FCA"/>
    <w:rsid w:val="00B062E5"/>
    <w:rsid w:val="00B06579"/>
    <w:rsid w:val="00B06A77"/>
    <w:rsid w:val="00B06C32"/>
    <w:rsid w:val="00B06CD4"/>
    <w:rsid w:val="00B06DCB"/>
    <w:rsid w:val="00B07590"/>
    <w:rsid w:val="00B0762F"/>
    <w:rsid w:val="00B076E5"/>
    <w:rsid w:val="00B07C6F"/>
    <w:rsid w:val="00B10259"/>
    <w:rsid w:val="00B105BE"/>
    <w:rsid w:val="00B10A89"/>
    <w:rsid w:val="00B10C94"/>
    <w:rsid w:val="00B10CDB"/>
    <w:rsid w:val="00B10D0A"/>
    <w:rsid w:val="00B10E0D"/>
    <w:rsid w:val="00B10F94"/>
    <w:rsid w:val="00B10FCC"/>
    <w:rsid w:val="00B1100C"/>
    <w:rsid w:val="00B1103A"/>
    <w:rsid w:val="00B110A7"/>
    <w:rsid w:val="00B11110"/>
    <w:rsid w:val="00B11121"/>
    <w:rsid w:val="00B111EE"/>
    <w:rsid w:val="00B1179A"/>
    <w:rsid w:val="00B119F1"/>
    <w:rsid w:val="00B119FF"/>
    <w:rsid w:val="00B11B69"/>
    <w:rsid w:val="00B11EB2"/>
    <w:rsid w:val="00B11F39"/>
    <w:rsid w:val="00B12000"/>
    <w:rsid w:val="00B121B4"/>
    <w:rsid w:val="00B1240D"/>
    <w:rsid w:val="00B12432"/>
    <w:rsid w:val="00B124DC"/>
    <w:rsid w:val="00B12649"/>
    <w:rsid w:val="00B12797"/>
    <w:rsid w:val="00B128F5"/>
    <w:rsid w:val="00B12AE5"/>
    <w:rsid w:val="00B12BE5"/>
    <w:rsid w:val="00B12DA7"/>
    <w:rsid w:val="00B1338F"/>
    <w:rsid w:val="00B134A5"/>
    <w:rsid w:val="00B134D3"/>
    <w:rsid w:val="00B135F9"/>
    <w:rsid w:val="00B13766"/>
    <w:rsid w:val="00B13953"/>
    <w:rsid w:val="00B1399E"/>
    <w:rsid w:val="00B13AB0"/>
    <w:rsid w:val="00B13E4C"/>
    <w:rsid w:val="00B1405A"/>
    <w:rsid w:val="00B141A8"/>
    <w:rsid w:val="00B142AF"/>
    <w:rsid w:val="00B14418"/>
    <w:rsid w:val="00B14477"/>
    <w:rsid w:val="00B1475A"/>
    <w:rsid w:val="00B147F9"/>
    <w:rsid w:val="00B1482A"/>
    <w:rsid w:val="00B14952"/>
    <w:rsid w:val="00B14994"/>
    <w:rsid w:val="00B14A69"/>
    <w:rsid w:val="00B14D37"/>
    <w:rsid w:val="00B14E59"/>
    <w:rsid w:val="00B1503A"/>
    <w:rsid w:val="00B151F0"/>
    <w:rsid w:val="00B155EE"/>
    <w:rsid w:val="00B15754"/>
    <w:rsid w:val="00B159EA"/>
    <w:rsid w:val="00B15AB8"/>
    <w:rsid w:val="00B15AFE"/>
    <w:rsid w:val="00B15B9E"/>
    <w:rsid w:val="00B15BA1"/>
    <w:rsid w:val="00B160D3"/>
    <w:rsid w:val="00B16283"/>
    <w:rsid w:val="00B163A6"/>
    <w:rsid w:val="00B1646A"/>
    <w:rsid w:val="00B1667B"/>
    <w:rsid w:val="00B16996"/>
    <w:rsid w:val="00B16AAE"/>
    <w:rsid w:val="00B16B71"/>
    <w:rsid w:val="00B16BAD"/>
    <w:rsid w:val="00B16BBE"/>
    <w:rsid w:val="00B16FF3"/>
    <w:rsid w:val="00B175FE"/>
    <w:rsid w:val="00B176A8"/>
    <w:rsid w:val="00B176CC"/>
    <w:rsid w:val="00B17CBB"/>
    <w:rsid w:val="00B17D49"/>
    <w:rsid w:val="00B17D54"/>
    <w:rsid w:val="00B20158"/>
    <w:rsid w:val="00B2021A"/>
    <w:rsid w:val="00B202EF"/>
    <w:rsid w:val="00B204A8"/>
    <w:rsid w:val="00B204FB"/>
    <w:rsid w:val="00B20577"/>
    <w:rsid w:val="00B2066F"/>
    <w:rsid w:val="00B206A9"/>
    <w:rsid w:val="00B2078B"/>
    <w:rsid w:val="00B20813"/>
    <w:rsid w:val="00B2083F"/>
    <w:rsid w:val="00B20A7F"/>
    <w:rsid w:val="00B20C46"/>
    <w:rsid w:val="00B20D80"/>
    <w:rsid w:val="00B20F5A"/>
    <w:rsid w:val="00B20FAC"/>
    <w:rsid w:val="00B210AE"/>
    <w:rsid w:val="00B211F8"/>
    <w:rsid w:val="00B212D3"/>
    <w:rsid w:val="00B21502"/>
    <w:rsid w:val="00B21509"/>
    <w:rsid w:val="00B2154B"/>
    <w:rsid w:val="00B2193A"/>
    <w:rsid w:val="00B21B0C"/>
    <w:rsid w:val="00B21C8E"/>
    <w:rsid w:val="00B21FAF"/>
    <w:rsid w:val="00B21FEA"/>
    <w:rsid w:val="00B2214B"/>
    <w:rsid w:val="00B22655"/>
    <w:rsid w:val="00B227D9"/>
    <w:rsid w:val="00B22844"/>
    <w:rsid w:val="00B2287C"/>
    <w:rsid w:val="00B229CA"/>
    <w:rsid w:val="00B22A91"/>
    <w:rsid w:val="00B22F85"/>
    <w:rsid w:val="00B23156"/>
    <w:rsid w:val="00B23172"/>
    <w:rsid w:val="00B234ED"/>
    <w:rsid w:val="00B23711"/>
    <w:rsid w:val="00B237A8"/>
    <w:rsid w:val="00B239CE"/>
    <w:rsid w:val="00B23A11"/>
    <w:rsid w:val="00B23F83"/>
    <w:rsid w:val="00B24077"/>
    <w:rsid w:val="00B2419C"/>
    <w:rsid w:val="00B244A1"/>
    <w:rsid w:val="00B245CC"/>
    <w:rsid w:val="00B24940"/>
    <w:rsid w:val="00B24C91"/>
    <w:rsid w:val="00B2506A"/>
    <w:rsid w:val="00B252F5"/>
    <w:rsid w:val="00B2545D"/>
    <w:rsid w:val="00B257A2"/>
    <w:rsid w:val="00B2582A"/>
    <w:rsid w:val="00B25979"/>
    <w:rsid w:val="00B25A15"/>
    <w:rsid w:val="00B25A76"/>
    <w:rsid w:val="00B25CD3"/>
    <w:rsid w:val="00B25EE6"/>
    <w:rsid w:val="00B26639"/>
    <w:rsid w:val="00B26831"/>
    <w:rsid w:val="00B26894"/>
    <w:rsid w:val="00B26B0F"/>
    <w:rsid w:val="00B26CD7"/>
    <w:rsid w:val="00B27034"/>
    <w:rsid w:val="00B2710E"/>
    <w:rsid w:val="00B2713D"/>
    <w:rsid w:val="00B2734E"/>
    <w:rsid w:val="00B2741C"/>
    <w:rsid w:val="00B27474"/>
    <w:rsid w:val="00B2751D"/>
    <w:rsid w:val="00B27574"/>
    <w:rsid w:val="00B27616"/>
    <w:rsid w:val="00B277C6"/>
    <w:rsid w:val="00B27B59"/>
    <w:rsid w:val="00B27BAD"/>
    <w:rsid w:val="00B302AF"/>
    <w:rsid w:val="00B303AC"/>
    <w:rsid w:val="00B30432"/>
    <w:rsid w:val="00B306AE"/>
    <w:rsid w:val="00B30BF4"/>
    <w:rsid w:val="00B30CF6"/>
    <w:rsid w:val="00B30D1B"/>
    <w:rsid w:val="00B31316"/>
    <w:rsid w:val="00B31527"/>
    <w:rsid w:val="00B31651"/>
    <w:rsid w:val="00B3169F"/>
    <w:rsid w:val="00B317DB"/>
    <w:rsid w:val="00B318B4"/>
    <w:rsid w:val="00B31CB3"/>
    <w:rsid w:val="00B31E5A"/>
    <w:rsid w:val="00B3243D"/>
    <w:rsid w:val="00B32D79"/>
    <w:rsid w:val="00B32E46"/>
    <w:rsid w:val="00B32F2E"/>
    <w:rsid w:val="00B33118"/>
    <w:rsid w:val="00B3333F"/>
    <w:rsid w:val="00B333A4"/>
    <w:rsid w:val="00B338A0"/>
    <w:rsid w:val="00B33C77"/>
    <w:rsid w:val="00B33D63"/>
    <w:rsid w:val="00B34726"/>
    <w:rsid w:val="00B347F5"/>
    <w:rsid w:val="00B3501B"/>
    <w:rsid w:val="00B35C1B"/>
    <w:rsid w:val="00B35CE6"/>
    <w:rsid w:val="00B35D84"/>
    <w:rsid w:val="00B35EA3"/>
    <w:rsid w:val="00B35FF0"/>
    <w:rsid w:val="00B361EA"/>
    <w:rsid w:val="00B36259"/>
    <w:rsid w:val="00B36354"/>
    <w:rsid w:val="00B36394"/>
    <w:rsid w:val="00B368EF"/>
    <w:rsid w:val="00B369DA"/>
    <w:rsid w:val="00B36AB8"/>
    <w:rsid w:val="00B36AC2"/>
    <w:rsid w:val="00B36BD8"/>
    <w:rsid w:val="00B36E05"/>
    <w:rsid w:val="00B36F6A"/>
    <w:rsid w:val="00B3706F"/>
    <w:rsid w:val="00B3718B"/>
    <w:rsid w:val="00B3761D"/>
    <w:rsid w:val="00B376B8"/>
    <w:rsid w:val="00B3773F"/>
    <w:rsid w:val="00B379BB"/>
    <w:rsid w:val="00B37DCE"/>
    <w:rsid w:val="00B37E13"/>
    <w:rsid w:val="00B40093"/>
    <w:rsid w:val="00B401AD"/>
    <w:rsid w:val="00B402EF"/>
    <w:rsid w:val="00B40428"/>
    <w:rsid w:val="00B4085C"/>
    <w:rsid w:val="00B409FC"/>
    <w:rsid w:val="00B40B8A"/>
    <w:rsid w:val="00B40ED3"/>
    <w:rsid w:val="00B4130B"/>
    <w:rsid w:val="00B41528"/>
    <w:rsid w:val="00B416B2"/>
    <w:rsid w:val="00B41781"/>
    <w:rsid w:val="00B41895"/>
    <w:rsid w:val="00B418D9"/>
    <w:rsid w:val="00B419EC"/>
    <w:rsid w:val="00B41DCE"/>
    <w:rsid w:val="00B41DF8"/>
    <w:rsid w:val="00B4208C"/>
    <w:rsid w:val="00B42119"/>
    <w:rsid w:val="00B42A34"/>
    <w:rsid w:val="00B42AF5"/>
    <w:rsid w:val="00B42F79"/>
    <w:rsid w:val="00B433FD"/>
    <w:rsid w:val="00B435C4"/>
    <w:rsid w:val="00B43D94"/>
    <w:rsid w:val="00B43EC7"/>
    <w:rsid w:val="00B4401C"/>
    <w:rsid w:val="00B440CB"/>
    <w:rsid w:val="00B44332"/>
    <w:rsid w:val="00B443BC"/>
    <w:rsid w:val="00B44495"/>
    <w:rsid w:val="00B444D5"/>
    <w:rsid w:val="00B44605"/>
    <w:rsid w:val="00B449A8"/>
    <w:rsid w:val="00B44D45"/>
    <w:rsid w:val="00B44FEC"/>
    <w:rsid w:val="00B45149"/>
    <w:rsid w:val="00B4530B"/>
    <w:rsid w:val="00B45670"/>
    <w:rsid w:val="00B458CF"/>
    <w:rsid w:val="00B458ED"/>
    <w:rsid w:val="00B45973"/>
    <w:rsid w:val="00B45DA6"/>
    <w:rsid w:val="00B45E3D"/>
    <w:rsid w:val="00B45EA0"/>
    <w:rsid w:val="00B4609B"/>
    <w:rsid w:val="00B46492"/>
    <w:rsid w:val="00B46B73"/>
    <w:rsid w:val="00B46EE4"/>
    <w:rsid w:val="00B470DC"/>
    <w:rsid w:val="00B471C9"/>
    <w:rsid w:val="00B4789A"/>
    <w:rsid w:val="00B47ECC"/>
    <w:rsid w:val="00B50012"/>
    <w:rsid w:val="00B5035D"/>
    <w:rsid w:val="00B50475"/>
    <w:rsid w:val="00B5064D"/>
    <w:rsid w:val="00B507AD"/>
    <w:rsid w:val="00B50A88"/>
    <w:rsid w:val="00B50AF6"/>
    <w:rsid w:val="00B50B5E"/>
    <w:rsid w:val="00B50C42"/>
    <w:rsid w:val="00B50EEB"/>
    <w:rsid w:val="00B511EE"/>
    <w:rsid w:val="00B5160B"/>
    <w:rsid w:val="00B5172E"/>
    <w:rsid w:val="00B51791"/>
    <w:rsid w:val="00B51823"/>
    <w:rsid w:val="00B5196B"/>
    <w:rsid w:val="00B51E06"/>
    <w:rsid w:val="00B51ECC"/>
    <w:rsid w:val="00B51EE7"/>
    <w:rsid w:val="00B51FF8"/>
    <w:rsid w:val="00B52014"/>
    <w:rsid w:val="00B52189"/>
    <w:rsid w:val="00B521D4"/>
    <w:rsid w:val="00B5270D"/>
    <w:rsid w:val="00B52E8B"/>
    <w:rsid w:val="00B53092"/>
    <w:rsid w:val="00B530F3"/>
    <w:rsid w:val="00B531D2"/>
    <w:rsid w:val="00B53B6C"/>
    <w:rsid w:val="00B542AE"/>
    <w:rsid w:val="00B54474"/>
    <w:rsid w:val="00B545EC"/>
    <w:rsid w:val="00B5478F"/>
    <w:rsid w:val="00B54BF8"/>
    <w:rsid w:val="00B55154"/>
    <w:rsid w:val="00B5517C"/>
    <w:rsid w:val="00B552D4"/>
    <w:rsid w:val="00B555E8"/>
    <w:rsid w:val="00B556A6"/>
    <w:rsid w:val="00B55799"/>
    <w:rsid w:val="00B55B83"/>
    <w:rsid w:val="00B55C5D"/>
    <w:rsid w:val="00B5611A"/>
    <w:rsid w:val="00B5615D"/>
    <w:rsid w:val="00B56835"/>
    <w:rsid w:val="00B57150"/>
    <w:rsid w:val="00B5728D"/>
    <w:rsid w:val="00B57535"/>
    <w:rsid w:val="00B575A5"/>
    <w:rsid w:val="00B57693"/>
    <w:rsid w:val="00B5779C"/>
    <w:rsid w:val="00B57942"/>
    <w:rsid w:val="00B57D21"/>
    <w:rsid w:val="00B57FF1"/>
    <w:rsid w:val="00B60873"/>
    <w:rsid w:val="00B60914"/>
    <w:rsid w:val="00B60AE7"/>
    <w:rsid w:val="00B60E6A"/>
    <w:rsid w:val="00B61247"/>
    <w:rsid w:val="00B61629"/>
    <w:rsid w:val="00B61786"/>
    <w:rsid w:val="00B61800"/>
    <w:rsid w:val="00B61D67"/>
    <w:rsid w:val="00B61E10"/>
    <w:rsid w:val="00B62080"/>
    <w:rsid w:val="00B6238A"/>
    <w:rsid w:val="00B628AF"/>
    <w:rsid w:val="00B62C39"/>
    <w:rsid w:val="00B62C5E"/>
    <w:rsid w:val="00B62D44"/>
    <w:rsid w:val="00B631EE"/>
    <w:rsid w:val="00B63201"/>
    <w:rsid w:val="00B63956"/>
    <w:rsid w:val="00B63968"/>
    <w:rsid w:val="00B63AA9"/>
    <w:rsid w:val="00B63B90"/>
    <w:rsid w:val="00B63BB2"/>
    <w:rsid w:val="00B63BEB"/>
    <w:rsid w:val="00B6416C"/>
    <w:rsid w:val="00B645B8"/>
    <w:rsid w:val="00B64763"/>
    <w:rsid w:val="00B647EC"/>
    <w:rsid w:val="00B64850"/>
    <w:rsid w:val="00B64A24"/>
    <w:rsid w:val="00B64D25"/>
    <w:rsid w:val="00B64FE6"/>
    <w:rsid w:val="00B6517E"/>
    <w:rsid w:val="00B65285"/>
    <w:rsid w:val="00B653AB"/>
    <w:rsid w:val="00B654FB"/>
    <w:rsid w:val="00B657F2"/>
    <w:rsid w:val="00B65927"/>
    <w:rsid w:val="00B65AA4"/>
    <w:rsid w:val="00B65DDB"/>
    <w:rsid w:val="00B65F9E"/>
    <w:rsid w:val="00B66415"/>
    <w:rsid w:val="00B66525"/>
    <w:rsid w:val="00B6656C"/>
    <w:rsid w:val="00B6669A"/>
    <w:rsid w:val="00B66807"/>
    <w:rsid w:val="00B668A0"/>
    <w:rsid w:val="00B66AD7"/>
    <w:rsid w:val="00B66B19"/>
    <w:rsid w:val="00B66BBB"/>
    <w:rsid w:val="00B66E00"/>
    <w:rsid w:val="00B66E77"/>
    <w:rsid w:val="00B66F94"/>
    <w:rsid w:val="00B66FC2"/>
    <w:rsid w:val="00B67438"/>
    <w:rsid w:val="00B6759D"/>
    <w:rsid w:val="00B6783F"/>
    <w:rsid w:val="00B67A1D"/>
    <w:rsid w:val="00B67BEF"/>
    <w:rsid w:val="00B67E4B"/>
    <w:rsid w:val="00B67FE7"/>
    <w:rsid w:val="00B700F0"/>
    <w:rsid w:val="00B70238"/>
    <w:rsid w:val="00B706F8"/>
    <w:rsid w:val="00B70A0B"/>
    <w:rsid w:val="00B70D25"/>
    <w:rsid w:val="00B70DAC"/>
    <w:rsid w:val="00B70F17"/>
    <w:rsid w:val="00B71207"/>
    <w:rsid w:val="00B714CC"/>
    <w:rsid w:val="00B7168B"/>
    <w:rsid w:val="00B716F6"/>
    <w:rsid w:val="00B71728"/>
    <w:rsid w:val="00B71D37"/>
    <w:rsid w:val="00B71EF4"/>
    <w:rsid w:val="00B7247B"/>
    <w:rsid w:val="00B72976"/>
    <w:rsid w:val="00B72A60"/>
    <w:rsid w:val="00B72B31"/>
    <w:rsid w:val="00B73108"/>
    <w:rsid w:val="00B73120"/>
    <w:rsid w:val="00B7315A"/>
    <w:rsid w:val="00B73259"/>
    <w:rsid w:val="00B7328C"/>
    <w:rsid w:val="00B738D4"/>
    <w:rsid w:val="00B73B2E"/>
    <w:rsid w:val="00B73C82"/>
    <w:rsid w:val="00B73F69"/>
    <w:rsid w:val="00B740A2"/>
    <w:rsid w:val="00B74413"/>
    <w:rsid w:val="00B7451F"/>
    <w:rsid w:val="00B74722"/>
    <w:rsid w:val="00B747A8"/>
    <w:rsid w:val="00B74A27"/>
    <w:rsid w:val="00B74B8D"/>
    <w:rsid w:val="00B74BA9"/>
    <w:rsid w:val="00B74D7E"/>
    <w:rsid w:val="00B74E10"/>
    <w:rsid w:val="00B75184"/>
    <w:rsid w:val="00B75592"/>
    <w:rsid w:val="00B755FE"/>
    <w:rsid w:val="00B75811"/>
    <w:rsid w:val="00B75A43"/>
    <w:rsid w:val="00B75C95"/>
    <w:rsid w:val="00B75E9E"/>
    <w:rsid w:val="00B75F60"/>
    <w:rsid w:val="00B760E4"/>
    <w:rsid w:val="00B76248"/>
    <w:rsid w:val="00B7635A"/>
    <w:rsid w:val="00B763CC"/>
    <w:rsid w:val="00B7680B"/>
    <w:rsid w:val="00B76A97"/>
    <w:rsid w:val="00B7706B"/>
    <w:rsid w:val="00B77159"/>
    <w:rsid w:val="00B77262"/>
    <w:rsid w:val="00B773BD"/>
    <w:rsid w:val="00B773EB"/>
    <w:rsid w:val="00B7751D"/>
    <w:rsid w:val="00B779DB"/>
    <w:rsid w:val="00B77AC7"/>
    <w:rsid w:val="00B77C14"/>
    <w:rsid w:val="00B77C78"/>
    <w:rsid w:val="00B77DDF"/>
    <w:rsid w:val="00B77FDF"/>
    <w:rsid w:val="00B8005C"/>
    <w:rsid w:val="00B80198"/>
    <w:rsid w:val="00B8026D"/>
    <w:rsid w:val="00B802A0"/>
    <w:rsid w:val="00B80743"/>
    <w:rsid w:val="00B80821"/>
    <w:rsid w:val="00B80872"/>
    <w:rsid w:val="00B808E8"/>
    <w:rsid w:val="00B808F0"/>
    <w:rsid w:val="00B80A7F"/>
    <w:rsid w:val="00B80B61"/>
    <w:rsid w:val="00B80CA4"/>
    <w:rsid w:val="00B80DAF"/>
    <w:rsid w:val="00B80DBC"/>
    <w:rsid w:val="00B80FD4"/>
    <w:rsid w:val="00B80FFC"/>
    <w:rsid w:val="00B81292"/>
    <w:rsid w:val="00B812F8"/>
    <w:rsid w:val="00B815D0"/>
    <w:rsid w:val="00B8171B"/>
    <w:rsid w:val="00B81778"/>
    <w:rsid w:val="00B81AE8"/>
    <w:rsid w:val="00B81C28"/>
    <w:rsid w:val="00B81FB8"/>
    <w:rsid w:val="00B82173"/>
    <w:rsid w:val="00B82415"/>
    <w:rsid w:val="00B8244C"/>
    <w:rsid w:val="00B824A2"/>
    <w:rsid w:val="00B824A3"/>
    <w:rsid w:val="00B82530"/>
    <w:rsid w:val="00B82A6E"/>
    <w:rsid w:val="00B82BE4"/>
    <w:rsid w:val="00B82C3D"/>
    <w:rsid w:val="00B82FDB"/>
    <w:rsid w:val="00B8366B"/>
    <w:rsid w:val="00B8385F"/>
    <w:rsid w:val="00B83B48"/>
    <w:rsid w:val="00B83B72"/>
    <w:rsid w:val="00B83C96"/>
    <w:rsid w:val="00B84412"/>
    <w:rsid w:val="00B845A7"/>
    <w:rsid w:val="00B84736"/>
    <w:rsid w:val="00B849C0"/>
    <w:rsid w:val="00B84C78"/>
    <w:rsid w:val="00B84E7E"/>
    <w:rsid w:val="00B84F21"/>
    <w:rsid w:val="00B84F50"/>
    <w:rsid w:val="00B852D1"/>
    <w:rsid w:val="00B854AF"/>
    <w:rsid w:val="00B859AB"/>
    <w:rsid w:val="00B85BBE"/>
    <w:rsid w:val="00B85C06"/>
    <w:rsid w:val="00B85C1A"/>
    <w:rsid w:val="00B85F27"/>
    <w:rsid w:val="00B862A5"/>
    <w:rsid w:val="00B864A6"/>
    <w:rsid w:val="00B866D1"/>
    <w:rsid w:val="00B866D5"/>
    <w:rsid w:val="00B86C56"/>
    <w:rsid w:val="00B86CC8"/>
    <w:rsid w:val="00B86D60"/>
    <w:rsid w:val="00B87AF2"/>
    <w:rsid w:val="00B87B26"/>
    <w:rsid w:val="00B87D0D"/>
    <w:rsid w:val="00B87F53"/>
    <w:rsid w:val="00B900FD"/>
    <w:rsid w:val="00B901CC"/>
    <w:rsid w:val="00B90213"/>
    <w:rsid w:val="00B903CA"/>
    <w:rsid w:val="00B913AE"/>
    <w:rsid w:val="00B913EA"/>
    <w:rsid w:val="00B914E9"/>
    <w:rsid w:val="00B917C4"/>
    <w:rsid w:val="00B918CA"/>
    <w:rsid w:val="00B91E38"/>
    <w:rsid w:val="00B91EB5"/>
    <w:rsid w:val="00B91FF6"/>
    <w:rsid w:val="00B9239A"/>
    <w:rsid w:val="00B923C3"/>
    <w:rsid w:val="00B92745"/>
    <w:rsid w:val="00B92906"/>
    <w:rsid w:val="00B929AA"/>
    <w:rsid w:val="00B92AB8"/>
    <w:rsid w:val="00B92C66"/>
    <w:rsid w:val="00B92EB9"/>
    <w:rsid w:val="00B9305C"/>
    <w:rsid w:val="00B933D9"/>
    <w:rsid w:val="00B934DA"/>
    <w:rsid w:val="00B9353F"/>
    <w:rsid w:val="00B9361F"/>
    <w:rsid w:val="00B93664"/>
    <w:rsid w:val="00B936CA"/>
    <w:rsid w:val="00B93798"/>
    <w:rsid w:val="00B937AD"/>
    <w:rsid w:val="00B93C80"/>
    <w:rsid w:val="00B93EF5"/>
    <w:rsid w:val="00B93FBA"/>
    <w:rsid w:val="00B9449D"/>
    <w:rsid w:val="00B944A2"/>
    <w:rsid w:val="00B945DA"/>
    <w:rsid w:val="00B94823"/>
    <w:rsid w:val="00B948EA"/>
    <w:rsid w:val="00B94977"/>
    <w:rsid w:val="00B94A1B"/>
    <w:rsid w:val="00B94BE1"/>
    <w:rsid w:val="00B94C8E"/>
    <w:rsid w:val="00B950BC"/>
    <w:rsid w:val="00B950EA"/>
    <w:rsid w:val="00B95241"/>
    <w:rsid w:val="00B95601"/>
    <w:rsid w:val="00B956EE"/>
    <w:rsid w:val="00B9582E"/>
    <w:rsid w:val="00B95942"/>
    <w:rsid w:val="00B95974"/>
    <w:rsid w:val="00B95C1A"/>
    <w:rsid w:val="00B95DE0"/>
    <w:rsid w:val="00B95E69"/>
    <w:rsid w:val="00B960C5"/>
    <w:rsid w:val="00B96116"/>
    <w:rsid w:val="00B96213"/>
    <w:rsid w:val="00B96780"/>
    <w:rsid w:val="00B9687B"/>
    <w:rsid w:val="00B9720F"/>
    <w:rsid w:val="00B976C9"/>
    <w:rsid w:val="00B979E3"/>
    <w:rsid w:val="00BA0396"/>
    <w:rsid w:val="00BA1111"/>
    <w:rsid w:val="00BA1381"/>
    <w:rsid w:val="00BA1582"/>
    <w:rsid w:val="00BA174B"/>
    <w:rsid w:val="00BA1A91"/>
    <w:rsid w:val="00BA1E81"/>
    <w:rsid w:val="00BA1F00"/>
    <w:rsid w:val="00BA2141"/>
    <w:rsid w:val="00BA216C"/>
    <w:rsid w:val="00BA2219"/>
    <w:rsid w:val="00BA22A5"/>
    <w:rsid w:val="00BA24DC"/>
    <w:rsid w:val="00BA25F7"/>
    <w:rsid w:val="00BA2719"/>
    <w:rsid w:val="00BA280C"/>
    <w:rsid w:val="00BA294B"/>
    <w:rsid w:val="00BA2BA1"/>
    <w:rsid w:val="00BA2EFB"/>
    <w:rsid w:val="00BA34F5"/>
    <w:rsid w:val="00BA3562"/>
    <w:rsid w:val="00BA3572"/>
    <w:rsid w:val="00BA367E"/>
    <w:rsid w:val="00BA388B"/>
    <w:rsid w:val="00BA39FD"/>
    <w:rsid w:val="00BA3D04"/>
    <w:rsid w:val="00BA3D4C"/>
    <w:rsid w:val="00BA41C7"/>
    <w:rsid w:val="00BA4274"/>
    <w:rsid w:val="00BA4337"/>
    <w:rsid w:val="00BA4515"/>
    <w:rsid w:val="00BA4791"/>
    <w:rsid w:val="00BA4FCB"/>
    <w:rsid w:val="00BA5213"/>
    <w:rsid w:val="00BA5321"/>
    <w:rsid w:val="00BA57B2"/>
    <w:rsid w:val="00BA586C"/>
    <w:rsid w:val="00BA592E"/>
    <w:rsid w:val="00BA5D8C"/>
    <w:rsid w:val="00BA5E8F"/>
    <w:rsid w:val="00BA5F78"/>
    <w:rsid w:val="00BA619E"/>
    <w:rsid w:val="00BA621C"/>
    <w:rsid w:val="00BA63C0"/>
    <w:rsid w:val="00BA64FB"/>
    <w:rsid w:val="00BA66DD"/>
    <w:rsid w:val="00BA6709"/>
    <w:rsid w:val="00BA6806"/>
    <w:rsid w:val="00BA6919"/>
    <w:rsid w:val="00BA698B"/>
    <w:rsid w:val="00BA6D15"/>
    <w:rsid w:val="00BA6EED"/>
    <w:rsid w:val="00BA70D2"/>
    <w:rsid w:val="00BA7346"/>
    <w:rsid w:val="00BA7658"/>
    <w:rsid w:val="00BA775A"/>
    <w:rsid w:val="00BA775E"/>
    <w:rsid w:val="00BA7A82"/>
    <w:rsid w:val="00BA7E40"/>
    <w:rsid w:val="00BA7EBA"/>
    <w:rsid w:val="00BA7EFD"/>
    <w:rsid w:val="00BA7F2A"/>
    <w:rsid w:val="00BB01C1"/>
    <w:rsid w:val="00BB0477"/>
    <w:rsid w:val="00BB0B90"/>
    <w:rsid w:val="00BB0D94"/>
    <w:rsid w:val="00BB0DB8"/>
    <w:rsid w:val="00BB0E9E"/>
    <w:rsid w:val="00BB12E5"/>
    <w:rsid w:val="00BB15E5"/>
    <w:rsid w:val="00BB168D"/>
    <w:rsid w:val="00BB16D1"/>
    <w:rsid w:val="00BB1A46"/>
    <w:rsid w:val="00BB1CB6"/>
    <w:rsid w:val="00BB1D4A"/>
    <w:rsid w:val="00BB1E8B"/>
    <w:rsid w:val="00BB1FC6"/>
    <w:rsid w:val="00BB2459"/>
    <w:rsid w:val="00BB25CD"/>
    <w:rsid w:val="00BB267B"/>
    <w:rsid w:val="00BB283D"/>
    <w:rsid w:val="00BB2852"/>
    <w:rsid w:val="00BB2889"/>
    <w:rsid w:val="00BB2AEE"/>
    <w:rsid w:val="00BB2AFA"/>
    <w:rsid w:val="00BB2B07"/>
    <w:rsid w:val="00BB2C32"/>
    <w:rsid w:val="00BB2C74"/>
    <w:rsid w:val="00BB2DC1"/>
    <w:rsid w:val="00BB30E7"/>
    <w:rsid w:val="00BB3113"/>
    <w:rsid w:val="00BB3159"/>
    <w:rsid w:val="00BB326F"/>
    <w:rsid w:val="00BB354A"/>
    <w:rsid w:val="00BB358F"/>
    <w:rsid w:val="00BB35B2"/>
    <w:rsid w:val="00BB369B"/>
    <w:rsid w:val="00BB3943"/>
    <w:rsid w:val="00BB3A8C"/>
    <w:rsid w:val="00BB3B95"/>
    <w:rsid w:val="00BB3E14"/>
    <w:rsid w:val="00BB3FC4"/>
    <w:rsid w:val="00BB4139"/>
    <w:rsid w:val="00BB4516"/>
    <w:rsid w:val="00BB45A8"/>
    <w:rsid w:val="00BB45AF"/>
    <w:rsid w:val="00BB45EA"/>
    <w:rsid w:val="00BB4B1F"/>
    <w:rsid w:val="00BB4B79"/>
    <w:rsid w:val="00BB4BC8"/>
    <w:rsid w:val="00BB4CC3"/>
    <w:rsid w:val="00BB4F09"/>
    <w:rsid w:val="00BB4F22"/>
    <w:rsid w:val="00BB5065"/>
    <w:rsid w:val="00BB57D3"/>
    <w:rsid w:val="00BB5995"/>
    <w:rsid w:val="00BB5BC2"/>
    <w:rsid w:val="00BB5F18"/>
    <w:rsid w:val="00BB62B0"/>
    <w:rsid w:val="00BB63F7"/>
    <w:rsid w:val="00BB6420"/>
    <w:rsid w:val="00BB685A"/>
    <w:rsid w:val="00BB6B29"/>
    <w:rsid w:val="00BB6B5E"/>
    <w:rsid w:val="00BB6BE2"/>
    <w:rsid w:val="00BB6E32"/>
    <w:rsid w:val="00BB7189"/>
    <w:rsid w:val="00BB729D"/>
    <w:rsid w:val="00BB7495"/>
    <w:rsid w:val="00BB74AF"/>
    <w:rsid w:val="00BB74FC"/>
    <w:rsid w:val="00BB757B"/>
    <w:rsid w:val="00BB774B"/>
    <w:rsid w:val="00BB7754"/>
    <w:rsid w:val="00BB7A80"/>
    <w:rsid w:val="00BB7D16"/>
    <w:rsid w:val="00BB7E73"/>
    <w:rsid w:val="00BB7F97"/>
    <w:rsid w:val="00BC02F9"/>
    <w:rsid w:val="00BC0622"/>
    <w:rsid w:val="00BC0B05"/>
    <w:rsid w:val="00BC0DB1"/>
    <w:rsid w:val="00BC0EC2"/>
    <w:rsid w:val="00BC12BE"/>
    <w:rsid w:val="00BC1610"/>
    <w:rsid w:val="00BC1831"/>
    <w:rsid w:val="00BC186E"/>
    <w:rsid w:val="00BC196E"/>
    <w:rsid w:val="00BC1ACD"/>
    <w:rsid w:val="00BC1CA4"/>
    <w:rsid w:val="00BC1D0C"/>
    <w:rsid w:val="00BC1FC1"/>
    <w:rsid w:val="00BC2939"/>
    <w:rsid w:val="00BC3281"/>
    <w:rsid w:val="00BC3283"/>
    <w:rsid w:val="00BC3344"/>
    <w:rsid w:val="00BC336C"/>
    <w:rsid w:val="00BC3793"/>
    <w:rsid w:val="00BC3C62"/>
    <w:rsid w:val="00BC42F6"/>
    <w:rsid w:val="00BC4631"/>
    <w:rsid w:val="00BC466B"/>
    <w:rsid w:val="00BC4B7A"/>
    <w:rsid w:val="00BC4CA4"/>
    <w:rsid w:val="00BC501B"/>
    <w:rsid w:val="00BC512F"/>
    <w:rsid w:val="00BC5169"/>
    <w:rsid w:val="00BC51A8"/>
    <w:rsid w:val="00BC5271"/>
    <w:rsid w:val="00BC5312"/>
    <w:rsid w:val="00BC5371"/>
    <w:rsid w:val="00BC5743"/>
    <w:rsid w:val="00BC59C1"/>
    <w:rsid w:val="00BC5BFA"/>
    <w:rsid w:val="00BC5C2B"/>
    <w:rsid w:val="00BC5C62"/>
    <w:rsid w:val="00BC5D2D"/>
    <w:rsid w:val="00BC5ED9"/>
    <w:rsid w:val="00BC620F"/>
    <w:rsid w:val="00BC6314"/>
    <w:rsid w:val="00BC6375"/>
    <w:rsid w:val="00BC63D4"/>
    <w:rsid w:val="00BC6562"/>
    <w:rsid w:val="00BC6657"/>
    <w:rsid w:val="00BC6BA7"/>
    <w:rsid w:val="00BC6BF2"/>
    <w:rsid w:val="00BC6DF1"/>
    <w:rsid w:val="00BC76BB"/>
    <w:rsid w:val="00BC7812"/>
    <w:rsid w:val="00BC7884"/>
    <w:rsid w:val="00BC78ED"/>
    <w:rsid w:val="00BC7B53"/>
    <w:rsid w:val="00BC7F77"/>
    <w:rsid w:val="00BD00AF"/>
    <w:rsid w:val="00BD012D"/>
    <w:rsid w:val="00BD015D"/>
    <w:rsid w:val="00BD0184"/>
    <w:rsid w:val="00BD0318"/>
    <w:rsid w:val="00BD0343"/>
    <w:rsid w:val="00BD0398"/>
    <w:rsid w:val="00BD0619"/>
    <w:rsid w:val="00BD1357"/>
    <w:rsid w:val="00BD148A"/>
    <w:rsid w:val="00BD14BA"/>
    <w:rsid w:val="00BD16EC"/>
    <w:rsid w:val="00BD192B"/>
    <w:rsid w:val="00BD193E"/>
    <w:rsid w:val="00BD1C7F"/>
    <w:rsid w:val="00BD1CD0"/>
    <w:rsid w:val="00BD1F5B"/>
    <w:rsid w:val="00BD2041"/>
    <w:rsid w:val="00BD21AA"/>
    <w:rsid w:val="00BD23DB"/>
    <w:rsid w:val="00BD253F"/>
    <w:rsid w:val="00BD2632"/>
    <w:rsid w:val="00BD2AFE"/>
    <w:rsid w:val="00BD2FAE"/>
    <w:rsid w:val="00BD3248"/>
    <w:rsid w:val="00BD3353"/>
    <w:rsid w:val="00BD3484"/>
    <w:rsid w:val="00BD355D"/>
    <w:rsid w:val="00BD361B"/>
    <w:rsid w:val="00BD3684"/>
    <w:rsid w:val="00BD378B"/>
    <w:rsid w:val="00BD3AAC"/>
    <w:rsid w:val="00BD3D3A"/>
    <w:rsid w:val="00BD3E74"/>
    <w:rsid w:val="00BD41FE"/>
    <w:rsid w:val="00BD4434"/>
    <w:rsid w:val="00BD4439"/>
    <w:rsid w:val="00BD44F2"/>
    <w:rsid w:val="00BD4590"/>
    <w:rsid w:val="00BD46F5"/>
    <w:rsid w:val="00BD4A6C"/>
    <w:rsid w:val="00BD4A8A"/>
    <w:rsid w:val="00BD4E33"/>
    <w:rsid w:val="00BD5094"/>
    <w:rsid w:val="00BD509E"/>
    <w:rsid w:val="00BD547F"/>
    <w:rsid w:val="00BD56B2"/>
    <w:rsid w:val="00BD570C"/>
    <w:rsid w:val="00BD57C3"/>
    <w:rsid w:val="00BD58C8"/>
    <w:rsid w:val="00BD59B7"/>
    <w:rsid w:val="00BD5A3F"/>
    <w:rsid w:val="00BD5C29"/>
    <w:rsid w:val="00BD5D10"/>
    <w:rsid w:val="00BD620F"/>
    <w:rsid w:val="00BD6550"/>
    <w:rsid w:val="00BD665B"/>
    <w:rsid w:val="00BD6671"/>
    <w:rsid w:val="00BD6874"/>
    <w:rsid w:val="00BD6A2F"/>
    <w:rsid w:val="00BD6A47"/>
    <w:rsid w:val="00BD6AF5"/>
    <w:rsid w:val="00BD6D4B"/>
    <w:rsid w:val="00BD6E7C"/>
    <w:rsid w:val="00BD6FEE"/>
    <w:rsid w:val="00BD7762"/>
    <w:rsid w:val="00BD7C82"/>
    <w:rsid w:val="00BE005F"/>
    <w:rsid w:val="00BE00FE"/>
    <w:rsid w:val="00BE0440"/>
    <w:rsid w:val="00BE0858"/>
    <w:rsid w:val="00BE085F"/>
    <w:rsid w:val="00BE09B9"/>
    <w:rsid w:val="00BE09CF"/>
    <w:rsid w:val="00BE0ADC"/>
    <w:rsid w:val="00BE0AEC"/>
    <w:rsid w:val="00BE0AEF"/>
    <w:rsid w:val="00BE0BED"/>
    <w:rsid w:val="00BE0C83"/>
    <w:rsid w:val="00BE0CCB"/>
    <w:rsid w:val="00BE1220"/>
    <w:rsid w:val="00BE12F0"/>
    <w:rsid w:val="00BE1538"/>
    <w:rsid w:val="00BE16B2"/>
    <w:rsid w:val="00BE171D"/>
    <w:rsid w:val="00BE18DA"/>
    <w:rsid w:val="00BE1997"/>
    <w:rsid w:val="00BE1A86"/>
    <w:rsid w:val="00BE1C3E"/>
    <w:rsid w:val="00BE1FA8"/>
    <w:rsid w:val="00BE20E3"/>
    <w:rsid w:val="00BE21B5"/>
    <w:rsid w:val="00BE2380"/>
    <w:rsid w:val="00BE2616"/>
    <w:rsid w:val="00BE2962"/>
    <w:rsid w:val="00BE299E"/>
    <w:rsid w:val="00BE2B63"/>
    <w:rsid w:val="00BE2DC4"/>
    <w:rsid w:val="00BE2DE8"/>
    <w:rsid w:val="00BE35D0"/>
    <w:rsid w:val="00BE36DB"/>
    <w:rsid w:val="00BE3A8F"/>
    <w:rsid w:val="00BE3D19"/>
    <w:rsid w:val="00BE3D22"/>
    <w:rsid w:val="00BE3E9B"/>
    <w:rsid w:val="00BE3F2F"/>
    <w:rsid w:val="00BE4045"/>
    <w:rsid w:val="00BE449B"/>
    <w:rsid w:val="00BE4748"/>
    <w:rsid w:val="00BE47F6"/>
    <w:rsid w:val="00BE4E10"/>
    <w:rsid w:val="00BE4ECA"/>
    <w:rsid w:val="00BE5294"/>
    <w:rsid w:val="00BE539E"/>
    <w:rsid w:val="00BE53B2"/>
    <w:rsid w:val="00BE5407"/>
    <w:rsid w:val="00BE5473"/>
    <w:rsid w:val="00BE5909"/>
    <w:rsid w:val="00BE59BD"/>
    <w:rsid w:val="00BE5A67"/>
    <w:rsid w:val="00BE5BAE"/>
    <w:rsid w:val="00BE5C18"/>
    <w:rsid w:val="00BE5E2F"/>
    <w:rsid w:val="00BE6241"/>
    <w:rsid w:val="00BE62A4"/>
    <w:rsid w:val="00BE64B7"/>
    <w:rsid w:val="00BE6523"/>
    <w:rsid w:val="00BE66D0"/>
    <w:rsid w:val="00BE6BD4"/>
    <w:rsid w:val="00BE6DB2"/>
    <w:rsid w:val="00BE6E5B"/>
    <w:rsid w:val="00BE730A"/>
    <w:rsid w:val="00BE7740"/>
    <w:rsid w:val="00BE77EE"/>
    <w:rsid w:val="00BE783B"/>
    <w:rsid w:val="00BE78A5"/>
    <w:rsid w:val="00BE7910"/>
    <w:rsid w:val="00BE7A82"/>
    <w:rsid w:val="00BE7B00"/>
    <w:rsid w:val="00BE7C9E"/>
    <w:rsid w:val="00BE7FBE"/>
    <w:rsid w:val="00BF00E3"/>
    <w:rsid w:val="00BF01C0"/>
    <w:rsid w:val="00BF042C"/>
    <w:rsid w:val="00BF06A8"/>
    <w:rsid w:val="00BF07A9"/>
    <w:rsid w:val="00BF0845"/>
    <w:rsid w:val="00BF084F"/>
    <w:rsid w:val="00BF0B6E"/>
    <w:rsid w:val="00BF0D1C"/>
    <w:rsid w:val="00BF0D86"/>
    <w:rsid w:val="00BF1059"/>
    <w:rsid w:val="00BF1066"/>
    <w:rsid w:val="00BF14D9"/>
    <w:rsid w:val="00BF15E8"/>
    <w:rsid w:val="00BF189A"/>
    <w:rsid w:val="00BF19D7"/>
    <w:rsid w:val="00BF1AD1"/>
    <w:rsid w:val="00BF1FE4"/>
    <w:rsid w:val="00BF216E"/>
    <w:rsid w:val="00BF22EB"/>
    <w:rsid w:val="00BF2517"/>
    <w:rsid w:val="00BF28B6"/>
    <w:rsid w:val="00BF291F"/>
    <w:rsid w:val="00BF2A6B"/>
    <w:rsid w:val="00BF2AE8"/>
    <w:rsid w:val="00BF2C9D"/>
    <w:rsid w:val="00BF3152"/>
    <w:rsid w:val="00BF3271"/>
    <w:rsid w:val="00BF3486"/>
    <w:rsid w:val="00BF35E2"/>
    <w:rsid w:val="00BF37DD"/>
    <w:rsid w:val="00BF3AB9"/>
    <w:rsid w:val="00BF4027"/>
    <w:rsid w:val="00BF4032"/>
    <w:rsid w:val="00BF4102"/>
    <w:rsid w:val="00BF41C4"/>
    <w:rsid w:val="00BF4348"/>
    <w:rsid w:val="00BF43E1"/>
    <w:rsid w:val="00BF44A8"/>
    <w:rsid w:val="00BF44E6"/>
    <w:rsid w:val="00BF459E"/>
    <w:rsid w:val="00BF4ABA"/>
    <w:rsid w:val="00BF4B16"/>
    <w:rsid w:val="00BF4B98"/>
    <w:rsid w:val="00BF4CCA"/>
    <w:rsid w:val="00BF531C"/>
    <w:rsid w:val="00BF5530"/>
    <w:rsid w:val="00BF5574"/>
    <w:rsid w:val="00BF557F"/>
    <w:rsid w:val="00BF558F"/>
    <w:rsid w:val="00BF55FB"/>
    <w:rsid w:val="00BF573E"/>
    <w:rsid w:val="00BF5A60"/>
    <w:rsid w:val="00BF5A84"/>
    <w:rsid w:val="00BF5E2F"/>
    <w:rsid w:val="00BF61EE"/>
    <w:rsid w:val="00BF622A"/>
    <w:rsid w:val="00BF6259"/>
    <w:rsid w:val="00BF6629"/>
    <w:rsid w:val="00BF676A"/>
    <w:rsid w:val="00BF6ACB"/>
    <w:rsid w:val="00BF6D55"/>
    <w:rsid w:val="00BF72DF"/>
    <w:rsid w:val="00BF738D"/>
    <w:rsid w:val="00BF753D"/>
    <w:rsid w:val="00BF75D0"/>
    <w:rsid w:val="00BF7694"/>
    <w:rsid w:val="00BF7891"/>
    <w:rsid w:val="00BF79C5"/>
    <w:rsid w:val="00BF79E6"/>
    <w:rsid w:val="00BF7ADE"/>
    <w:rsid w:val="00BF7C70"/>
    <w:rsid w:val="00BF7F5C"/>
    <w:rsid w:val="00C00002"/>
    <w:rsid w:val="00C006B1"/>
    <w:rsid w:val="00C007E6"/>
    <w:rsid w:val="00C008F2"/>
    <w:rsid w:val="00C0109F"/>
    <w:rsid w:val="00C010CC"/>
    <w:rsid w:val="00C01291"/>
    <w:rsid w:val="00C0146A"/>
    <w:rsid w:val="00C017AE"/>
    <w:rsid w:val="00C01B2A"/>
    <w:rsid w:val="00C01E4D"/>
    <w:rsid w:val="00C01EAC"/>
    <w:rsid w:val="00C0261D"/>
    <w:rsid w:val="00C02824"/>
    <w:rsid w:val="00C02A8F"/>
    <w:rsid w:val="00C02CE5"/>
    <w:rsid w:val="00C02EE0"/>
    <w:rsid w:val="00C030DE"/>
    <w:rsid w:val="00C0322E"/>
    <w:rsid w:val="00C034F5"/>
    <w:rsid w:val="00C035A7"/>
    <w:rsid w:val="00C03767"/>
    <w:rsid w:val="00C03786"/>
    <w:rsid w:val="00C037E4"/>
    <w:rsid w:val="00C03E3F"/>
    <w:rsid w:val="00C03F2D"/>
    <w:rsid w:val="00C03F83"/>
    <w:rsid w:val="00C04049"/>
    <w:rsid w:val="00C04103"/>
    <w:rsid w:val="00C0442B"/>
    <w:rsid w:val="00C04718"/>
    <w:rsid w:val="00C04985"/>
    <w:rsid w:val="00C04B8B"/>
    <w:rsid w:val="00C04D96"/>
    <w:rsid w:val="00C04EBF"/>
    <w:rsid w:val="00C04EF9"/>
    <w:rsid w:val="00C050DB"/>
    <w:rsid w:val="00C0559F"/>
    <w:rsid w:val="00C05671"/>
    <w:rsid w:val="00C059A3"/>
    <w:rsid w:val="00C05AF7"/>
    <w:rsid w:val="00C05B71"/>
    <w:rsid w:val="00C06258"/>
    <w:rsid w:val="00C063F9"/>
    <w:rsid w:val="00C06527"/>
    <w:rsid w:val="00C069C7"/>
    <w:rsid w:val="00C06BB9"/>
    <w:rsid w:val="00C06C61"/>
    <w:rsid w:val="00C06C8F"/>
    <w:rsid w:val="00C06E17"/>
    <w:rsid w:val="00C06FEE"/>
    <w:rsid w:val="00C070AA"/>
    <w:rsid w:val="00C071ED"/>
    <w:rsid w:val="00C073AC"/>
    <w:rsid w:val="00C07420"/>
    <w:rsid w:val="00C0759D"/>
    <w:rsid w:val="00C07787"/>
    <w:rsid w:val="00C078A8"/>
    <w:rsid w:val="00C079F0"/>
    <w:rsid w:val="00C07A75"/>
    <w:rsid w:val="00C07DA7"/>
    <w:rsid w:val="00C07F2E"/>
    <w:rsid w:val="00C10096"/>
    <w:rsid w:val="00C10485"/>
    <w:rsid w:val="00C105EB"/>
    <w:rsid w:val="00C107C5"/>
    <w:rsid w:val="00C10858"/>
    <w:rsid w:val="00C1085C"/>
    <w:rsid w:val="00C10D3B"/>
    <w:rsid w:val="00C10E32"/>
    <w:rsid w:val="00C10F4F"/>
    <w:rsid w:val="00C11504"/>
    <w:rsid w:val="00C115A9"/>
    <w:rsid w:val="00C115D7"/>
    <w:rsid w:val="00C115F7"/>
    <w:rsid w:val="00C11AEA"/>
    <w:rsid w:val="00C12130"/>
    <w:rsid w:val="00C1286F"/>
    <w:rsid w:val="00C12A4D"/>
    <w:rsid w:val="00C12C4D"/>
    <w:rsid w:val="00C13100"/>
    <w:rsid w:val="00C1319E"/>
    <w:rsid w:val="00C134F5"/>
    <w:rsid w:val="00C13622"/>
    <w:rsid w:val="00C13633"/>
    <w:rsid w:val="00C13A69"/>
    <w:rsid w:val="00C13CC1"/>
    <w:rsid w:val="00C13F08"/>
    <w:rsid w:val="00C13F90"/>
    <w:rsid w:val="00C14495"/>
    <w:rsid w:val="00C14566"/>
    <w:rsid w:val="00C145EC"/>
    <w:rsid w:val="00C147EA"/>
    <w:rsid w:val="00C1488D"/>
    <w:rsid w:val="00C14BE6"/>
    <w:rsid w:val="00C14E8F"/>
    <w:rsid w:val="00C14F8F"/>
    <w:rsid w:val="00C14FA8"/>
    <w:rsid w:val="00C14FD0"/>
    <w:rsid w:val="00C14FF5"/>
    <w:rsid w:val="00C1509D"/>
    <w:rsid w:val="00C15296"/>
    <w:rsid w:val="00C15510"/>
    <w:rsid w:val="00C15526"/>
    <w:rsid w:val="00C15609"/>
    <w:rsid w:val="00C156D2"/>
    <w:rsid w:val="00C156EC"/>
    <w:rsid w:val="00C1586A"/>
    <w:rsid w:val="00C15874"/>
    <w:rsid w:val="00C158C7"/>
    <w:rsid w:val="00C15C98"/>
    <w:rsid w:val="00C15FA0"/>
    <w:rsid w:val="00C161DC"/>
    <w:rsid w:val="00C1644C"/>
    <w:rsid w:val="00C165BA"/>
    <w:rsid w:val="00C16826"/>
    <w:rsid w:val="00C16883"/>
    <w:rsid w:val="00C16AE7"/>
    <w:rsid w:val="00C16B3B"/>
    <w:rsid w:val="00C16C17"/>
    <w:rsid w:val="00C16DBD"/>
    <w:rsid w:val="00C16E2F"/>
    <w:rsid w:val="00C16EC1"/>
    <w:rsid w:val="00C172B0"/>
    <w:rsid w:val="00C178A6"/>
    <w:rsid w:val="00C17F1E"/>
    <w:rsid w:val="00C2001A"/>
    <w:rsid w:val="00C20272"/>
    <w:rsid w:val="00C202EA"/>
    <w:rsid w:val="00C2042B"/>
    <w:rsid w:val="00C204FF"/>
    <w:rsid w:val="00C2066D"/>
    <w:rsid w:val="00C2068F"/>
    <w:rsid w:val="00C2097E"/>
    <w:rsid w:val="00C20DD2"/>
    <w:rsid w:val="00C20E74"/>
    <w:rsid w:val="00C20E9F"/>
    <w:rsid w:val="00C2106D"/>
    <w:rsid w:val="00C212B6"/>
    <w:rsid w:val="00C21516"/>
    <w:rsid w:val="00C218A1"/>
    <w:rsid w:val="00C219E1"/>
    <w:rsid w:val="00C21E17"/>
    <w:rsid w:val="00C220E0"/>
    <w:rsid w:val="00C22105"/>
    <w:rsid w:val="00C2218E"/>
    <w:rsid w:val="00C22193"/>
    <w:rsid w:val="00C2299E"/>
    <w:rsid w:val="00C229BC"/>
    <w:rsid w:val="00C22C74"/>
    <w:rsid w:val="00C22CCC"/>
    <w:rsid w:val="00C22D73"/>
    <w:rsid w:val="00C22E6B"/>
    <w:rsid w:val="00C22E74"/>
    <w:rsid w:val="00C22EB8"/>
    <w:rsid w:val="00C23323"/>
    <w:rsid w:val="00C237CB"/>
    <w:rsid w:val="00C237D8"/>
    <w:rsid w:val="00C23826"/>
    <w:rsid w:val="00C23C34"/>
    <w:rsid w:val="00C23FBF"/>
    <w:rsid w:val="00C24458"/>
    <w:rsid w:val="00C244B6"/>
    <w:rsid w:val="00C245F2"/>
    <w:rsid w:val="00C2485E"/>
    <w:rsid w:val="00C24924"/>
    <w:rsid w:val="00C24CB0"/>
    <w:rsid w:val="00C24CD8"/>
    <w:rsid w:val="00C24F01"/>
    <w:rsid w:val="00C25439"/>
    <w:rsid w:val="00C2550C"/>
    <w:rsid w:val="00C25562"/>
    <w:rsid w:val="00C25614"/>
    <w:rsid w:val="00C25661"/>
    <w:rsid w:val="00C2570A"/>
    <w:rsid w:val="00C258E0"/>
    <w:rsid w:val="00C25F44"/>
    <w:rsid w:val="00C26432"/>
    <w:rsid w:val="00C2648E"/>
    <w:rsid w:val="00C2657E"/>
    <w:rsid w:val="00C2658D"/>
    <w:rsid w:val="00C26911"/>
    <w:rsid w:val="00C26991"/>
    <w:rsid w:val="00C26BDC"/>
    <w:rsid w:val="00C272E1"/>
    <w:rsid w:val="00C272F2"/>
    <w:rsid w:val="00C27342"/>
    <w:rsid w:val="00C277AE"/>
    <w:rsid w:val="00C27CA8"/>
    <w:rsid w:val="00C27D19"/>
    <w:rsid w:val="00C27EA6"/>
    <w:rsid w:val="00C27F8F"/>
    <w:rsid w:val="00C30263"/>
    <w:rsid w:val="00C30689"/>
    <w:rsid w:val="00C306D9"/>
    <w:rsid w:val="00C30802"/>
    <w:rsid w:val="00C309F2"/>
    <w:rsid w:val="00C30D17"/>
    <w:rsid w:val="00C30DD8"/>
    <w:rsid w:val="00C30E58"/>
    <w:rsid w:val="00C30FDA"/>
    <w:rsid w:val="00C312FD"/>
    <w:rsid w:val="00C3147A"/>
    <w:rsid w:val="00C314EA"/>
    <w:rsid w:val="00C3178E"/>
    <w:rsid w:val="00C31C66"/>
    <w:rsid w:val="00C31C79"/>
    <w:rsid w:val="00C3208F"/>
    <w:rsid w:val="00C320C0"/>
    <w:rsid w:val="00C32418"/>
    <w:rsid w:val="00C32499"/>
    <w:rsid w:val="00C324C7"/>
    <w:rsid w:val="00C325FA"/>
    <w:rsid w:val="00C32625"/>
    <w:rsid w:val="00C3263D"/>
    <w:rsid w:val="00C32B4D"/>
    <w:rsid w:val="00C32F97"/>
    <w:rsid w:val="00C330DA"/>
    <w:rsid w:val="00C3312B"/>
    <w:rsid w:val="00C332AC"/>
    <w:rsid w:val="00C3354F"/>
    <w:rsid w:val="00C33A01"/>
    <w:rsid w:val="00C33D17"/>
    <w:rsid w:val="00C33E7A"/>
    <w:rsid w:val="00C343CA"/>
    <w:rsid w:val="00C34444"/>
    <w:rsid w:val="00C34572"/>
    <w:rsid w:val="00C3465A"/>
    <w:rsid w:val="00C34A12"/>
    <w:rsid w:val="00C34CD8"/>
    <w:rsid w:val="00C34E87"/>
    <w:rsid w:val="00C35019"/>
    <w:rsid w:val="00C355CD"/>
    <w:rsid w:val="00C35734"/>
    <w:rsid w:val="00C357F9"/>
    <w:rsid w:val="00C357FC"/>
    <w:rsid w:val="00C35967"/>
    <w:rsid w:val="00C359AC"/>
    <w:rsid w:val="00C35A06"/>
    <w:rsid w:val="00C35B41"/>
    <w:rsid w:val="00C36576"/>
    <w:rsid w:val="00C3668A"/>
    <w:rsid w:val="00C3674B"/>
    <w:rsid w:val="00C368FD"/>
    <w:rsid w:val="00C369D8"/>
    <w:rsid w:val="00C36F6E"/>
    <w:rsid w:val="00C36FF3"/>
    <w:rsid w:val="00C3702F"/>
    <w:rsid w:val="00C372F6"/>
    <w:rsid w:val="00C37476"/>
    <w:rsid w:val="00C37532"/>
    <w:rsid w:val="00C3794F"/>
    <w:rsid w:val="00C37C50"/>
    <w:rsid w:val="00C37CC2"/>
    <w:rsid w:val="00C37CC4"/>
    <w:rsid w:val="00C37D42"/>
    <w:rsid w:val="00C37EDC"/>
    <w:rsid w:val="00C37F38"/>
    <w:rsid w:val="00C40047"/>
    <w:rsid w:val="00C40244"/>
    <w:rsid w:val="00C40471"/>
    <w:rsid w:val="00C40572"/>
    <w:rsid w:val="00C4058A"/>
    <w:rsid w:val="00C40660"/>
    <w:rsid w:val="00C407BE"/>
    <w:rsid w:val="00C40AC9"/>
    <w:rsid w:val="00C40B0A"/>
    <w:rsid w:val="00C4109A"/>
    <w:rsid w:val="00C41575"/>
    <w:rsid w:val="00C419B0"/>
    <w:rsid w:val="00C419D3"/>
    <w:rsid w:val="00C41A64"/>
    <w:rsid w:val="00C41B25"/>
    <w:rsid w:val="00C41C12"/>
    <w:rsid w:val="00C42075"/>
    <w:rsid w:val="00C4252C"/>
    <w:rsid w:val="00C4288F"/>
    <w:rsid w:val="00C429BB"/>
    <w:rsid w:val="00C42B3D"/>
    <w:rsid w:val="00C42B6F"/>
    <w:rsid w:val="00C430A6"/>
    <w:rsid w:val="00C4311E"/>
    <w:rsid w:val="00C4314B"/>
    <w:rsid w:val="00C431EA"/>
    <w:rsid w:val="00C431FF"/>
    <w:rsid w:val="00C4358A"/>
    <w:rsid w:val="00C43647"/>
    <w:rsid w:val="00C43705"/>
    <w:rsid w:val="00C43857"/>
    <w:rsid w:val="00C43EE3"/>
    <w:rsid w:val="00C43EEB"/>
    <w:rsid w:val="00C44112"/>
    <w:rsid w:val="00C44286"/>
    <w:rsid w:val="00C4430A"/>
    <w:rsid w:val="00C4431A"/>
    <w:rsid w:val="00C44354"/>
    <w:rsid w:val="00C446A2"/>
    <w:rsid w:val="00C446EB"/>
    <w:rsid w:val="00C4477C"/>
    <w:rsid w:val="00C44A46"/>
    <w:rsid w:val="00C44BB9"/>
    <w:rsid w:val="00C44D0B"/>
    <w:rsid w:val="00C44D12"/>
    <w:rsid w:val="00C44D41"/>
    <w:rsid w:val="00C44DDB"/>
    <w:rsid w:val="00C44F5C"/>
    <w:rsid w:val="00C4500A"/>
    <w:rsid w:val="00C45337"/>
    <w:rsid w:val="00C454D0"/>
    <w:rsid w:val="00C4588D"/>
    <w:rsid w:val="00C45912"/>
    <w:rsid w:val="00C45A29"/>
    <w:rsid w:val="00C45F32"/>
    <w:rsid w:val="00C466C7"/>
    <w:rsid w:val="00C46AEA"/>
    <w:rsid w:val="00C46B70"/>
    <w:rsid w:val="00C46BBA"/>
    <w:rsid w:val="00C46CDC"/>
    <w:rsid w:val="00C46D14"/>
    <w:rsid w:val="00C46E85"/>
    <w:rsid w:val="00C46E88"/>
    <w:rsid w:val="00C47051"/>
    <w:rsid w:val="00C470D7"/>
    <w:rsid w:val="00C471C8"/>
    <w:rsid w:val="00C4729A"/>
    <w:rsid w:val="00C47705"/>
    <w:rsid w:val="00C47760"/>
    <w:rsid w:val="00C47B2A"/>
    <w:rsid w:val="00C50252"/>
    <w:rsid w:val="00C503B1"/>
    <w:rsid w:val="00C5061D"/>
    <w:rsid w:val="00C5067F"/>
    <w:rsid w:val="00C50695"/>
    <w:rsid w:val="00C508AF"/>
    <w:rsid w:val="00C5092D"/>
    <w:rsid w:val="00C50A59"/>
    <w:rsid w:val="00C50E7E"/>
    <w:rsid w:val="00C50ED3"/>
    <w:rsid w:val="00C50F62"/>
    <w:rsid w:val="00C510C2"/>
    <w:rsid w:val="00C5116B"/>
    <w:rsid w:val="00C51312"/>
    <w:rsid w:val="00C51471"/>
    <w:rsid w:val="00C51649"/>
    <w:rsid w:val="00C518D8"/>
    <w:rsid w:val="00C5194B"/>
    <w:rsid w:val="00C51A8B"/>
    <w:rsid w:val="00C51B34"/>
    <w:rsid w:val="00C51B8A"/>
    <w:rsid w:val="00C51DC8"/>
    <w:rsid w:val="00C51F7B"/>
    <w:rsid w:val="00C5205A"/>
    <w:rsid w:val="00C5242E"/>
    <w:rsid w:val="00C526EF"/>
    <w:rsid w:val="00C52893"/>
    <w:rsid w:val="00C52B60"/>
    <w:rsid w:val="00C52BBA"/>
    <w:rsid w:val="00C52DBA"/>
    <w:rsid w:val="00C533CA"/>
    <w:rsid w:val="00C533DA"/>
    <w:rsid w:val="00C535DF"/>
    <w:rsid w:val="00C535E4"/>
    <w:rsid w:val="00C5377A"/>
    <w:rsid w:val="00C537D4"/>
    <w:rsid w:val="00C53A7D"/>
    <w:rsid w:val="00C53C80"/>
    <w:rsid w:val="00C53CDC"/>
    <w:rsid w:val="00C53D52"/>
    <w:rsid w:val="00C53FEF"/>
    <w:rsid w:val="00C5417F"/>
    <w:rsid w:val="00C54364"/>
    <w:rsid w:val="00C54500"/>
    <w:rsid w:val="00C545C0"/>
    <w:rsid w:val="00C54BC9"/>
    <w:rsid w:val="00C54DD7"/>
    <w:rsid w:val="00C55011"/>
    <w:rsid w:val="00C55102"/>
    <w:rsid w:val="00C551F7"/>
    <w:rsid w:val="00C553C6"/>
    <w:rsid w:val="00C5553E"/>
    <w:rsid w:val="00C55743"/>
    <w:rsid w:val="00C55A2B"/>
    <w:rsid w:val="00C55A88"/>
    <w:rsid w:val="00C55B78"/>
    <w:rsid w:val="00C56398"/>
    <w:rsid w:val="00C563E5"/>
    <w:rsid w:val="00C566CE"/>
    <w:rsid w:val="00C56F18"/>
    <w:rsid w:val="00C5702F"/>
    <w:rsid w:val="00C57178"/>
    <w:rsid w:val="00C571A5"/>
    <w:rsid w:val="00C572D3"/>
    <w:rsid w:val="00C57306"/>
    <w:rsid w:val="00C574E1"/>
    <w:rsid w:val="00C576C0"/>
    <w:rsid w:val="00C57B2A"/>
    <w:rsid w:val="00C57C3E"/>
    <w:rsid w:val="00C57D9C"/>
    <w:rsid w:val="00C6029B"/>
    <w:rsid w:val="00C6031F"/>
    <w:rsid w:val="00C603DA"/>
    <w:rsid w:val="00C6048E"/>
    <w:rsid w:val="00C608B4"/>
    <w:rsid w:val="00C6098D"/>
    <w:rsid w:val="00C60B12"/>
    <w:rsid w:val="00C60BE7"/>
    <w:rsid w:val="00C60F18"/>
    <w:rsid w:val="00C6120B"/>
    <w:rsid w:val="00C6124F"/>
    <w:rsid w:val="00C61459"/>
    <w:rsid w:val="00C614B3"/>
    <w:rsid w:val="00C61567"/>
    <w:rsid w:val="00C617EB"/>
    <w:rsid w:val="00C61C22"/>
    <w:rsid w:val="00C61DC8"/>
    <w:rsid w:val="00C61EC8"/>
    <w:rsid w:val="00C61EE7"/>
    <w:rsid w:val="00C61F01"/>
    <w:rsid w:val="00C62013"/>
    <w:rsid w:val="00C622C8"/>
    <w:rsid w:val="00C62338"/>
    <w:rsid w:val="00C623F3"/>
    <w:rsid w:val="00C62545"/>
    <w:rsid w:val="00C627DE"/>
    <w:rsid w:val="00C62835"/>
    <w:rsid w:val="00C6307E"/>
    <w:rsid w:val="00C630A4"/>
    <w:rsid w:val="00C630ED"/>
    <w:rsid w:val="00C63107"/>
    <w:rsid w:val="00C63229"/>
    <w:rsid w:val="00C63532"/>
    <w:rsid w:val="00C63733"/>
    <w:rsid w:val="00C63E29"/>
    <w:rsid w:val="00C63FDB"/>
    <w:rsid w:val="00C6410C"/>
    <w:rsid w:val="00C642D8"/>
    <w:rsid w:val="00C649C7"/>
    <w:rsid w:val="00C649F9"/>
    <w:rsid w:val="00C64A37"/>
    <w:rsid w:val="00C64AB7"/>
    <w:rsid w:val="00C64ABE"/>
    <w:rsid w:val="00C65057"/>
    <w:rsid w:val="00C6509F"/>
    <w:rsid w:val="00C651B0"/>
    <w:rsid w:val="00C65353"/>
    <w:rsid w:val="00C65356"/>
    <w:rsid w:val="00C653B1"/>
    <w:rsid w:val="00C65468"/>
    <w:rsid w:val="00C65525"/>
    <w:rsid w:val="00C65A2B"/>
    <w:rsid w:val="00C65A74"/>
    <w:rsid w:val="00C661A5"/>
    <w:rsid w:val="00C66397"/>
    <w:rsid w:val="00C66478"/>
    <w:rsid w:val="00C66587"/>
    <w:rsid w:val="00C66660"/>
    <w:rsid w:val="00C666C0"/>
    <w:rsid w:val="00C66A33"/>
    <w:rsid w:val="00C66BA7"/>
    <w:rsid w:val="00C66BF3"/>
    <w:rsid w:val="00C66DCB"/>
    <w:rsid w:val="00C66DF9"/>
    <w:rsid w:val="00C66E03"/>
    <w:rsid w:val="00C66E32"/>
    <w:rsid w:val="00C67254"/>
    <w:rsid w:val="00C67451"/>
    <w:rsid w:val="00C674DE"/>
    <w:rsid w:val="00C67890"/>
    <w:rsid w:val="00C6795F"/>
    <w:rsid w:val="00C67966"/>
    <w:rsid w:val="00C70047"/>
    <w:rsid w:val="00C70080"/>
    <w:rsid w:val="00C700E3"/>
    <w:rsid w:val="00C7018B"/>
    <w:rsid w:val="00C7025E"/>
    <w:rsid w:val="00C702E3"/>
    <w:rsid w:val="00C7030A"/>
    <w:rsid w:val="00C705CC"/>
    <w:rsid w:val="00C70961"/>
    <w:rsid w:val="00C70A87"/>
    <w:rsid w:val="00C70ADA"/>
    <w:rsid w:val="00C70C31"/>
    <w:rsid w:val="00C70D5B"/>
    <w:rsid w:val="00C71059"/>
    <w:rsid w:val="00C710D1"/>
    <w:rsid w:val="00C713CE"/>
    <w:rsid w:val="00C7148F"/>
    <w:rsid w:val="00C71504"/>
    <w:rsid w:val="00C7158E"/>
    <w:rsid w:val="00C71687"/>
    <w:rsid w:val="00C716B5"/>
    <w:rsid w:val="00C7173D"/>
    <w:rsid w:val="00C71814"/>
    <w:rsid w:val="00C71828"/>
    <w:rsid w:val="00C7183C"/>
    <w:rsid w:val="00C71C0E"/>
    <w:rsid w:val="00C71D71"/>
    <w:rsid w:val="00C71E7B"/>
    <w:rsid w:val="00C71EA6"/>
    <w:rsid w:val="00C721A5"/>
    <w:rsid w:val="00C7250B"/>
    <w:rsid w:val="00C72628"/>
    <w:rsid w:val="00C72838"/>
    <w:rsid w:val="00C728C1"/>
    <w:rsid w:val="00C72CD0"/>
    <w:rsid w:val="00C72E3C"/>
    <w:rsid w:val="00C73030"/>
    <w:rsid w:val="00C730BC"/>
    <w:rsid w:val="00C730F4"/>
    <w:rsid w:val="00C73342"/>
    <w:rsid w:val="00C73366"/>
    <w:rsid w:val="00C7337F"/>
    <w:rsid w:val="00C7346B"/>
    <w:rsid w:val="00C7367A"/>
    <w:rsid w:val="00C737A9"/>
    <w:rsid w:val="00C73C01"/>
    <w:rsid w:val="00C73C6E"/>
    <w:rsid w:val="00C73DBC"/>
    <w:rsid w:val="00C742C9"/>
    <w:rsid w:val="00C745B2"/>
    <w:rsid w:val="00C74616"/>
    <w:rsid w:val="00C74633"/>
    <w:rsid w:val="00C746A5"/>
    <w:rsid w:val="00C74726"/>
    <w:rsid w:val="00C74811"/>
    <w:rsid w:val="00C749BE"/>
    <w:rsid w:val="00C74E05"/>
    <w:rsid w:val="00C74E72"/>
    <w:rsid w:val="00C754E3"/>
    <w:rsid w:val="00C75573"/>
    <w:rsid w:val="00C7571D"/>
    <w:rsid w:val="00C75BFD"/>
    <w:rsid w:val="00C76098"/>
    <w:rsid w:val="00C7615C"/>
    <w:rsid w:val="00C7632F"/>
    <w:rsid w:val="00C763DF"/>
    <w:rsid w:val="00C766C0"/>
    <w:rsid w:val="00C76B83"/>
    <w:rsid w:val="00C76CC2"/>
    <w:rsid w:val="00C76CC8"/>
    <w:rsid w:val="00C771A4"/>
    <w:rsid w:val="00C77223"/>
    <w:rsid w:val="00C77335"/>
    <w:rsid w:val="00C775BD"/>
    <w:rsid w:val="00C77700"/>
    <w:rsid w:val="00C77854"/>
    <w:rsid w:val="00C778CF"/>
    <w:rsid w:val="00C77C0E"/>
    <w:rsid w:val="00C77C4D"/>
    <w:rsid w:val="00C80099"/>
    <w:rsid w:val="00C800B6"/>
    <w:rsid w:val="00C8043C"/>
    <w:rsid w:val="00C80448"/>
    <w:rsid w:val="00C805CE"/>
    <w:rsid w:val="00C806AD"/>
    <w:rsid w:val="00C8084F"/>
    <w:rsid w:val="00C809DC"/>
    <w:rsid w:val="00C80B55"/>
    <w:rsid w:val="00C811D8"/>
    <w:rsid w:val="00C81233"/>
    <w:rsid w:val="00C813E8"/>
    <w:rsid w:val="00C81408"/>
    <w:rsid w:val="00C8144D"/>
    <w:rsid w:val="00C81708"/>
    <w:rsid w:val="00C817AD"/>
    <w:rsid w:val="00C819BE"/>
    <w:rsid w:val="00C81FC0"/>
    <w:rsid w:val="00C820AF"/>
    <w:rsid w:val="00C820EE"/>
    <w:rsid w:val="00C82385"/>
    <w:rsid w:val="00C82456"/>
    <w:rsid w:val="00C8249D"/>
    <w:rsid w:val="00C826D7"/>
    <w:rsid w:val="00C8286E"/>
    <w:rsid w:val="00C82B22"/>
    <w:rsid w:val="00C82D42"/>
    <w:rsid w:val="00C82E53"/>
    <w:rsid w:val="00C82F48"/>
    <w:rsid w:val="00C82FAA"/>
    <w:rsid w:val="00C82FE2"/>
    <w:rsid w:val="00C83161"/>
    <w:rsid w:val="00C83185"/>
    <w:rsid w:val="00C835F2"/>
    <w:rsid w:val="00C837BA"/>
    <w:rsid w:val="00C83816"/>
    <w:rsid w:val="00C839A9"/>
    <w:rsid w:val="00C83B00"/>
    <w:rsid w:val="00C83DF8"/>
    <w:rsid w:val="00C83E05"/>
    <w:rsid w:val="00C83F56"/>
    <w:rsid w:val="00C83F80"/>
    <w:rsid w:val="00C843DB"/>
    <w:rsid w:val="00C84A03"/>
    <w:rsid w:val="00C84ADB"/>
    <w:rsid w:val="00C84BD7"/>
    <w:rsid w:val="00C84CC5"/>
    <w:rsid w:val="00C8549C"/>
    <w:rsid w:val="00C858CB"/>
    <w:rsid w:val="00C8592D"/>
    <w:rsid w:val="00C85EFA"/>
    <w:rsid w:val="00C86644"/>
    <w:rsid w:val="00C868CD"/>
    <w:rsid w:val="00C868E5"/>
    <w:rsid w:val="00C86D42"/>
    <w:rsid w:val="00C86DE3"/>
    <w:rsid w:val="00C86F30"/>
    <w:rsid w:val="00C8722B"/>
    <w:rsid w:val="00C87273"/>
    <w:rsid w:val="00C873EF"/>
    <w:rsid w:val="00C87412"/>
    <w:rsid w:val="00C876B7"/>
    <w:rsid w:val="00C876D9"/>
    <w:rsid w:val="00C8789F"/>
    <w:rsid w:val="00C87E9E"/>
    <w:rsid w:val="00C87EE5"/>
    <w:rsid w:val="00C87FC7"/>
    <w:rsid w:val="00C900E6"/>
    <w:rsid w:val="00C901AC"/>
    <w:rsid w:val="00C904C3"/>
    <w:rsid w:val="00C905F2"/>
    <w:rsid w:val="00C906EA"/>
    <w:rsid w:val="00C90B46"/>
    <w:rsid w:val="00C90E85"/>
    <w:rsid w:val="00C90FA8"/>
    <w:rsid w:val="00C912BA"/>
    <w:rsid w:val="00C91348"/>
    <w:rsid w:val="00C91550"/>
    <w:rsid w:val="00C91627"/>
    <w:rsid w:val="00C91687"/>
    <w:rsid w:val="00C918B5"/>
    <w:rsid w:val="00C919D6"/>
    <w:rsid w:val="00C91A66"/>
    <w:rsid w:val="00C91CF0"/>
    <w:rsid w:val="00C92148"/>
    <w:rsid w:val="00C92174"/>
    <w:rsid w:val="00C924A8"/>
    <w:rsid w:val="00C92514"/>
    <w:rsid w:val="00C92737"/>
    <w:rsid w:val="00C92945"/>
    <w:rsid w:val="00C929AE"/>
    <w:rsid w:val="00C92B2B"/>
    <w:rsid w:val="00C92D0F"/>
    <w:rsid w:val="00C93074"/>
    <w:rsid w:val="00C9309B"/>
    <w:rsid w:val="00C93144"/>
    <w:rsid w:val="00C9314F"/>
    <w:rsid w:val="00C93259"/>
    <w:rsid w:val="00C9335B"/>
    <w:rsid w:val="00C93DBA"/>
    <w:rsid w:val="00C93DD0"/>
    <w:rsid w:val="00C940A3"/>
    <w:rsid w:val="00C9428C"/>
    <w:rsid w:val="00C944D5"/>
    <w:rsid w:val="00C945E5"/>
    <w:rsid w:val="00C945FE"/>
    <w:rsid w:val="00C9484A"/>
    <w:rsid w:val="00C949CE"/>
    <w:rsid w:val="00C94AA2"/>
    <w:rsid w:val="00C94BD2"/>
    <w:rsid w:val="00C94C02"/>
    <w:rsid w:val="00C94CD7"/>
    <w:rsid w:val="00C94E7C"/>
    <w:rsid w:val="00C95424"/>
    <w:rsid w:val="00C9551E"/>
    <w:rsid w:val="00C955C3"/>
    <w:rsid w:val="00C957D1"/>
    <w:rsid w:val="00C9580B"/>
    <w:rsid w:val="00C95A6D"/>
    <w:rsid w:val="00C95CB4"/>
    <w:rsid w:val="00C96008"/>
    <w:rsid w:val="00C96511"/>
    <w:rsid w:val="00C9658B"/>
    <w:rsid w:val="00C96694"/>
    <w:rsid w:val="00C966F2"/>
    <w:rsid w:val="00C96CEA"/>
    <w:rsid w:val="00C96DA9"/>
    <w:rsid w:val="00C96FAA"/>
    <w:rsid w:val="00C976B5"/>
    <w:rsid w:val="00C97763"/>
    <w:rsid w:val="00C97A04"/>
    <w:rsid w:val="00CA0556"/>
    <w:rsid w:val="00CA0604"/>
    <w:rsid w:val="00CA07DC"/>
    <w:rsid w:val="00CA09F2"/>
    <w:rsid w:val="00CA0A79"/>
    <w:rsid w:val="00CA0B4D"/>
    <w:rsid w:val="00CA0E38"/>
    <w:rsid w:val="00CA107B"/>
    <w:rsid w:val="00CA10DC"/>
    <w:rsid w:val="00CA1502"/>
    <w:rsid w:val="00CA1713"/>
    <w:rsid w:val="00CA179C"/>
    <w:rsid w:val="00CA1A25"/>
    <w:rsid w:val="00CA1AA5"/>
    <w:rsid w:val="00CA1DF7"/>
    <w:rsid w:val="00CA1EFE"/>
    <w:rsid w:val="00CA1F97"/>
    <w:rsid w:val="00CA26A6"/>
    <w:rsid w:val="00CA2734"/>
    <w:rsid w:val="00CA293E"/>
    <w:rsid w:val="00CA2C76"/>
    <w:rsid w:val="00CA2CEA"/>
    <w:rsid w:val="00CA2FD1"/>
    <w:rsid w:val="00CA33EE"/>
    <w:rsid w:val="00CA3459"/>
    <w:rsid w:val="00CA34C4"/>
    <w:rsid w:val="00CA353E"/>
    <w:rsid w:val="00CA3593"/>
    <w:rsid w:val="00CA35A4"/>
    <w:rsid w:val="00CA37A6"/>
    <w:rsid w:val="00CA3F4D"/>
    <w:rsid w:val="00CA40E5"/>
    <w:rsid w:val="00CA4271"/>
    <w:rsid w:val="00CA43AD"/>
    <w:rsid w:val="00CA4740"/>
    <w:rsid w:val="00CA47BB"/>
    <w:rsid w:val="00CA47D7"/>
    <w:rsid w:val="00CA482D"/>
    <w:rsid w:val="00CA484D"/>
    <w:rsid w:val="00CA49C2"/>
    <w:rsid w:val="00CA4DA3"/>
    <w:rsid w:val="00CA4FB6"/>
    <w:rsid w:val="00CA5085"/>
    <w:rsid w:val="00CA529F"/>
    <w:rsid w:val="00CA52CE"/>
    <w:rsid w:val="00CA53CD"/>
    <w:rsid w:val="00CA56B5"/>
    <w:rsid w:val="00CA57AF"/>
    <w:rsid w:val="00CA59DC"/>
    <w:rsid w:val="00CA5A2E"/>
    <w:rsid w:val="00CA5A80"/>
    <w:rsid w:val="00CA5A9A"/>
    <w:rsid w:val="00CA5BA6"/>
    <w:rsid w:val="00CA5D7E"/>
    <w:rsid w:val="00CA5EB4"/>
    <w:rsid w:val="00CA6123"/>
    <w:rsid w:val="00CA64AB"/>
    <w:rsid w:val="00CA655F"/>
    <w:rsid w:val="00CA6696"/>
    <w:rsid w:val="00CA6703"/>
    <w:rsid w:val="00CA6789"/>
    <w:rsid w:val="00CA6A01"/>
    <w:rsid w:val="00CA6B86"/>
    <w:rsid w:val="00CA6BEA"/>
    <w:rsid w:val="00CA6D9B"/>
    <w:rsid w:val="00CA6FB9"/>
    <w:rsid w:val="00CA721F"/>
    <w:rsid w:val="00CA7432"/>
    <w:rsid w:val="00CA7530"/>
    <w:rsid w:val="00CA7650"/>
    <w:rsid w:val="00CA7777"/>
    <w:rsid w:val="00CA7C75"/>
    <w:rsid w:val="00CB01A2"/>
    <w:rsid w:val="00CB0267"/>
    <w:rsid w:val="00CB038B"/>
    <w:rsid w:val="00CB0471"/>
    <w:rsid w:val="00CB0512"/>
    <w:rsid w:val="00CB0972"/>
    <w:rsid w:val="00CB09B4"/>
    <w:rsid w:val="00CB0AE9"/>
    <w:rsid w:val="00CB0BC7"/>
    <w:rsid w:val="00CB0CA4"/>
    <w:rsid w:val="00CB1864"/>
    <w:rsid w:val="00CB196D"/>
    <w:rsid w:val="00CB1B1F"/>
    <w:rsid w:val="00CB1B28"/>
    <w:rsid w:val="00CB1B36"/>
    <w:rsid w:val="00CB1F5A"/>
    <w:rsid w:val="00CB1F7C"/>
    <w:rsid w:val="00CB202E"/>
    <w:rsid w:val="00CB21E1"/>
    <w:rsid w:val="00CB22EC"/>
    <w:rsid w:val="00CB2307"/>
    <w:rsid w:val="00CB231A"/>
    <w:rsid w:val="00CB24EF"/>
    <w:rsid w:val="00CB24FA"/>
    <w:rsid w:val="00CB259A"/>
    <w:rsid w:val="00CB265C"/>
    <w:rsid w:val="00CB26B5"/>
    <w:rsid w:val="00CB26F5"/>
    <w:rsid w:val="00CB295D"/>
    <w:rsid w:val="00CB2A33"/>
    <w:rsid w:val="00CB2BAF"/>
    <w:rsid w:val="00CB2BDF"/>
    <w:rsid w:val="00CB2FAE"/>
    <w:rsid w:val="00CB30E6"/>
    <w:rsid w:val="00CB3611"/>
    <w:rsid w:val="00CB380E"/>
    <w:rsid w:val="00CB389C"/>
    <w:rsid w:val="00CB38B6"/>
    <w:rsid w:val="00CB38C3"/>
    <w:rsid w:val="00CB3966"/>
    <w:rsid w:val="00CB3CCF"/>
    <w:rsid w:val="00CB3CFB"/>
    <w:rsid w:val="00CB3E38"/>
    <w:rsid w:val="00CB4036"/>
    <w:rsid w:val="00CB40AB"/>
    <w:rsid w:val="00CB4149"/>
    <w:rsid w:val="00CB41D4"/>
    <w:rsid w:val="00CB4608"/>
    <w:rsid w:val="00CB48BA"/>
    <w:rsid w:val="00CB4B05"/>
    <w:rsid w:val="00CB4B36"/>
    <w:rsid w:val="00CB4BF9"/>
    <w:rsid w:val="00CB4C75"/>
    <w:rsid w:val="00CB4D2B"/>
    <w:rsid w:val="00CB4D55"/>
    <w:rsid w:val="00CB4D7C"/>
    <w:rsid w:val="00CB4F27"/>
    <w:rsid w:val="00CB5196"/>
    <w:rsid w:val="00CB52BF"/>
    <w:rsid w:val="00CB5321"/>
    <w:rsid w:val="00CB53FE"/>
    <w:rsid w:val="00CB55A2"/>
    <w:rsid w:val="00CB583E"/>
    <w:rsid w:val="00CB58F0"/>
    <w:rsid w:val="00CB5A5F"/>
    <w:rsid w:val="00CB5BE2"/>
    <w:rsid w:val="00CB5DE0"/>
    <w:rsid w:val="00CB5EE8"/>
    <w:rsid w:val="00CB5F47"/>
    <w:rsid w:val="00CB65D7"/>
    <w:rsid w:val="00CB660D"/>
    <w:rsid w:val="00CB68D1"/>
    <w:rsid w:val="00CB6A19"/>
    <w:rsid w:val="00CB6A3C"/>
    <w:rsid w:val="00CB6A82"/>
    <w:rsid w:val="00CB6B26"/>
    <w:rsid w:val="00CB6C46"/>
    <w:rsid w:val="00CB6C62"/>
    <w:rsid w:val="00CB70B8"/>
    <w:rsid w:val="00CB70FB"/>
    <w:rsid w:val="00CB7436"/>
    <w:rsid w:val="00CB74EE"/>
    <w:rsid w:val="00CB7976"/>
    <w:rsid w:val="00CB7D00"/>
    <w:rsid w:val="00CB7DE2"/>
    <w:rsid w:val="00CC005D"/>
    <w:rsid w:val="00CC0113"/>
    <w:rsid w:val="00CC02A2"/>
    <w:rsid w:val="00CC0463"/>
    <w:rsid w:val="00CC066B"/>
    <w:rsid w:val="00CC06F2"/>
    <w:rsid w:val="00CC0719"/>
    <w:rsid w:val="00CC07D2"/>
    <w:rsid w:val="00CC08BE"/>
    <w:rsid w:val="00CC0B41"/>
    <w:rsid w:val="00CC0CBC"/>
    <w:rsid w:val="00CC0F11"/>
    <w:rsid w:val="00CC10A1"/>
    <w:rsid w:val="00CC128A"/>
    <w:rsid w:val="00CC134C"/>
    <w:rsid w:val="00CC1412"/>
    <w:rsid w:val="00CC1560"/>
    <w:rsid w:val="00CC17FD"/>
    <w:rsid w:val="00CC1828"/>
    <w:rsid w:val="00CC188D"/>
    <w:rsid w:val="00CC1A02"/>
    <w:rsid w:val="00CC1AA4"/>
    <w:rsid w:val="00CC1D42"/>
    <w:rsid w:val="00CC21C7"/>
    <w:rsid w:val="00CC22BD"/>
    <w:rsid w:val="00CC22FF"/>
    <w:rsid w:val="00CC26FD"/>
    <w:rsid w:val="00CC296B"/>
    <w:rsid w:val="00CC2BDD"/>
    <w:rsid w:val="00CC2DDD"/>
    <w:rsid w:val="00CC301A"/>
    <w:rsid w:val="00CC30D2"/>
    <w:rsid w:val="00CC32F6"/>
    <w:rsid w:val="00CC3593"/>
    <w:rsid w:val="00CC35E9"/>
    <w:rsid w:val="00CC38F0"/>
    <w:rsid w:val="00CC3A03"/>
    <w:rsid w:val="00CC3ABD"/>
    <w:rsid w:val="00CC3BE9"/>
    <w:rsid w:val="00CC3CE0"/>
    <w:rsid w:val="00CC3D9B"/>
    <w:rsid w:val="00CC3FF6"/>
    <w:rsid w:val="00CC40D9"/>
    <w:rsid w:val="00CC4466"/>
    <w:rsid w:val="00CC4A72"/>
    <w:rsid w:val="00CC4ADA"/>
    <w:rsid w:val="00CC4C02"/>
    <w:rsid w:val="00CC4CB3"/>
    <w:rsid w:val="00CC4EAC"/>
    <w:rsid w:val="00CC559A"/>
    <w:rsid w:val="00CC5653"/>
    <w:rsid w:val="00CC5B39"/>
    <w:rsid w:val="00CC6079"/>
    <w:rsid w:val="00CC6545"/>
    <w:rsid w:val="00CC6590"/>
    <w:rsid w:val="00CC6A34"/>
    <w:rsid w:val="00CC6A66"/>
    <w:rsid w:val="00CC6AA2"/>
    <w:rsid w:val="00CC6B34"/>
    <w:rsid w:val="00CC6C79"/>
    <w:rsid w:val="00CC6E47"/>
    <w:rsid w:val="00CC739E"/>
    <w:rsid w:val="00CC7B54"/>
    <w:rsid w:val="00CC7BF9"/>
    <w:rsid w:val="00CC7CF3"/>
    <w:rsid w:val="00CC7E4E"/>
    <w:rsid w:val="00CC7F00"/>
    <w:rsid w:val="00CC7FA9"/>
    <w:rsid w:val="00CC7FCC"/>
    <w:rsid w:val="00CD00A4"/>
    <w:rsid w:val="00CD0329"/>
    <w:rsid w:val="00CD033D"/>
    <w:rsid w:val="00CD0640"/>
    <w:rsid w:val="00CD14FF"/>
    <w:rsid w:val="00CD1511"/>
    <w:rsid w:val="00CD1BF0"/>
    <w:rsid w:val="00CD1CA2"/>
    <w:rsid w:val="00CD1CC4"/>
    <w:rsid w:val="00CD22D4"/>
    <w:rsid w:val="00CD252F"/>
    <w:rsid w:val="00CD2646"/>
    <w:rsid w:val="00CD275E"/>
    <w:rsid w:val="00CD277C"/>
    <w:rsid w:val="00CD282F"/>
    <w:rsid w:val="00CD286D"/>
    <w:rsid w:val="00CD2A7D"/>
    <w:rsid w:val="00CD2AD4"/>
    <w:rsid w:val="00CD2AEE"/>
    <w:rsid w:val="00CD2BD1"/>
    <w:rsid w:val="00CD2D07"/>
    <w:rsid w:val="00CD2EA3"/>
    <w:rsid w:val="00CD2F80"/>
    <w:rsid w:val="00CD2FC9"/>
    <w:rsid w:val="00CD325F"/>
    <w:rsid w:val="00CD337A"/>
    <w:rsid w:val="00CD3647"/>
    <w:rsid w:val="00CD36CF"/>
    <w:rsid w:val="00CD38E2"/>
    <w:rsid w:val="00CD3A9F"/>
    <w:rsid w:val="00CD3BF0"/>
    <w:rsid w:val="00CD3F27"/>
    <w:rsid w:val="00CD4314"/>
    <w:rsid w:val="00CD436A"/>
    <w:rsid w:val="00CD466D"/>
    <w:rsid w:val="00CD4670"/>
    <w:rsid w:val="00CD47DA"/>
    <w:rsid w:val="00CD485D"/>
    <w:rsid w:val="00CD4971"/>
    <w:rsid w:val="00CD4AF7"/>
    <w:rsid w:val="00CD4EB2"/>
    <w:rsid w:val="00CD510F"/>
    <w:rsid w:val="00CD552D"/>
    <w:rsid w:val="00CD5560"/>
    <w:rsid w:val="00CD55CE"/>
    <w:rsid w:val="00CD574B"/>
    <w:rsid w:val="00CD58B7"/>
    <w:rsid w:val="00CD59AE"/>
    <w:rsid w:val="00CD5A25"/>
    <w:rsid w:val="00CD5BA4"/>
    <w:rsid w:val="00CD5C27"/>
    <w:rsid w:val="00CD611B"/>
    <w:rsid w:val="00CD62CA"/>
    <w:rsid w:val="00CD6382"/>
    <w:rsid w:val="00CD63EC"/>
    <w:rsid w:val="00CD693B"/>
    <w:rsid w:val="00CD69C4"/>
    <w:rsid w:val="00CD6B49"/>
    <w:rsid w:val="00CD7006"/>
    <w:rsid w:val="00CD70FC"/>
    <w:rsid w:val="00CD710A"/>
    <w:rsid w:val="00CD72B3"/>
    <w:rsid w:val="00CD755D"/>
    <w:rsid w:val="00CD77B3"/>
    <w:rsid w:val="00CD7E37"/>
    <w:rsid w:val="00CD7E86"/>
    <w:rsid w:val="00CE0491"/>
    <w:rsid w:val="00CE0778"/>
    <w:rsid w:val="00CE0875"/>
    <w:rsid w:val="00CE08A4"/>
    <w:rsid w:val="00CE0C97"/>
    <w:rsid w:val="00CE0CAC"/>
    <w:rsid w:val="00CE0DE5"/>
    <w:rsid w:val="00CE1297"/>
    <w:rsid w:val="00CE1324"/>
    <w:rsid w:val="00CE1AB8"/>
    <w:rsid w:val="00CE1D27"/>
    <w:rsid w:val="00CE1E82"/>
    <w:rsid w:val="00CE1E91"/>
    <w:rsid w:val="00CE1ED0"/>
    <w:rsid w:val="00CE1F40"/>
    <w:rsid w:val="00CE1F41"/>
    <w:rsid w:val="00CE24A3"/>
    <w:rsid w:val="00CE2C27"/>
    <w:rsid w:val="00CE2C4C"/>
    <w:rsid w:val="00CE2F3A"/>
    <w:rsid w:val="00CE30CC"/>
    <w:rsid w:val="00CE32E7"/>
    <w:rsid w:val="00CE34D8"/>
    <w:rsid w:val="00CE395B"/>
    <w:rsid w:val="00CE39B3"/>
    <w:rsid w:val="00CE3A58"/>
    <w:rsid w:val="00CE3A7F"/>
    <w:rsid w:val="00CE3AAD"/>
    <w:rsid w:val="00CE3BA1"/>
    <w:rsid w:val="00CE3CF5"/>
    <w:rsid w:val="00CE3F7B"/>
    <w:rsid w:val="00CE4188"/>
    <w:rsid w:val="00CE451B"/>
    <w:rsid w:val="00CE4B18"/>
    <w:rsid w:val="00CE4BCF"/>
    <w:rsid w:val="00CE4DCB"/>
    <w:rsid w:val="00CE4DFB"/>
    <w:rsid w:val="00CE4F1B"/>
    <w:rsid w:val="00CE5C32"/>
    <w:rsid w:val="00CE60E2"/>
    <w:rsid w:val="00CE62BD"/>
    <w:rsid w:val="00CE62E2"/>
    <w:rsid w:val="00CE62E5"/>
    <w:rsid w:val="00CE66CD"/>
    <w:rsid w:val="00CE68C8"/>
    <w:rsid w:val="00CE69EE"/>
    <w:rsid w:val="00CE6A81"/>
    <w:rsid w:val="00CE6D3B"/>
    <w:rsid w:val="00CE6D8E"/>
    <w:rsid w:val="00CE6E40"/>
    <w:rsid w:val="00CE6ED9"/>
    <w:rsid w:val="00CE6EDA"/>
    <w:rsid w:val="00CE6F37"/>
    <w:rsid w:val="00CE6F42"/>
    <w:rsid w:val="00CE6F96"/>
    <w:rsid w:val="00CE7068"/>
    <w:rsid w:val="00CE7210"/>
    <w:rsid w:val="00CE73EC"/>
    <w:rsid w:val="00CE79B9"/>
    <w:rsid w:val="00CE7B45"/>
    <w:rsid w:val="00CE7D6E"/>
    <w:rsid w:val="00CE7E97"/>
    <w:rsid w:val="00CF00AC"/>
    <w:rsid w:val="00CF03CE"/>
    <w:rsid w:val="00CF0520"/>
    <w:rsid w:val="00CF061F"/>
    <w:rsid w:val="00CF076E"/>
    <w:rsid w:val="00CF07B4"/>
    <w:rsid w:val="00CF0AB7"/>
    <w:rsid w:val="00CF10A5"/>
    <w:rsid w:val="00CF1301"/>
    <w:rsid w:val="00CF160A"/>
    <w:rsid w:val="00CF1879"/>
    <w:rsid w:val="00CF1A43"/>
    <w:rsid w:val="00CF1D6C"/>
    <w:rsid w:val="00CF1D7F"/>
    <w:rsid w:val="00CF1E04"/>
    <w:rsid w:val="00CF1E6C"/>
    <w:rsid w:val="00CF1EC3"/>
    <w:rsid w:val="00CF1FDC"/>
    <w:rsid w:val="00CF1FF1"/>
    <w:rsid w:val="00CF220D"/>
    <w:rsid w:val="00CF233E"/>
    <w:rsid w:val="00CF24E9"/>
    <w:rsid w:val="00CF266E"/>
    <w:rsid w:val="00CF28FE"/>
    <w:rsid w:val="00CF2C27"/>
    <w:rsid w:val="00CF2C36"/>
    <w:rsid w:val="00CF2D01"/>
    <w:rsid w:val="00CF2E0E"/>
    <w:rsid w:val="00CF30FF"/>
    <w:rsid w:val="00CF36CA"/>
    <w:rsid w:val="00CF37B8"/>
    <w:rsid w:val="00CF3835"/>
    <w:rsid w:val="00CF3B03"/>
    <w:rsid w:val="00CF3B36"/>
    <w:rsid w:val="00CF3DEA"/>
    <w:rsid w:val="00CF4099"/>
    <w:rsid w:val="00CF40D5"/>
    <w:rsid w:val="00CF4259"/>
    <w:rsid w:val="00CF44AF"/>
    <w:rsid w:val="00CF48EE"/>
    <w:rsid w:val="00CF4EEF"/>
    <w:rsid w:val="00CF4F38"/>
    <w:rsid w:val="00CF53CB"/>
    <w:rsid w:val="00CF5523"/>
    <w:rsid w:val="00CF55EC"/>
    <w:rsid w:val="00CF567A"/>
    <w:rsid w:val="00CF5695"/>
    <w:rsid w:val="00CF56F8"/>
    <w:rsid w:val="00CF599E"/>
    <w:rsid w:val="00CF5B5A"/>
    <w:rsid w:val="00CF5CF6"/>
    <w:rsid w:val="00CF5DC6"/>
    <w:rsid w:val="00CF5FF4"/>
    <w:rsid w:val="00CF62CD"/>
    <w:rsid w:val="00CF6346"/>
    <w:rsid w:val="00CF63D5"/>
    <w:rsid w:val="00CF655B"/>
    <w:rsid w:val="00CF65D0"/>
    <w:rsid w:val="00CF6D28"/>
    <w:rsid w:val="00CF6F13"/>
    <w:rsid w:val="00CF6F90"/>
    <w:rsid w:val="00CF72D0"/>
    <w:rsid w:val="00CF78A5"/>
    <w:rsid w:val="00CF78EC"/>
    <w:rsid w:val="00CF78F3"/>
    <w:rsid w:val="00CF7A7C"/>
    <w:rsid w:val="00D00015"/>
    <w:rsid w:val="00D00238"/>
    <w:rsid w:val="00D00482"/>
    <w:rsid w:val="00D00635"/>
    <w:rsid w:val="00D00796"/>
    <w:rsid w:val="00D00BF4"/>
    <w:rsid w:val="00D00D0B"/>
    <w:rsid w:val="00D00DCB"/>
    <w:rsid w:val="00D0105F"/>
    <w:rsid w:val="00D012C0"/>
    <w:rsid w:val="00D013CB"/>
    <w:rsid w:val="00D015E9"/>
    <w:rsid w:val="00D01859"/>
    <w:rsid w:val="00D01A82"/>
    <w:rsid w:val="00D01F59"/>
    <w:rsid w:val="00D0218D"/>
    <w:rsid w:val="00D02210"/>
    <w:rsid w:val="00D0225E"/>
    <w:rsid w:val="00D023B7"/>
    <w:rsid w:val="00D02450"/>
    <w:rsid w:val="00D027EF"/>
    <w:rsid w:val="00D02AA5"/>
    <w:rsid w:val="00D02D2B"/>
    <w:rsid w:val="00D03136"/>
    <w:rsid w:val="00D03222"/>
    <w:rsid w:val="00D0333F"/>
    <w:rsid w:val="00D0346C"/>
    <w:rsid w:val="00D03AA2"/>
    <w:rsid w:val="00D03AEF"/>
    <w:rsid w:val="00D03D4C"/>
    <w:rsid w:val="00D03E3B"/>
    <w:rsid w:val="00D03F05"/>
    <w:rsid w:val="00D03F52"/>
    <w:rsid w:val="00D03FB1"/>
    <w:rsid w:val="00D041D6"/>
    <w:rsid w:val="00D044E8"/>
    <w:rsid w:val="00D04729"/>
    <w:rsid w:val="00D049EF"/>
    <w:rsid w:val="00D04CD4"/>
    <w:rsid w:val="00D04D8E"/>
    <w:rsid w:val="00D04E20"/>
    <w:rsid w:val="00D04E4D"/>
    <w:rsid w:val="00D0510B"/>
    <w:rsid w:val="00D05113"/>
    <w:rsid w:val="00D0543C"/>
    <w:rsid w:val="00D0551E"/>
    <w:rsid w:val="00D05814"/>
    <w:rsid w:val="00D05D41"/>
    <w:rsid w:val="00D0612A"/>
    <w:rsid w:val="00D061B0"/>
    <w:rsid w:val="00D061E9"/>
    <w:rsid w:val="00D06EA3"/>
    <w:rsid w:val="00D07219"/>
    <w:rsid w:val="00D07734"/>
    <w:rsid w:val="00D07891"/>
    <w:rsid w:val="00D07AC7"/>
    <w:rsid w:val="00D07CE5"/>
    <w:rsid w:val="00D07FDB"/>
    <w:rsid w:val="00D07FF2"/>
    <w:rsid w:val="00D1026C"/>
    <w:rsid w:val="00D10312"/>
    <w:rsid w:val="00D10413"/>
    <w:rsid w:val="00D1094D"/>
    <w:rsid w:val="00D10AC2"/>
    <w:rsid w:val="00D10BC6"/>
    <w:rsid w:val="00D10C21"/>
    <w:rsid w:val="00D10C4C"/>
    <w:rsid w:val="00D10D4B"/>
    <w:rsid w:val="00D10E43"/>
    <w:rsid w:val="00D11266"/>
    <w:rsid w:val="00D11694"/>
    <w:rsid w:val="00D11992"/>
    <w:rsid w:val="00D119C8"/>
    <w:rsid w:val="00D11A1B"/>
    <w:rsid w:val="00D11A89"/>
    <w:rsid w:val="00D11C45"/>
    <w:rsid w:val="00D11DAE"/>
    <w:rsid w:val="00D11EC3"/>
    <w:rsid w:val="00D12175"/>
    <w:rsid w:val="00D12232"/>
    <w:rsid w:val="00D122EA"/>
    <w:rsid w:val="00D1230F"/>
    <w:rsid w:val="00D12451"/>
    <w:rsid w:val="00D125A7"/>
    <w:rsid w:val="00D12721"/>
    <w:rsid w:val="00D1286E"/>
    <w:rsid w:val="00D128BC"/>
    <w:rsid w:val="00D12BB2"/>
    <w:rsid w:val="00D12C48"/>
    <w:rsid w:val="00D12C71"/>
    <w:rsid w:val="00D12C79"/>
    <w:rsid w:val="00D12DA1"/>
    <w:rsid w:val="00D12FF9"/>
    <w:rsid w:val="00D131DA"/>
    <w:rsid w:val="00D1320C"/>
    <w:rsid w:val="00D13488"/>
    <w:rsid w:val="00D13500"/>
    <w:rsid w:val="00D1392C"/>
    <w:rsid w:val="00D139C1"/>
    <w:rsid w:val="00D13B0B"/>
    <w:rsid w:val="00D13E17"/>
    <w:rsid w:val="00D147A0"/>
    <w:rsid w:val="00D14A88"/>
    <w:rsid w:val="00D14B09"/>
    <w:rsid w:val="00D14D94"/>
    <w:rsid w:val="00D14FC7"/>
    <w:rsid w:val="00D15051"/>
    <w:rsid w:val="00D15083"/>
    <w:rsid w:val="00D1517F"/>
    <w:rsid w:val="00D151FC"/>
    <w:rsid w:val="00D15414"/>
    <w:rsid w:val="00D15517"/>
    <w:rsid w:val="00D15641"/>
    <w:rsid w:val="00D15665"/>
    <w:rsid w:val="00D15928"/>
    <w:rsid w:val="00D15E6F"/>
    <w:rsid w:val="00D15F5F"/>
    <w:rsid w:val="00D1602D"/>
    <w:rsid w:val="00D162CE"/>
    <w:rsid w:val="00D16596"/>
    <w:rsid w:val="00D16619"/>
    <w:rsid w:val="00D16CED"/>
    <w:rsid w:val="00D16F49"/>
    <w:rsid w:val="00D171C4"/>
    <w:rsid w:val="00D171CA"/>
    <w:rsid w:val="00D1759D"/>
    <w:rsid w:val="00D177B7"/>
    <w:rsid w:val="00D17C2C"/>
    <w:rsid w:val="00D17CA0"/>
    <w:rsid w:val="00D200B9"/>
    <w:rsid w:val="00D20107"/>
    <w:rsid w:val="00D205F7"/>
    <w:rsid w:val="00D20786"/>
    <w:rsid w:val="00D20C71"/>
    <w:rsid w:val="00D20EFC"/>
    <w:rsid w:val="00D21010"/>
    <w:rsid w:val="00D21155"/>
    <w:rsid w:val="00D21342"/>
    <w:rsid w:val="00D2222D"/>
    <w:rsid w:val="00D2252A"/>
    <w:rsid w:val="00D2291E"/>
    <w:rsid w:val="00D22D14"/>
    <w:rsid w:val="00D22E92"/>
    <w:rsid w:val="00D230BD"/>
    <w:rsid w:val="00D2334A"/>
    <w:rsid w:val="00D23462"/>
    <w:rsid w:val="00D2379F"/>
    <w:rsid w:val="00D23875"/>
    <w:rsid w:val="00D23960"/>
    <w:rsid w:val="00D23A42"/>
    <w:rsid w:val="00D23BC4"/>
    <w:rsid w:val="00D23BE3"/>
    <w:rsid w:val="00D23E6C"/>
    <w:rsid w:val="00D2426A"/>
    <w:rsid w:val="00D2443A"/>
    <w:rsid w:val="00D2485D"/>
    <w:rsid w:val="00D24B25"/>
    <w:rsid w:val="00D24CBA"/>
    <w:rsid w:val="00D24D4B"/>
    <w:rsid w:val="00D24E75"/>
    <w:rsid w:val="00D24E78"/>
    <w:rsid w:val="00D24E93"/>
    <w:rsid w:val="00D252EC"/>
    <w:rsid w:val="00D25590"/>
    <w:rsid w:val="00D25A9D"/>
    <w:rsid w:val="00D25CD8"/>
    <w:rsid w:val="00D25E79"/>
    <w:rsid w:val="00D25EF6"/>
    <w:rsid w:val="00D260B8"/>
    <w:rsid w:val="00D261A2"/>
    <w:rsid w:val="00D261DD"/>
    <w:rsid w:val="00D262DD"/>
    <w:rsid w:val="00D2644F"/>
    <w:rsid w:val="00D2647B"/>
    <w:rsid w:val="00D26615"/>
    <w:rsid w:val="00D26838"/>
    <w:rsid w:val="00D26A67"/>
    <w:rsid w:val="00D26AA6"/>
    <w:rsid w:val="00D26ABC"/>
    <w:rsid w:val="00D26E73"/>
    <w:rsid w:val="00D272B7"/>
    <w:rsid w:val="00D27521"/>
    <w:rsid w:val="00D27533"/>
    <w:rsid w:val="00D27D03"/>
    <w:rsid w:val="00D27D85"/>
    <w:rsid w:val="00D30229"/>
    <w:rsid w:val="00D3076D"/>
    <w:rsid w:val="00D3078F"/>
    <w:rsid w:val="00D30874"/>
    <w:rsid w:val="00D30899"/>
    <w:rsid w:val="00D30A16"/>
    <w:rsid w:val="00D30AB8"/>
    <w:rsid w:val="00D30AD4"/>
    <w:rsid w:val="00D30B9E"/>
    <w:rsid w:val="00D30ED6"/>
    <w:rsid w:val="00D31291"/>
    <w:rsid w:val="00D312B3"/>
    <w:rsid w:val="00D318E7"/>
    <w:rsid w:val="00D31B38"/>
    <w:rsid w:val="00D31BBD"/>
    <w:rsid w:val="00D31C93"/>
    <w:rsid w:val="00D31CAD"/>
    <w:rsid w:val="00D31E4B"/>
    <w:rsid w:val="00D32042"/>
    <w:rsid w:val="00D3216B"/>
    <w:rsid w:val="00D322DA"/>
    <w:rsid w:val="00D323E6"/>
    <w:rsid w:val="00D32690"/>
    <w:rsid w:val="00D32ADE"/>
    <w:rsid w:val="00D32B88"/>
    <w:rsid w:val="00D32DB9"/>
    <w:rsid w:val="00D32F46"/>
    <w:rsid w:val="00D3331B"/>
    <w:rsid w:val="00D3333B"/>
    <w:rsid w:val="00D33371"/>
    <w:rsid w:val="00D33921"/>
    <w:rsid w:val="00D33A82"/>
    <w:rsid w:val="00D33C0E"/>
    <w:rsid w:val="00D33EA0"/>
    <w:rsid w:val="00D340DA"/>
    <w:rsid w:val="00D3439A"/>
    <w:rsid w:val="00D34440"/>
    <w:rsid w:val="00D345CC"/>
    <w:rsid w:val="00D34998"/>
    <w:rsid w:val="00D34B58"/>
    <w:rsid w:val="00D34E2B"/>
    <w:rsid w:val="00D34F24"/>
    <w:rsid w:val="00D34F6F"/>
    <w:rsid w:val="00D352DF"/>
    <w:rsid w:val="00D353DC"/>
    <w:rsid w:val="00D35412"/>
    <w:rsid w:val="00D35785"/>
    <w:rsid w:val="00D35B0A"/>
    <w:rsid w:val="00D35DB3"/>
    <w:rsid w:val="00D362C4"/>
    <w:rsid w:val="00D36531"/>
    <w:rsid w:val="00D36662"/>
    <w:rsid w:val="00D36AB4"/>
    <w:rsid w:val="00D36F97"/>
    <w:rsid w:val="00D3718A"/>
    <w:rsid w:val="00D3729E"/>
    <w:rsid w:val="00D37C7F"/>
    <w:rsid w:val="00D37CA4"/>
    <w:rsid w:val="00D37F40"/>
    <w:rsid w:val="00D40228"/>
    <w:rsid w:val="00D4066E"/>
    <w:rsid w:val="00D40A34"/>
    <w:rsid w:val="00D40A4A"/>
    <w:rsid w:val="00D40AC4"/>
    <w:rsid w:val="00D40AE2"/>
    <w:rsid w:val="00D40B47"/>
    <w:rsid w:val="00D40EB6"/>
    <w:rsid w:val="00D412D0"/>
    <w:rsid w:val="00D41706"/>
    <w:rsid w:val="00D4188B"/>
    <w:rsid w:val="00D41A0E"/>
    <w:rsid w:val="00D41CAC"/>
    <w:rsid w:val="00D41FEB"/>
    <w:rsid w:val="00D42060"/>
    <w:rsid w:val="00D42119"/>
    <w:rsid w:val="00D42374"/>
    <w:rsid w:val="00D4252A"/>
    <w:rsid w:val="00D4262D"/>
    <w:rsid w:val="00D42698"/>
    <w:rsid w:val="00D426B0"/>
    <w:rsid w:val="00D42870"/>
    <w:rsid w:val="00D42ABF"/>
    <w:rsid w:val="00D42CAD"/>
    <w:rsid w:val="00D4334C"/>
    <w:rsid w:val="00D433C7"/>
    <w:rsid w:val="00D43534"/>
    <w:rsid w:val="00D4354F"/>
    <w:rsid w:val="00D43973"/>
    <w:rsid w:val="00D43E3B"/>
    <w:rsid w:val="00D43E4E"/>
    <w:rsid w:val="00D43EF3"/>
    <w:rsid w:val="00D44608"/>
    <w:rsid w:val="00D44615"/>
    <w:rsid w:val="00D44752"/>
    <w:rsid w:val="00D44B7E"/>
    <w:rsid w:val="00D44D86"/>
    <w:rsid w:val="00D44E95"/>
    <w:rsid w:val="00D451DC"/>
    <w:rsid w:val="00D453B6"/>
    <w:rsid w:val="00D45904"/>
    <w:rsid w:val="00D45AA9"/>
    <w:rsid w:val="00D45C3C"/>
    <w:rsid w:val="00D45C82"/>
    <w:rsid w:val="00D45FD2"/>
    <w:rsid w:val="00D462F8"/>
    <w:rsid w:val="00D46422"/>
    <w:rsid w:val="00D4665F"/>
    <w:rsid w:val="00D467A1"/>
    <w:rsid w:val="00D467BE"/>
    <w:rsid w:val="00D46AA1"/>
    <w:rsid w:val="00D46B47"/>
    <w:rsid w:val="00D4782C"/>
    <w:rsid w:val="00D478D8"/>
    <w:rsid w:val="00D47C7F"/>
    <w:rsid w:val="00D47D83"/>
    <w:rsid w:val="00D47D88"/>
    <w:rsid w:val="00D50141"/>
    <w:rsid w:val="00D50207"/>
    <w:rsid w:val="00D50251"/>
    <w:rsid w:val="00D50260"/>
    <w:rsid w:val="00D50748"/>
    <w:rsid w:val="00D50832"/>
    <w:rsid w:val="00D508F6"/>
    <w:rsid w:val="00D50E32"/>
    <w:rsid w:val="00D51012"/>
    <w:rsid w:val="00D51461"/>
    <w:rsid w:val="00D514BF"/>
    <w:rsid w:val="00D517A9"/>
    <w:rsid w:val="00D517F2"/>
    <w:rsid w:val="00D51CFE"/>
    <w:rsid w:val="00D51F00"/>
    <w:rsid w:val="00D5248F"/>
    <w:rsid w:val="00D524B6"/>
    <w:rsid w:val="00D524E1"/>
    <w:rsid w:val="00D52717"/>
    <w:rsid w:val="00D528A1"/>
    <w:rsid w:val="00D528EB"/>
    <w:rsid w:val="00D52A03"/>
    <w:rsid w:val="00D52ABE"/>
    <w:rsid w:val="00D52FA0"/>
    <w:rsid w:val="00D53085"/>
    <w:rsid w:val="00D530A3"/>
    <w:rsid w:val="00D5337B"/>
    <w:rsid w:val="00D533DC"/>
    <w:rsid w:val="00D533E7"/>
    <w:rsid w:val="00D534EB"/>
    <w:rsid w:val="00D53844"/>
    <w:rsid w:val="00D53DA9"/>
    <w:rsid w:val="00D5422C"/>
    <w:rsid w:val="00D542FB"/>
    <w:rsid w:val="00D54388"/>
    <w:rsid w:val="00D54528"/>
    <w:rsid w:val="00D5468A"/>
    <w:rsid w:val="00D54F0C"/>
    <w:rsid w:val="00D550A3"/>
    <w:rsid w:val="00D550BC"/>
    <w:rsid w:val="00D554A1"/>
    <w:rsid w:val="00D5554F"/>
    <w:rsid w:val="00D558F0"/>
    <w:rsid w:val="00D55A4F"/>
    <w:rsid w:val="00D55CAF"/>
    <w:rsid w:val="00D55E2F"/>
    <w:rsid w:val="00D55E72"/>
    <w:rsid w:val="00D560A1"/>
    <w:rsid w:val="00D56309"/>
    <w:rsid w:val="00D56479"/>
    <w:rsid w:val="00D56CE4"/>
    <w:rsid w:val="00D56CEF"/>
    <w:rsid w:val="00D56E75"/>
    <w:rsid w:val="00D571D5"/>
    <w:rsid w:val="00D57285"/>
    <w:rsid w:val="00D5763D"/>
    <w:rsid w:val="00D5787C"/>
    <w:rsid w:val="00D57899"/>
    <w:rsid w:val="00D57A03"/>
    <w:rsid w:val="00D57C09"/>
    <w:rsid w:val="00D57D2F"/>
    <w:rsid w:val="00D57EE7"/>
    <w:rsid w:val="00D57FEB"/>
    <w:rsid w:val="00D604D8"/>
    <w:rsid w:val="00D60A12"/>
    <w:rsid w:val="00D60AF0"/>
    <w:rsid w:val="00D60B22"/>
    <w:rsid w:val="00D60B27"/>
    <w:rsid w:val="00D60CF7"/>
    <w:rsid w:val="00D60CF8"/>
    <w:rsid w:val="00D60D4A"/>
    <w:rsid w:val="00D60D8A"/>
    <w:rsid w:val="00D60DDD"/>
    <w:rsid w:val="00D60DFB"/>
    <w:rsid w:val="00D611D4"/>
    <w:rsid w:val="00D6121D"/>
    <w:rsid w:val="00D61602"/>
    <w:rsid w:val="00D616D2"/>
    <w:rsid w:val="00D616D3"/>
    <w:rsid w:val="00D61828"/>
    <w:rsid w:val="00D622B1"/>
    <w:rsid w:val="00D6248A"/>
    <w:rsid w:val="00D62554"/>
    <w:rsid w:val="00D62573"/>
    <w:rsid w:val="00D62908"/>
    <w:rsid w:val="00D62926"/>
    <w:rsid w:val="00D629E9"/>
    <w:rsid w:val="00D62A79"/>
    <w:rsid w:val="00D62C7A"/>
    <w:rsid w:val="00D62D83"/>
    <w:rsid w:val="00D636BA"/>
    <w:rsid w:val="00D6377C"/>
    <w:rsid w:val="00D638EB"/>
    <w:rsid w:val="00D638F3"/>
    <w:rsid w:val="00D63A30"/>
    <w:rsid w:val="00D63B5F"/>
    <w:rsid w:val="00D63DA1"/>
    <w:rsid w:val="00D63E32"/>
    <w:rsid w:val="00D63FBF"/>
    <w:rsid w:val="00D64094"/>
    <w:rsid w:val="00D640D0"/>
    <w:rsid w:val="00D6415F"/>
    <w:rsid w:val="00D64480"/>
    <w:rsid w:val="00D64563"/>
    <w:rsid w:val="00D648BD"/>
    <w:rsid w:val="00D6495D"/>
    <w:rsid w:val="00D64D02"/>
    <w:rsid w:val="00D653A1"/>
    <w:rsid w:val="00D6546F"/>
    <w:rsid w:val="00D655DB"/>
    <w:rsid w:val="00D65734"/>
    <w:rsid w:val="00D65771"/>
    <w:rsid w:val="00D65827"/>
    <w:rsid w:val="00D65BF8"/>
    <w:rsid w:val="00D65CBA"/>
    <w:rsid w:val="00D65CE3"/>
    <w:rsid w:val="00D66146"/>
    <w:rsid w:val="00D665E6"/>
    <w:rsid w:val="00D6678D"/>
    <w:rsid w:val="00D66886"/>
    <w:rsid w:val="00D668A0"/>
    <w:rsid w:val="00D67149"/>
    <w:rsid w:val="00D6719D"/>
    <w:rsid w:val="00D67372"/>
    <w:rsid w:val="00D673B6"/>
    <w:rsid w:val="00D67486"/>
    <w:rsid w:val="00D674F9"/>
    <w:rsid w:val="00D6758B"/>
    <w:rsid w:val="00D676D5"/>
    <w:rsid w:val="00D677AE"/>
    <w:rsid w:val="00D6792C"/>
    <w:rsid w:val="00D67D24"/>
    <w:rsid w:val="00D7089E"/>
    <w:rsid w:val="00D70B7D"/>
    <w:rsid w:val="00D70BB3"/>
    <w:rsid w:val="00D70D50"/>
    <w:rsid w:val="00D70DC7"/>
    <w:rsid w:val="00D70EF7"/>
    <w:rsid w:val="00D71000"/>
    <w:rsid w:val="00D7118D"/>
    <w:rsid w:val="00D71256"/>
    <w:rsid w:val="00D7132B"/>
    <w:rsid w:val="00D715B6"/>
    <w:rsid w:val="00D71613"/>
    <w:rsid w:val="00D71794"/>
    <w:rsid w:val="00D71B58"/>
    <w:rsid w:val="00D71BC8"/>
    <w:rsid w:val="00D71C84"/>
    <w:rsid w:val="00D71D87"/>
    <w:rsid w:val="00D71EE7"/>
    <w:rsid w:val="00D71EF3"/>
    <w:rsid w:val="00D71F5A"/>
    <w:rsid w:val="00D71F77"/>
    <w:rsid w:val="00D72002"/>
    <w:rsid w:val="00D72210"/>
    <w:rsid w:val="00D7226E"/>
    <w:rsid w:val="00D724BF"/>
    <w:rsid w:val="00D72993"/>
    <w:rsid w:val="00D729D0"/>
    <w:rsid w:val="00D72CEB"/>
    <w:rsid w:val="00D72E91"/>
    <w:rsid w:val="00D73043"/>
    <w:rsid w:val="00D7317E"/>
    <w:rsid w:val="00D73212"/>
    <w:rsid w:val="00D7323A"/>
    <w:rsid w:val="00D736D4"/>
    <w:rsid w:val="00D73716"/>
    <w:rsid w:val="00D73749"/>
    <w:rsid w:val="00D7376C"/>
    <w:rsid w:val="00D73927"/>
    <w:rsid w:val="00D7397B"/>
    <w:rsid w:val="00D73A63"/>
    <w:rsid w:val="00D73B9A"/>
    <w:rsid w:val="00D73E17"/>
    <w:rsid w:val="00D73F44"/>
    <w:rsid w:val="00D741BD"/>
    <w:rsid w:val="00D742A8"/>
    <w:rsid w:val="00D74348"/>
    <w:rsid w:val="00D74483"/>
    <w:rsid w:val="00D7488B"/>
    <w:rsid w:val="00D74FE3"/>
    <w:rsid w:val="00D750FB"/>
    <w:rsid w:val="00D75167"/>
    <w:rsid w:val="00D75195"/>
    <w:rsid w:val="00D751D3"/>
    <w:rsid w:val="00D7566F"/>
    <w:rsid w:val="00D75682"/>
    <w:rsid w:val="00D75686"/>
    <w:rsid w:val="00D758B4"/>
    <w:rsid w:val="00D75CB8"/>
    <w:rsid w:val="00D75FD1"/>
    <w:rsid w:val="00D7618E"/>
    <w:rsid w:val="00D76707"/>
    <w:rsid w:val="00D7689F"/>
    <w:rsid w:val="00D7692D"/>
    <w:rsid w:val="00D76C9D"/>
    <w:rsid w:val="00D76F1F"/>
    <w:rsid w:val="00D7701A"/>
    <w:rsid w:val="00D77053"/>
    <w:rsid w:val="00D7720B"/>
    <w:rsid w:val="00D7720D"/>
    <w:rsid w:val="00D7733A"/>
    <w:rsid w:val="00D775EA"/>
    <w:rsid w:val="00D77A7A"/>
    <w:rsid w:val="00D77BC9"/>
    <w:rsid w:val="00D77FD1"/>
    <w:rsid w:val="00D800C5"/>
    <w:rsid w:val="00D805F4"/>
    <w:rsid w:val="00D8099D"/>
    <w:rsid w:val="00D80B39"/>
    <w:rsid w:val="00D80CBA"/>
    <w:rsid w:val="00D80ED4"/>
    <w:rsid w:val="00D80FCC"/>
    <w:rsid w:val="00D81152"/>
    <w:rsid w:val="00D813F8"/>
    <w:rsid w:val="00D8140F"/>
    <w:rsid w:val="00D81443"/>
    <w:rsid w:val="00D815CF"/>
    <w:rsid w:val="00D8168A"/>
    <w:rsid w:val="00D81691"/>
    <w:rsid w:val="00D81843"/>
    <w:rsid w:val="00D81A1B"/>
    <w:rsid w:val="00D81DF4"/>
    <w:rsid w:val="00D81EA6"/>
    <w:rsid w:val="00D81EF9"/>
    <w:rsid w:val="00D82101"/>
    <w:rsid w:val="00D82272"/>
    <w:rsid w:val="00D8238A"/>
    <w:rsid w:val="00D824E0"/>
    <w:rsid w:val="00D824F3"/>
    <w:rsid w:val="00D8256D"/>
    <w:rsid w:val="00D82603"/>
    <w:rsid w:val="00D827ED"/>
    <w:rsid w:val="00D8287D"/>
    <w:rsid w:val="00D82BE2"/>
    <w:rsid w:val="00D82CD0"/>
    <w:rsid w:val="00D83052"/>
    <w:rsid w:val="00D83146"/>
    <w:rsid w:val="00D831C7"/>
    <w:rsid w:val="00D83227"/>
    <w:rsid w:val="00D832E5"/>
    <w:rsid w:val="00D83880"/>
    <w:rsid w:val="00D838A5"/>
    <w:rsid w:val="00D8397C"/>
    <w:rsid w:val="00D83AAA"/>
    <w:rsid w:val="00D83C3D"/>
    <w:rsid w:val="00D83D66"/>
    <w:rsid w:val="00D83DDC"/>
    <w:rsid w:val="00D843C2"/>
    <w:rsid w:val="00D843EE"/>
    <w:rsid w:val="00D8449E"/>
    <w:rsid w:val="00D845BE"/>
    <w:rsid w:val="00D84630"/>
    <w:rsid w:val="00D847B4"/>
    <w:rsid w:val="00D847E8"/>
    <w:rsid w:val="00D849A1"/>
    <w:rsid w:val="00D84C65"/>
    <w:rsid w:val="00D84EFD"/>
    <w:rsid w:val="00D85275"/>
    <w:rsid w:val="00D85450"/>
    <w:rsid w:val="00D855BE"/>
    <w:rsid w:val="00D8561A"/>
    <w:rsid w:val="00D85643"/>
    <w:rsid w:val="00D85760"/>
    <w:rsid w:val="00D8597B"/>
    <w:rsid w:val="00D85A37"/>
    <w:rsid w:val="00D85B2A"/>
    <w:rsid w:val="00D85BD7"/>
    <w:rsid w:val="00D85CD4"/>
    <w:rsid w:val="00D85E3E"/>
    <w:rsid w:val="00D85F43"/>
    <w:rsid w:val="00D860F2"/>
    <w:rsid w:val="00D86178"/>
    <w:rsid w:val="00D8689C"/>
    <w:rsid w:val="00D86981"/>
    <w:rsid w:val="00D86AD8"/>
    <w:rsid w:val="00D86C83"/>
    <w:rsid w:val="00D87100"/>
    <w:rsid w:val="00D8758A"/>
    <w:rsid w:val="00D876A1"/>
    <w:rsid w:val="00D878ED"/>
    <w:rsid w:val="00D87A99"/>
    <w:rsid w:val="00D87CD5"/>
    <w:rsid w:val="00D87DD0"/>
    <w:rsid w:val="00D87FE7"/>
    <w:rsid w:val="00D90010"/>
    <w:rsid w:val="00D9009D"/>
    <w:rsid w:val="00D90139"/>
    <w:rsid w:val="00D901F8"/>
    <w:rsid w:val="00D907E2"/>
    <w:rsid w:val="00D909AD"/>
    <w:rsid w:val="00D90C7E"/>
    <w:rsid w:val="00D90E3D"/>
    <w:rsid w:val="00D90EBC"/>
    <w:rsid w:val="00D90F8C"/>
    <w:rsid w:val="00D910CC"/>
    <w:rsid w:val="00D9115A"/>
    <w:rsid w:val="00D911E3"/>
    <w:rsid w:val="00D912EA"/>
    <w:rsid w:val="00D9145E"/>
    <w:rsid w:val="00D9169C"/>
    <w:rsid w:val="00D919F9"/>
    <w:rsid w:val="00D91A27"/>
    <w:rsid w:val="00D91B57"/>
    <w:rsid w:val="00D91E98"/>
    <w:rsid w:val="00D92029"/>
    <w:rsid w:val="00D923FD"/>
    <w:rsid w:val="00D927EC"/>
    <w:rsid w:val="00D92912"/>
    <w:rsid w:val="00D92AC3"/>
    <w:rsid w:val="00D92E8B"/>
    <w:rsid w:val="00D93160"/>
    <w:rsid w:val="00D9319F"/>
    <w:rsid w:val="00D93633"/>
    <w:rsid w:val="00D9389C"/>
    <w:rsid w:val="00D9390E"/>
    <w:rsid w:val="00D9393B"/>
    <w:rsid w:val="00D93B44"/>
    <w:rsid w:val="00D93D77"/>
    <w:rsid w:val="00D93F8E"/>
    <w:rsid w:val="00D941D6"/>
    <w:rsid w:val="00D943F0"/>
    <w:rsid w:val="00D946D7"/>
    <w:rsid w:val="00D94851"/>
    <w:rsid w:val="00D948D9"/>
    <w:rsid w:val="00D94919"/>
    <w:rsid w:val="00D94994"/>
    <w:rsid w:val="00D949C3"/>
    <w:rsid w:val="00D94A37"/>
    <w:rsid w:val="00D94A44"/>
    <w:rsid w:val="00D94A9E"/>
    <w:rsid w:val="00D94BE6"/>
    <w:rsid w:val="00D94EED"/>
    <w:rsid w:val="00D94F3A"/>
    <w:rsid w:val="00D94FD6"/>
    <w:rsid w:val="00D9506A"/>
    <w:rsid w:val="00D9524D"/>
    <w:rsid w:val="00D95257"/>
    <w:rsid w:val="00D953FF"/>
    <w:rsid w:val="00D9580E"/>
    <w:rsid w:val="00D95910"/>
    <w:rsid w:val="00D95B15"/>
    <w:rsid w:val="00D95F6F"/>
    <w:rsid w:val="00D96026"/>
    <w:rsid w:val="00D962EC"/>
    <w:rsid w:val="00D96301"/>
    <w:rsid w:val="00D9656B"/>
    <w:rsid w:val="00D96579"/>
    <w:rsid w:val="00D9670A"/>
    <w:rsid w:val="00D968E6"/>
    <w:rsid w:val="00D96A1F"/>
    <w:rsid w:val="00D96B64"/>
    <w:rsid w:val="00D96B83"/>
    <w:rsid w:val="00D96BA0"/>
    <w:rsid w:val="00D96DCC"/>
    <w:rsid w:val="00D96DE1"/>
    <w:rsid w:val="00D9700D"/>
    <w:rsid w:val="00D970AE"/>
    <w:rsid w:val="00D97290"/>
    <w:rsid w:val="00D972CF"/>
    <w:rsid w:val="00D9752E"/>
    <w:rsid w:val="00D97583"/>
    <w:rsid w:val="00D9758D"/>
    <w:rsid w:val="00D975FD"/>
    <w:rsid w:val="00D97624"/>
    <w:rsid w:val="00D97953"/>
    <w:rsid w:val="00D97B1A"/>
    <w:rsid w:val="00D97CFE"/>
    <w:rsid w:val="00D97D74"/>
    <w:rsid w:val="00D97DB0"/>
    <w:rsid w:val="00D97ECE"/>
    <w:rsid w:val="00DA0148"/>
    <w:rsid w:val="00DA021B"/>
    <w:rsid w:val="00DA0486"/>
    <w:rsid w:val="00DA04AA"/>
    <w:rsid w:val="00DA07F8"/>
    <w:rsid w:val="00DA09F3"/>
    <w:rsid w:val="00DA0A3D"/>
    <w:rsid w:val="00DA0DAF"/>
    <w:rsid w:val="00DA0E36"/>
    <w:rsid w:val="00DA12D4"/>
    <w:rsid w:val="00DA12F6"/>
    <w:rsid w:val="00DA16AB"/>
    <w:rsid w:val="00DA1C45"/>
    <w:rsid w:val="00DA1CE1"/>
    <w:rsid w:val="00DA21D3"/>
    <w:rsid w:val="00DA2473"/>
    <w:rsid w:val="00DA25D3"/>
    <w:rsid w:val="00DA275D"/>
    <w:rsid w:val="00DA2811"/>
    <w:rsid w:val="00DA28ED"/>
    <w:rsid w:val="00DA2901"/>
    <w:rsid w:val="00DA2B57"/>
    <w:rsid w:val="00DA2C58"/>
    <w:rsid w:val="00DA309C"/>
    <w:rsid w:val="00DA30D5"/>
    <w:rsid w:val="00DA3197"/>
    <w:rsid w:val="00DA32F1"/>
    <w:rsid w:val="00DA3408"/>
    <w:rsid w:val="00DA384A"/>
    <w:rsid w:val="00DA3A3D"/>
    <w:rsid w:val="00DA3F01"/>
    <w:rsid w:val="00DA3F6E"/>
    <w:rsid w:val="00DA3FBC"/>
    <w:rsid w:val="00DA4132"/>
    <w:rsid w:val="00DA4338"/>
    <w:rsid w:val="00DA444B"/>
    <w:rsid w:val="00DA44AB"/>
    <w:rsid w:val="00DA49ED"/>
    <w:rsid w:val="00DA4A9C"/>
    <w:rsid w:val="00DA4EC1"/>
    <w:rsid w:val="00DA51BB"/>
    <w:rsid w:val="00DA545C"/>
    <w:rsid w:val="00DA54A7"/>
    <w:rsid w:val="00DA574E"/>
    <w:rsid w:val="00DA5924"/>
    <w:rsid w:val="00DA5A09"/>
    <w:rsid w:val="00DA5CBE"/>
    <w:rsid w:val="00DA5E28"/>
    <w:rsid w:val="00DA5E55"/>
    <w:rsid w:val="00DA5EBE"/>
    <w:rsid w:val="00DA5ED9"/>
    <w:rsid w:val="00DA5F23"/>
    <w:rsid w:val="00DA61FB"/>
    <w:rsid w:val="00DA63B5"/>
    <w:rsid w:val="00DA63E4"/>
    <w:rsid w:val="00DA67F9"/>
    <w:rsid w:val="00DA6954"/>
    <w:rsid w:val="00DA6AC8"/>
    <w:rsid w:val="00DA7151"/>
    <w:rsid w:val="00DA723F"/>
    <w:rsid w:val="00DA74DA"/>
    <w:rsid w:val="00DA75B3"/>
    <w:rsid w:val="00DA7C1C"/>
    <w:rsid w:val="00DA7E6A"/>
    <w:rsid w:val="00DB00A8"/>
    <w:rsid w:val="00DB07F8"/>
    <w:rsid w:val="00DB09E9"/>
    <w:rsid w:val="00DB0CBA"/>
    <w:rsid w:val="00DB10A3"/>
    <w:rsid w:val="00DB115B"/>
    <w:rsid w:val="00DB134F"/>
    <w:rsid w:val="00DB147A"/>
    <w:rsid w:val="00DB149F"/>
    <w:rsid w:val="00DB16E4"/>
    <w:rsid w:val="00DB18CC"/>
    <w:rsid w:val="00DB1B7A"/>
    <w:rsid w:val="00DB2087"/>
    <w:rsid w:val="00DB21CD"/>
    <w:rsid w:val="00DB22FD"/>
    <w:rsid w:val="00DB2438"/>
    <w:rsid w:val="00DB2604"/>
    <w:rsid w:val="00DB2823"/>
    <w:rsid w:val="00DB29D8"/>
    <w:rsid w:val="00DB2AE0"/>
    <w:rsid w:val="00DB2BE8"/>
    <w:rsid w:val="00DB3178"/>
    <w:rsid w:val="00DB31D1"/>
    <w:rsid w:val="00DB3211"/>
    <w:rsid w:val="00DB3292"/>
    <w:rsid w:val="00DB3352"/>
    <w:rsid w:val="00DB3433"/>
    <w:rsid w:val="00DB3900"/>
    <w:rsid w:val="00DB3949"/>
    <w:rsid w:val="00DB3955"/>
    <w:rsid w:val="00DB3990"/>
    <w:rsid w:val="00DB3A3A"/>
    <w:rsid w:val="00DB3A3D"/>
    <w:rsid w:val="00DB3A93"/>
    <w:rsid w:val="00DB3B68"/>
    <w:rsid w:val="00DB3CA2"/>
    <w:rsid w:val="00DB3CA5"/>
    <w:rsid w:val="00DB3F8F"/>
    <w:rsid w:val="00DB4125"/>
    <w:rsid w:val="00DB42EF"/>
    <w:rsid w:val="00DB4505"/>
    <w:rsid w:val="00DB45E5"/>
    <w:rsid w:val="00DB4661"/>
    <w:rsid w:val="00DB4AEA"/>
    <w:rsid w:val="00DB4C45"/>
    <w:rsid w:val="00DB4F7A"/>
    <w:rsid w:val="00DB50C7"/>
    <w:rsid w:val="00DB5349"/>
    <w:rsid w:val="00DB5393"/>
    <w:rsid w:val="00DB5601"/>
    <w:rsid w:val="00DB56CF"/>
    <w:rsid w:val="00DB581D"/>
    <w:rsid w:val="00DB59FD"/>
    <w:rsid w:val="00DB5C34"/>
    <w:rsid w:val="00DB5D40"/>
    <w:rsid w:val="00DB5E9A"/>
    <w:rsid w:val="00DB5F5B"/>
    <w:rsid w:val="00DB5F60"/>
    <w:rsid w:val="00DB6002"/>
    <w:rsid w:val="00DB6553"/>
    <w:rsid w:val="00DB6777"/>
    <w:rsid w:val="00DB6929"/>
    <w:rsid w:val="00DB6D07"/>
    <w:rsid w:val="00DB6FB6"/>
    <w:rsid w:val="00DB703E"/>
    <w:rsid w:val="00DB7043"/>
    <w:rsid w:val="00DB73D4"/>
    <w:rsid w:val="00DB741E"/>
    <w:rsid w:val="00DB747D"/>
    <w:rsid w:val="00DB7925"/>
    <w:rsid w:val="00DB79B0"/>
    <w:rsid w:val="00DB7BF2"/>
    <w:rsid w:val="00DB7DB6"/>
    <w:rsid w:val="00DC010D"/>
    <w:rsid w:val="00DC02DA"/>
    <w:rsid w:val="00DC03B9"/>
    <w:rsid w:val="00DC0449"/>
    <w:rsid w:val="00DC07D0"/>
    <w:rsid w:val="00DC0A4C"/>
    <w:rsid w:val="00DC0E63"/>
    <w:rsid w:val="00DC0E96"/>
    <w:rsid w:val="00DC0EBB"/>
    <w:rsid w:val="00DC11C2"/>
    <w:rsid w:val="00DC1389"/>
    <w:rsid w:val="00DC149E"/>
    <w:rsid w:val="00DC1683"/>
    <w:rsid w:val="00DC16B1"/>
    <w:rsid w:val="00DC16D1"/>
    <w:rsid w:val="00DC1716"/>
    <w:rsid w:val="00DC17B6"/>
    <w:rsid w:val="00DC1A51"/>
    <w:rsid w:val="00DC1AD4"/>
    <w:rsid w:val="00DC1B4F"/>
    <w:rsid w:val="00DC2336"/>
    <w:rsid w:val="00DC2AD8"/>
    <w:rsid w:val="00DC2C38"/>
    <w:rsid w:val="00DC2C80"/>
    <w:rsid w:val="00DC2D3F"/>
    <w:rsid w:val="00DC2E15"/>
    <w:rsid w:val="00DC2FFC"/>
    <w:rsid w:val="00DC301E"/>
    <w:rsid w:val="00DC30BC"/>
    <w:rsid w:val="00DC317F"/>
    <w:rsid w:val="00DC32C6"/>
    <w:rsid w:val="00DC330A"/>
    <w:rsid w:val="00DC34A1"/>
    <w:rsid w:val="00DC37B1"/>
    <w:rsid w:val="00DC38C7"/>
    <w:rsid w:val="00DC3B8D"/>
    <w:rsid w:val="00DC3C00"/>
    <w:rsid w:val="00DC40CB"/>
    <w:rsid w:val="00DC424D"/>
    <w:rsid w:val="00DC42DF"/>
    <w:rsid w:val="00DC43FB"/>
    <w:rsid w:val="00DC45BF"/>
    <w:rsid w:val="00DC45CB"/>
    <w:rsid w:val="00DC46F8"/>
    <w:rsid w:val="00DC47C3"/>
    <w:rsid w:val="00DC512C"/>
    <w:rsid w:val="00DC5182"/>
    <w:rsid w:val="00DC5263"/>
    <w:rsid w:val="00DC52D7"/>
    <w:rsid w:val="00DC545F"/>
    <w:rsid w:val="00DC5884"/>
    <w:rsid w:val="00DC59CC"/>
    <w:rsid w:val="00DC604A"/>
    <w:rsid w:val="00DC61D8"/>
    <w:rsid w:val="00DC6222"/>
    <w:rsid w:val="00DC625B"/>
    <w:rsid w:val="00DC63E0"/>
    <w:rsid w:val="00DC63E8"/>
    <w:rsid w:val="00DC6463"/>
    <w:rsid w:val="00DC657B"/>
    <w:rsid w:val="00DC6708"/>
    <w:rsid w:val="00DC6C57"/>
    <w:rsid w:val="00DC6C9B"/>
    <w:rsid w:val="00DC6CF2"/>
    <w:rsid w:val="00DC6D5B"/>
    <w:rsid w:val="00DC6DDA"/>
    <w:rsid w:val="00DC7229"/>
    <w:rsid w:val="00DC72A2"/>
    <w:rsid w:val="00DC7547"/>
    <w:rsid w:val="00DC7561"/>
    <w:rsid w:val="00DC760C"/>
    <w:rsid w:val="00DC765E"/>
    <w:rsid w:val="00DC77BE"/>
    <w:rsid w:val="00DC77D8"/>
    <w:rsid w:val="00DC7871"/>
    <w:rsid w:val="00DC792D"/>
    <w:rsid w:val="00DC7B3E"/>
    <w:rsid w:val="00DC7BAC"/>
    <w:rsid w:val="00DC7EBB"/>
    <w:rsid w:val="00DD023E"/>
    <w:rsid w:val="00DD0308"/>
    <w:rsid w:val="00DD0323"/>
    <w:rsid w:val="00DD0486"/>
    <w:rsid w:val="00DD0B6F"/>
    <w:rsid w:val="00DD0CFE"/>
    <w:rsid w:val="00DD0DBB"/>
    <w:rsid w:val="00DD0FAE"/>
    <w:rsid w:val="00DD11DC"/>
    <w:rsid w:val="00DD155C"/>
    <w:rsid w:val="00DD1676"/>
    <w:rsid w:val="00DD16E0"/>
    <w:rsid w:val="00DD173C"/>
    <w:rsid w:val="00DD17D2"/>
    <w:rsid w:val="00DD1937"/>
    <w:rsid w:val="00DD1A0B"/>
    <w:rsid w:val="00DD1DEF"/>
    <w:rsid w:val="00DD1F23"/>
    <w:rsid w:val="00DD21AF"/>
    <w:rsid w:val="00DD23CF"/>
    <w:rsid w:val="00DD23FA"/>
    <w:rsid w:val="00DD28EF"/>
    <w:rsid w:val="00DD28F7"/>
    <w:rsid w:val="00DD2978"/>
    <w:rsid w:val="00DD2C1D"/>
    <w:rsid w:val="00DD2CC0"/>
    <w:rsid w:val="00DD2D65"/>
    <w:rsid w:val="00DD32C4"/>
    <w:rsid w:val="00DD3331"/>
    <w:rsid w:val="00DD3AA8"/>
    <w:rsid w:val="00DD3AF2"/>
    <w:rsid w:val="00DD3CFB"/>
    <w:rsid w:val="00DD3F16"/>
    <w:rsid w:val="00DD3F3D"/>
    <w:rsid w:val="00DD4301"/>
    <w:rsid w:val="00DD4543"/>
    <w:rsid w:val="00DD4590"/>
    <w:rsid w:val="00DD45D1"/>
    <w:rsid w:val="00DD4C31"/>
    <w:rsid w:val="00DD4E3A"/>
    <w:rsid w:val="00DD4F91"/>
    <w:rsid w:val="00DD55FD"/>
    <w:rsid w:val="00DD58A0"/>
    <w:rsid w:val="00DD58C8"/>
    <w:rsid w:val="00DD5AE1"/>
    <w:rsid w:val="00DD5CFC"/>
    <w:rsid w:val="00DD5E70"/>
    <w:rsid w:val="00DD61EF"/>
    <w:rsid w:val="00DD663D"/>
    <w:rsid w:val="00DD679E"/>
    <w:rsid w:val="00DD6929"/>
    <w:rsid w:val="00DD6D02"/>
    <w:rsid w:val="00DD6D8B"/>
    <w:rsid w:val="00DD6DE3"/>
    <w:rsid w:val="00DD7186"/>
    <w:rsid w:val="00DD71F5"/>
    <w:rsid w:val="00DD723B"/>
    <w:rsid w:val="00DD7727"/>
    <w:rsid w:val="00DD778D"/>
    <w:rsid w:val="00DD77BA"/>
    <w:rsid w:val="00DD786B"/>
    <w:rsid w:val="00DD7DB7"/>
    <w:rsid w:val="00DE0039"/>
    <w:rsid w:val="00DE0074"/>
    <w:rsid w:val="00DE06AD"/>
    <w:rsid w:val="00DE088D"/>
    <w:rsid w:val="00DE0D59"/>
    <w:rsid w:val="00DE0E07"/>
    <w:rsid w:val="00DE0EB3"/>
    <w:rsid w:val="00DE111B"/>
    <w:rsid w:val="00DE1246"/>
    <w:rsid w:val="00DE1725"/>
    <w:rsid w:val="00DE17FB"/>
    <w:rsid w:val="00DE1A86"/>
    <w:rsid w:val="00DE1BA2"/>
    <w:rsid w:val="00DE1D8C"/>
    <w:rsid w:val="00DE1F47"/>
    <w:rsid w:val="00DE1FD0"/>
    <w:rsid w:val="00DE1FF8"/>
    <w:rsid w:val="00DE235F"/>
    <w:rsid w:val="00DE2403"/>
    <w:rsid w:val="00DE24A9"/>
    <w:rsid w:val="00DE2B63"/>
    <w:rsid w:val="00DE2C71"/>
    <w:rsid w:val="00DE2D02"/>
    <w:rsid w:val="00DE2E41"/>
    <w:rsid w:val="00DE30B3"/>
    <w:rsid w:val="00DE354D"/>
    <w:rsid w:val="00DE3591"/>
    <w:rsid w:val="00DE3929"/>
    <w:rsid w:val="00DE3986"/>
    <w:rsid w:val="00DE39BA"/>
    <w:rsid w:val="00DE3ABE"/>
    <w:rsid w:val="00DE4017"/>
    <w:rsid w:val="00DE419C"/>
    <w:rsid w:val="00DE44F7"/>
    <w:rsid w:val="00DE459A"/>
    <w:rsid w:val="00DE4B26"/>
    <w:rsid w:val="00DE4C18"/>
    <w:rsid w:val="00DE510A"/>
    <w:rsid w:val="00DE526D"/>
    <w:rsid w:val="00DE52AE"/>
    <w:rsid w:val="00DE52BC"/>
    <w:rsid w:val="00DE542F"/>
    <w:rsid w:val="00DE5678"/>
    <w:rsid w:val="00DE59A4"/>
    <w:rsid w:val="00DE5A51"/>
    <w:rsid w:val="00DE5AED"/>
    <w:rsid w:val="00DE5BB5"/>
    <w:rsid w:val="00DE6197"/>
    <w:rsid w:val="00DE67E1"/>
    <w:rsid w:val="00DE6B58"/>
    <w:rsid w:val="00DE6E0C"/>
    <w:rsid w:val="00DE6E58"/>
    <w:rsid w:val="00DE6F44"/>
    <w:rsid w:val="00DE700A"/>
    <w:rsid w:val="00DE72D3"/>
    <w:rsid w:val="00DE7304"/>
    <w:rsid w:val="00DE78CF"/>
    <w:rsid w:val="00DE79C7"/>
    <w:rsid w:val="00DE7FB4"/>
    <w:rsid w:val="00DE7FEB"/>
    <w:rsid w:val="00DF0072"/>
    <w:rsid w:val="00DF0206"/>
    <w:rsid w:val="00DF0417"/>
    <w:rsid w:val="00DF054A"/>
    <w:rsid w:val="00DF0CD1"/>
    <w:rsid w:val="00DF0E6B"/>
    <w:rsid w:val="00DF133F"/>
    <w:rsid w:val="00DF1454"/>
    <w:rsid w:val="00DF14DF"/>
    <w:rsid w:val="00DF14FD"/>
    <w:rsid w:val="00DF1552"/>
    <w:rsid w:val="00DF174A"/>
    <w:rsid w:val="00DF1AEB"/>
    <w:rsid w:val="00DF1B4D"/>
    <w:rsid w:val="00DF1E09"/>
    <w:rsid w:val="00DF1E26"/>
    <w:rsid w:val="00DF1F5B"/>
    <w:rsid w:val="00DF1FDB"/>
    <w:rsid w:val="00DF1FEE"/>
    <w:rsid w:val="00DF2111"/>
    <w:rsid w:val="00DF217D"/>
    <w:rsid w:val="00DF22B4"/>
    <w:rsid w:val="00DF255F"/>
    <w:rsid w:val="00DF27FF"/>
    <w:rsid w:val="00DF2A5B"/>
    <w:rsid w:val="00DF2A9E"/>
    <w:rsid w:val="00DF2AE0"/>
    <w:rsid w:val="00DF2BF5"/>
    <w:rsid w:val="00DF2F6A"/>
    <w:rsid w:val="00DF3253"/>
    <w:rsid w:val="00DF32E1"/>
    <w:rsid w:val="00DF3377"/>
    <w:rsid w:val="00DF36A5"/>
    <w:rsid w:val="00DF37EF"/>
    <w:rsid w:val="00DF38EC"/>
    <w:rsid w:val="00DF3A95"/>
    <w:rsid w:val="00DF3CEE"/>
    <w:rsid w:val="00DF479F"/>
    <w:rsid w:val="00DF4991"/>
    <w:rsid w:val="00DF49F1"/>
    <w:rsid w:val="00DF49F9"/>
    <w:rsid w:val="00DF4C00"/>
    <w:rsid w:val="00DF4D4B"/>
    <w:rsid w:val="00DF510D"/>
    <w:rsid w:val="00DF5123"/>
    <w:rsid w:val="00DF5132"/>
    <w:rsid w:val="00DF5288"/>
    <w:rsid w:val="00DF528B"/>
    <w:rsid w:val="00DF552F"/>
    <w:rsid w:val="00DF555A"/>
    <w:rsid w:val="00DF55AB"/>
    <w:rsid w:val="00DF5891"/>
    <w:rsid w:val="00DF5B72"/>
    <w:rsid w:val="00DF5C99"/>
    <w:rsid w:val="00DF5E8D"/>
    <w:rsid w:val="00DF5EB5"/>
    <w:rsid w:val="00DF6133"/>
    <w:rsid w:val="00DF639E"/>
    <w:rsid w:val="00DF64A2"/>
    <w:rsid w:val="00DF69AE"/>
    <w:rsid w:val="00DF6CC6"/>
    <w:rsid w:val="00DF6E88"/>
    <w:rsid w:val="00DF6EB1"/>
    <w:rsid w:val="00DF6F27"/>
    <w:rsid w:val="00DF6F90"/>
    <w:rsid w:val="00DF74D9"/>
    <w:rsid w:val="00DF7A39"/>
    <w:rsid w:val="00DF7C9E"/>
    <w:rsid w:val="00DF7D69"/>
    <w:rsid w:val="00DF7F3F"/>
    <w:rsid w:val="00E0023A"/>
    <w:rsid w:val="00E00370"/>
    <w:rsid w:val="00E0037B"/>
    <w:rsid w:val="00E004D7"/>
    <w:rsid w:val="00E00681"/>
    <w:rsid w:val="00E006B8"/>
    <w:rsid w:val="00E00D9C"/>
    <w:rsid w:val="00E01436"/>
    <w:rsid w:val="00E0183D"/>
    <w:rsid w:val="00E01CE8"/>
    <w:rsid w:val="00E01E3B"/>
    <w:rsid w:val="00E01EBF"/>
    <w:rsid w:val="00E024A6"/>
    <w:rsid w:val="00E0276A"/>
    <w:rsid w:val="00E02823"/>
    <w:rsid w:val="00E02CED"/>
    <w:rsid w:val="00E02CFE"/>
    <w:rsid w:val="00E02E4D"/>
    <w:rsid w:val="00E02F88"/>
    <w:rsid w:val="00E034FD"/>
    <w:rsid w:val="00E0374E"/>
    <w:rsid w:val="00E03770"/>
    <w:rsid w:val="00E03776"/>
    <w:rsid w:val="00E03944"/>
    <w:rsid w:val="00E039F9"/>
    <w:rsid w:val="00E03A77"/>
    <w:rsid w:val="00E03AF5"/>
    <w:rsid w:val="00E03CB9"/>
    <w:rsid w:val="00E03DE3"/>
    <w:rsid w:val="00E03F99"/>
    <w:rsid w:val="00E043D8"/>
    <w:rsid w:val="00E045BD"/>
    <w:rsid w:val="00E04B67"/>
    <w:rsid w:val="00E04D3A"/>
    <w:rsid w:val="00E04EBA"/>
    <w:rsid w:val="00E04FEB"/>
    <w:rsid w:val="00E051AA"/>
    <w:rsid w:val="00E05375"/>
    <w:rsid w:val="00E053C3"/>
    <w:rsid w:val="00E05667"/>
    <w:rsid w:val="00E056BD"/>
    <w:rsid w:val="00E058FA"/>
    <w:rsid w:val="00E05B68"/>
    <w:rsid w:val="00E05E52"/>
    <w:rsid w:val="00E06044"/>
    <w:rsid w:val="00E060AD"/>
    <w:rsid w:val="00E060CC"/>
    <w:rsid w:val="00E06103"/>
    <w:rsid w:val="00E061FD"/>
    <w:rsid w:val="00E06458"/>
    <w:rsid w:val="00E0669C"/>
    <w:rsid w:val="00E067BE"/>
    <w:rsid w:val="00E067D1"/>
    <w:rsid w:val="00E068E5"/>
    <w:rsid w:val="00E06A5E"/>
    <w:rsid w:val="00E06A83"/>
    <w:rsid w:val="00E07A2D"/>
    <w:rsid w:val="00E07C65"/>
    <w:rsid w:val="00E07F5D"/>
    <w:rsid w:val="00E07FBE"/>
    <w:rsid w:val="00E10091"/>
    <w:rsid w:val="00E1019E"/>
    <w:rsid w:val="00E10203"/>
    <w:rsid w:val="00E105AE"/>
    <w:rsid w:val="00E1090F"/>
    <w:rsid w:val="00E10AC0"/>
    <w:rsid w:val="00E10DA1"/>
    <w:rsid w:val="00E10F42"/>
    <w:rsid w:val="00E1102B"/>
    <w:rsid w:val="00E1118C"/>
    <w:rsid w:val="00E11448"/>
    <w:rsid w:val="00E114D2"/>
    <w:rsid w:val="00E1156B"/>
    <w:rsid w:val="00E117B2"/>
    <w:rsid w:val="00E118C8"/>
    <w:rsid w:val="00E11958"/>
    <w:rsid w:val="00E11B6B"/>
    <w:rsid w:val="00E11FD1"/>
    <w:rsid w:val="00E12156"/>
    <w:rsid w:val="00E1235E"/>
    <w:rsid w:val="00E123D6"/>
    <w:rsid w:val="00E1264D"/>
    <w:rsid w:val="00E1269E"/>
    <w:rsid w:val="00E1285A"/>
    <w:rsid w:val="00E129D2"/>
    <w:rsid w:val="00E12BC1"/>
    <w:rsid w:val="00E12C7C"/>
    <w:rsid w:val="00E12C9A"/>
    <w:rsid w:val="00E12D80"/>
    <w:rsid w:val="00E12D8B"/>
    <w:rsid w:val="00E12E0D"/>
    <w:rsid w:val="00E12F84"/>
    <w:rsid w:val="00E12FCE"/>
    <w:rsid w:val="00E13169"/>
    <w:rsid w:val="00E13212"/>
    <w:rsid w:val="00E13770"/>
    <w:rsid w:val="00E13BB3"/>
    <w:rsid w:val="00E13E37"/>
    <w:rsid w:val="00E13E90"/>
    <w:rsid w:val="00E14072"/>
    <w:rsid w:val="00E141CA"/>
    <w:rsid w:val="00E1463E"/>
    <w:rsid w:val="00E1467E"/>
    <w:rsid w:val="00E147F1"/>
    <w:rsid w:val="00E14931"/>
    <w:rsid w:val="00E149BA"/>
    <w:rsid w:val="00E14A73"/>
    <w:rsid w:val="00E14BE0"/>
    <w:rsid w:val="00E14CAA"/>
    <w:rsid w:val="00E14E17"/>
    <w:rsid w:val="00E14FA1"/>
    <w:rsid w:val="00E15015"/>
    <w:rsid w:val="00E1545A"/>
    <w:rsid w:val="00E15671"/>
    <w:rsid w:val="00E158AC"/>
    <w:rsid w:val="00E15DF9"/>
    <w:rsid w:val="00E15DFB"/>
    <w:rsid w:val="00E15E6E"/>
    <w:rsid w:val="00E15F2C"/>
    <w:rsid w:val="00E161C1"/>
    <w:rsid w:val="00E162B9"/>
    <w:rsid w:val="00E166A2"/>
    <w:rsid w:val="00E168B2"/>
    <w:rsid w:val="00E16BA2"/>
    <w:rsid w:val="00E16E76"/>
    <w:rsid w:val="00E16EE9"/>
    <w:rsid w:val="00E16F81"/>
    <w:rsid w:val="00E1740A"/>
    <w:rsid w:val="00E17425"/>
    <w:rsid w:val="00E1745A"/>
    <w:rsid w:val="00E175E4"/>
    <w:rsid w:val="00E17A75"/>
    <w:rsid w:val="00E17AD9"/>
    <w:rsid w:val="00E17B77"/>
    <w:rsid w:val="00E20046"/>
    <w:rsid w:val="00E20081"/>
    <w:rsid w:val="00E2016C"/>
    <w:rsid w:val="00E20185"/>
    <w:rsid w:val="00E20193"/>
    <w:rsid w:val="00E2043F"/>
    <w:rsid w:val="00E2056A"/>
    <w:rsid w:val="00E20708"/>
    <w:rsid w:val="00E207A3"/>
    <w:rsid w:val="00E2099B"/>
    <w:rsid w:val="00E209D4"/>
    <w:rsid w:val="00E20AE5"/>
    <w:rsid w:val="00E20B8C"/>
    <w:rsid w:val="00E2102C"/>
    <w:rsid w:val="00E21035"/>
    <w:rsid w:val="00E2103D"/>
    <w:rsid w:val="00E21246"/>
    <w:rsid w:val="00E21389"/>
    <w:rsid w:val="00E21495"/>
    <w:rsid w:val="00E2150C"/>
    <w:rsid w:val="00E215AE"/>
    <w:rsid w:val="00E215E9"/>
    <w:rsid w:val="00E21EA1"/>
    <w:rsid w:val="00E222E9"/>
    <w:rsid w:val="00E224B4"/>
    <w:rsid w:val="00E22584"/>
    <w:rsid w:val="00E22E4E"/>
    <w:rsid w:val="00E23337"/>
    <w:rsid w:val="00E23368"/>
    <w:rsid w:val="00E23583"/>
    <w:rsid w:val="00E235A8"/>
    <w:rsid w:val="00E23780"/>
    <w:rsid w:val="00E239ED"/>
    <w:rsid w:val="00E23DDC"/>
    <w:rsid w:val="00E23DF5"/>
    <w:rsid w:val="00E241FE"/>
    <w:rsid w:val="00E24250"/>
    <w:rsid w:val="00E2437B"/>
    <w:rsid w:val="00E2442E"/>
    <w:rsid w:val="00E244E3"/>
    <w:rsid w:val="00E246DE"/>
    <w:rsid w:val="00E247BE"/>
    <w:rsid w:val="00E24EE0"/>
    <w:rsid w:val="00E24F9B"/>
    <w:rsid w:val="00E25138"/>
    <w:rsid w:val="00E251D7"/>
    <w:rsid w:val="00E252F7"/>
    <w:rsid w:val="00E253A0"/>
    <w:rsid w:val="00E253EF"/>
    <w:rsid w:val="00E259EA"/>
    <w:rsid w:val="00E25A28"/>
    <w:rsid w:val="00E25C0C"/>
    <w:rsid w:val="00E25F46"/>
    <w:rsid w:val="00E2602E"/>
    <w:rsid w:val="00E26051"/>
    <w:rsid w:val="00E267C1"/>
    <w:rsid w:val="00E267FE"/>
    <w:rsid w:val="00E268C1"/>
    <w:rsid w:val="00E268EB"/>
    <w:rsid w:val="00E26900"/>
    <w:rsid w:val="00E26A24"/>
    <w:rsid w:val="00E26B5D"/>
    <w:rsid w:val="00E26CF7"/>
    <w:rsid w:val="00E26D41"/>
    <w:rsid w:val="00E26FFE"/>
    <w:rsid w:val="00E27054"/>
    <w:rsid w:val="00E272E0"/>
    <w:rsid w:val="00E27560"/>
    <w:rsid w:val="00E2783F"/>
    <w:rsid w:val="00E279BB"/>
    <w:rsid w:val="00E27E2C"/>
    <w:rsid w:val="00E3040A"/>
    <w:rsid w:val="00E3043C"/>
    <w:rsid w:val="00E30665"/>
    <w:rsid w:val="00E30799"/>
    <w:rsid w:val="00E3080E"/>
    <w:rsid w:val="00E30987"/>
    <w:rsid w:val="00E30AE1"/>
    <w:rsid w:val="00E30BC9"/>
    <w:rsid w:val="00E30C56"/>
    <w:rsid w:val="00E30CAB"/>
    <w:rsid w:val="00E30CD7"/>
    <w:rsid w:val="00E311B7"/>
    <w:rsid w:val="00E3162E"/>
    <w:rsid w:val="00E31A09"/>
    <w:rsid w:val="00E31C74"/>
    <w:rsid w:val="00E31C96"/>
    <w:rsid w:val="00E31E75"/>
    <w:rsid w:val="00E32061"/>
    <w:rsid w:val="00E3234D"/>
    <w:rsid w:val="00E323FC"/>
    <w:rsid w:val="00E32603"/>
    <w:rsid w:val="00E32879"/>
    <w:rsid w:val="00E329ED"/>
    <w:rsid w:val="00E32AD5"/>
    <w:rsid w:val="00E32C28"/>
    <w:rsid w:val="00E331E5"/>
    <w:rsid w:val="00E33237"/>
    <w:rsid w:val="00E334B5"/>
    <w:rsid w:val="00E3365B"/>
    <w:rsid w:val="00E3373B"/>
    <w:rsid w:val="00E338E4"/>
    <w:rsid w:val="00E33AB7"/>
    <w:rsid w:val="00E33D9D"/>
    <w:rsid w:val="00E33E9B"/>
    <w:rsid w:val="00E33F06"/>
    <w:rsid w:val="00E34062"/>
    <w:rsid w:val="00E3418C"/>
    <w:rsid w:val="00E34359"/>
    <w:rsid w:val="00E34808"/>
    <w:rsid w:val="00E34835"/>
    <w:rsid w:val="00E34977"/>
    <w:rsid w:val="00E349CE"/>
    <w:rsid w:val="00E34B82"/>
    <w:rsid w:val="00E350B2"/>
    <w:rsid w:val="00E350B5"/>
    <w:rsid w:val="00E35376"/>
    <w:rsid w:val="00E3542D"/>
    <w:rsid w:val="00E35B96"/>
    <w:rsid w:val="00E35CDF"/>
    <w:rsid w:val="00E35DDA"/>
    <w:rsid w:val="00E35F49"/>
    <w:rsid w:val="00E35F8C"/>
    <w:rsid w:val="00E36181"/>
    <w:rsid w:val="00E362E2"/>
    <w:rsid w:val="00E363D9"/>
    <w:rsid w:val="00E36420"/>
    <w:rsid w:val="00E36498"/>
    <w:rsid w:val="00E36541"/>
    <w:rsid w:val="00E36710"/>
    <w:rsid w:val="00E3685C"/>
    <w:rsid w:val="00E3687E"/>
    <w:rsid w:val="00E36D6E"/>
    <w:rsid w:val="00E36DD3"/>
    <w:rsid w:val="00E36DFB"/>
    <w:rsid w:val="00E36E93"/>
    <w:rsid w:val="00E3795F"/>
    <w:rsid w:val="00E40163"/>
    <w:rsid w:val="00E4026E"/>
    <w:rsid w:val="00E409A0"/>
    <w:rsid w:val="00E40CE9"/>
    <w:rsid w:val="00E41A2A"/>
    <w:rsid w:val="00E41ACD"/>
    <w:rsid w:val="00E41B44"/>
    <w:rsid w:val="00E41B68"/>
    <w:rsid w:val="00E41BC5"/>
    <w:rsid w:val="00E41C68"/>
    <w:rsid w:val="00E41D1E"/>
    <w:rsid w:val="00E42090"/>
    <w:rsid w:val="00E4218B"/>
    <w:rsid w:val="00E422B3"/>
    <w:rsid w:val="00E4274F"/>
    <w:rsid w:val="00E4281D"/>
    <w:rsid w:val="00E42D1C"/>
    <w:rsid w:val="00E42D85"/>
    <w:rsid w:val="00E42FF9"/>
    <w:rsid w:val="00E43548"/>
    <w:rsid w:val="00E43607"/>
    <w:rsid w:val="00E4362A"/>
    <w:rsid w:val="00E4396A"/>
    <w:rsid w:val="00E43A29"/>
    <w:rsid w:val="00E43DF3"/>
    <w:rsid w:val="00E43F12"/>
    <w:rsid w:val="00E43F61"/>
    <w:rsid w:val="00E4409C"/>
    <w:rsid w:val="00E4411A"/>
    <w:rsid w:val="00E442A0"/>
    <w:rsid w:val="00E4467B"/>
    <w:rsid w:val="00E44732"/>
    <w:rsid w:val="00E44925"/>
    <w:rsid w:val="00E44AF9"/>
    <w:rsid w:val="00E44B67"/>
    <w:rsid w:val="00E44BC1"/>
    <w:rsid w:val="00E44DAF"/>
    <w:rsid w:val="00E44DF7"/>
    <w:rsid w:val="00E44FE0"/>
    <w:rsid w:val="00E450B7"/>
    <w:rsid w:val="00E45147"/>
    <w:rsid w:val="00E451A8"/>
    <w:rsid w:val="00E451DB"/>
    <w:rsid w:val="00E453D8"/>
    <w:rsid w:val="00E454DC"/>
    <w:rsid w:val="00E455DF"/>
    <w:rsid w:val="00E456AE"/>
    <w:rsid w:val="00E45D67"/>
    <w:rsid w:val="00E461BB"/>
    <w:rsid w:val="00E465E0"/>
    <w:rsid w:val="00E466D8"/>
    <w:rsid w:val="00E46B60"/>
    <w:rsid w:val="00E46D60"/>
    <w:rsid w:val="00E46F46"/>
    <w:rsid w:val="00E4714C"/>
    <w:rsid w:val="00E475AB"/>
    <w:rsid w:val="00E4774D"/>
    <w:rsid w:val="00E477D2"/>
    <w:rsid w:val="00E4781F"/>
    <w:rsid w:val="00E47855"/>
    <w:rsid w:val="00E478FA"/>
    <w:rsid w:val="00E47CB4"/>
    <w:rsid w:val="00E47DB2"/>
    <w:rsid w:val="00E50155"/>
    <w:rsid w:val="00E502DE"/>
    <w:rsid w:val="00E504A4"/>
    <w:rsid w:val="00E50965"/>
    <w:rsid w:val="00E509FD"/>
    <w:rsid w:val="00E50A06"/>
    <w:rsid w:val="00E50B52"/>
    <w:rsid w:val="00E50E2E"/>
    <w:rsid w:val="00E50EF1"/>
    <w:rsid w:val="00E51077"/>
    <w:rsid w:val="00E513CE"/>
    <w:rsid w:val="00E51586"/>
    <w:rsid w:val="00E518E1"/>
    <w:rsid w:val="00E51936"/>
    <w:rsid w:val="00E51AEB"/>
    <w:rsid w:val="00E51C8F"/>
    <w:rsid w:val="00E52081"/>
    <w:rsid w:val="00E522A7"/>
    <w:rsid w:val="00E525D1"/>
    <w:rsid w:val="00E52699"/>
    <w:rsid w:val="00E527AE"/>
    <w:rsid w:val="00E52835"/>
    <w:rsid w:val="00E528A4"/>
    <w:rsid w:val="00E528EC"/>
    <w:rsid w:val="00E52B09"/>
    <w:rsid w:val="00E52EAC"/>
    <w:rsid w:val="00E52F75"/>
    <w:rsid w:val="00E531E7"/>
    <w:rsid w:val="00E5320B"/>
    <w:rsid w:val="00E534EE"/>
    <w:rsid w:val="00E53970"/>
    <w:rsid w:val="00E53C54"/>
    <w:rsid w:val="00E53C9D"/>
    <w:rsid w:val="00E53F79"/>
    <w:rsid w:val="00E54096"/>
    <w:rsid w:val="00E540F6"/>
    <w:rsid w:val="00E542CF"/>
    <w:rsid w:val="00E54325"/>
    <w:rsid w:val="00E54452"/>
    <w:rsid w:val="00E544B4"/>
    <w:rsid w:val="00E545A7"/>
    <w:rsid w:val="00E545E2"/>
    <w:rsid w:val="00E54700"/>
    <w:rsid w:val="00E54843"/>
    <w:rsid w:val="00E54D9E"/>
    <w:rsid w:val="00E5502A"/>
    <w:rsid w:val="00E550AB"/>
    <w:rsid w:val="00E55343"/>
    <w:rsid w:val="00E5538F"/>
    <w:rsid w:val="00E555B4"/>
    <w:rsid w:val="00E56033"/>
    <w:rsid w:val="00E560A8"/>
    <w:rsid w:val="00E560FA"/>
    <w:rsid w:val="00E56116"/>
    <w:rsid w:val="00E56526"/>
    <w:rsid w:val="00E57059"/>
    <w:rsid w:val="00E57458"/>
    <w:rsid w:val="00E57831"/>
    <w:rsid w:val="00E57933"/>
    <w:rsid w:val="00E5797D"/>
    <w:rsid w:val="00E579B0"/>
    <w:rsid w:val="00E57B34"/>
    <w:rsid w:val="00E57CEB"/>
    <w:rsid w:val="00E57D52"/>
    <w:rsid w:val="00E57DEE"/>
    <w:rsid w:val="00E6003E"/>
    <w:rsid w:val="00E60096"/>
    <w:rsid w:val="00E604E7"/>
    <w:rsid w:val="00E60F3D"/>
    <w:rsid w:val="00E61034"/>
    <w:rsid w:val="00E6129C"/>
    <w:rsid w:val="00E61361"/>
    <w:rsid w:val="00E615AD"/>
    <w:rsid w:val="00E6166F"/>
    <w:rsid w:val="00E61739"/>
    <w:rsid w:val="00E6198F"/>
    <w:rsid w:val="00E61B75"/>
    <w:rsid w:val="00E61EDB"/>
    <w:rsid w:val="00E620EA"/>
    <w:rsid w:val="00E621A5"/>
    <w:rsid w:val="00E623EA"/>
    <w:rsid w:val="00E6256E"/>
    <w:rsid w:val="00E625C6"/>
    <w:rsid w:val="00E626FA"/>
    <w:rsid w:val="00E62BBB"/>
    <w:rsid w:val="00E62BF2"/>
    <w:rsid w:val="00E62C82"/>
    <w:rsid w:val="00E62CB9"/>
    <w:rsid w:val="00E63052"/>
    <w:rsid w:val="00E631F4"/>
    <w:rsid w:val="00E63CC9"/>
    <w:rsid w:val="00E63D5C"/>
    <w:rsid w:val="00E63D83"/>
    <w:rsid w:val="00E642F8"/>
    <w:rsid w:val="00E6440D"/>
    <w:rsid w:val="00E64693"/>
    <w:rsid w:val="00E64711"/>
    <w:rsid w:val="00E64789"/>
    <w:rsid w:val="00E647F0"/>
    <w:rsid w:val="00E6491B"/>
    <w:rsid w:val="00E64B16"/>
    <w:rsid w:val="00E64E20"/>
    <w:rsid w:val="00E64F6E"/>
    <w:rsid w:val="00E65212"/>
    <w:rsid w:val="00E65345"/>
    <w:rsid w:val="00E65919"/>
    <w:rsid w:val="00E65AFD"/>
    <w:rsid w:val="00E65B65"/>
    <w:rsid w:val="00E65BB5"/>
    <w:rsid w:val="00E65BF8"/>
    <w:rsid w:val="00E65CB8"/>
    <w:rsid w:val="00E65DB0"/>
    <w:rsid w:val="00E65DB6"/>
    <w:rsid w:val="00E65FEA"/>
    <w:rsid w:val="00E66060"/>
    <w:rsid w:val="00E66079"/>
    <w:rsid w:val="00E66387"/>
    <w:rsid w:val="00E664C5"/>
    <w:rsid w:val="00E66630"/>
    <w:rsid w:val="00E66673"/>
    <w:rsid w:val="00E6699D"/>
    <w:rsid w:val="00E66B51"/>
    <w:rsid w:val="00E66C67"/>
    <w:rsid w:val="00E66CF2"/>
    <w:rsid w:val="00E66E4F"/>
    <w:rsid w:val="00E671A2"/>
    <w:rsid w:val="00E6728D"/>
    <w:rsid w:val="00E673F3"/>
    <w:rsid w:val="00E67432"/>
    <w:rsid w:val="00E6750F"/>
    <w:rsid w:val="00E6794A"/>
    <w:rsid w:val="00E7035E"/>
    <w:rsid w:val="00E703A1"/>
    <w:rsid w:val="00E70486"/>
    <w:rsid w:val="00E7084D"/>
    <w:rsid w:val="00E709C7"/>
    <w:rsid w:val="00E70A38"/>
    <w:rsid w:val="00E70EA7"/>
    <w:rsid w:val="00E711A8"/>
    <w:rsid w:val="00E71212"/>
    <w:rsid w:val="00E71745"/>
    <w:rsid w:val="00E71750"/>
    <w:rsid w:val="00E7179F"/>
    <w:rsid w:val="00E718A5"/>
    <w:rsid w:val="00E71A62"/>
    <w:rsid w:val="00E71AA5"/>
    <w:rsid w:val="00E71C46"/>
    <w:rsid w:val="00E71DED"/>
    <w:rsid w:val="00E71FCB"/>
    <w:rsid w:val="00E724B0"/>
    <w:rsid w:val="00E72904"/>
    <w:rsid w:val="00E72ABD"/>
    <w:rsid w:val="00E72B3F"/>
    <w:rsid w:val="00E72F4D"/>
    <w:rsid w:val="00E72F4F"/>
    <w:rsid w:val="00E72FDF"/>
    <w:rsid w:val="00E7315F"/>
    <w:rsid w:val="00E73369"/>
    <w:rsid w:val="00E733E8"/>
    <w:rsid w:val="00E73429"/>
    <w:rsid w:val="00E73467"/>
    <w:rsid w:val="00E7360E"/>
    <w:rsid w:val="00E7367A"/>
    <w:rsid w:val="00E7380D"/>
    <w:rsid w:val="00E73896"/>
    <w:rsid w:val="00E73A69"/>
    <w:rsid w:val="00E73BE3"/>
    <w:rsid w:val="00E73CBE"/>
    <w:rsid w:val="00E73E38"/>
    <w:rsid w:val="00E73F56"/>
    <w:rsid w:val="00E7417A"/>
    <w:rsid w:val="00E74214"/>
    <w:rsid w:val="00E74295"/>
    <w:rsid w:val="00E744A8"/>
    <w:rsid w:val="00E7451A"/>
    <w:rsid w:val="00E7455E"/>
    <w:rsid w:val="00E74669"/>
    <w:rsid w:val="00E7474E"/>
    <w:rsid w:val="00E748F1"/>
    <w:rsid w:val="00E74930"/>
    <w:rsid w:val="00E74C1A"/>
    <w:rsid w:val="00E74DD5"/>
    <w:rsid w:val="00E74E9F"/>
    <w:rsid w:val="00E74F42"/>
    <w:rsid w:val="00E753AE"/>
    <w:rsid w:val="00E7556C"/>
    <w:rsid w:val="00E75575"/>
    <w:rsid w:val="00E75782"/>
    <w:rsid w:val="00E75806"/>
    <w:rsid w:val="00E75BAD"/>
    <w:rsid w:val="00E75CBC"/>
    <w:rsid w:val="00E75D22"/>
    <w:rsid w:val="00E7615D"/>
    <w:rsid w:val="00E761A6"/>
    <w:rsid w:val="00E76252"/>
    <w:rsid w:val="00E76353"/>
    <w:rsid w:val="00E763A6"/>
    <w:rsid w:val="00E76591"/>
    <w:rsid w:val="00E76834"/>
    <w:rsid w:val="00E7689A"/>
    <w:rsid w:val="00E768BD"/>
    <w:rsid w:val="00E76B04"/>
    <w:rsid w:val="00E76C53"/>
    <w:rsid w:val="00E76D26"/>
    <w:rsid w:val="00E76E9C"/>
    <w:rsid w:val="00E7719C"/>
    <w:rsid w:val="00E7743C"/>
    <w:rsid w:val="00E779FA"/>
    <w:rsid w:val="00E77A52"/>
    <w:rsid w:val="00E77B45"/>
    <w:rsid w:val="00E77C53"/>
    <w:rsid w:val="00E77FA5"/>
    <w:rsid w:val="00E8021A"/>
    <w:rsid w:val="00E803F8"/>
    <w:rsid w:val="00E80467"/>
    <w:rsid w:val="00E804A6"/>
    <w:rsid w:val="00E806D6"/>
    <w:rsid w:val="00E8076F"/>
    <w:rsid w:val="00E80A75"/>
    <w:rsid w:val="00E80B1F"/>
    <w:rsid w:val="00E80B77"/>
    <w:rsid w:val="00E80CB4"/>
    <w:rsid w:val="00E80DD4"/>
    <w:rsid w:val="00E80EA4"/>
    <w:rsid w:val="00E80F19"/>
    <w:rsid w:val="00E812AE"/>
    <w:rsid w:val="00E81890"/>
    <w:rsid w:val="00E81A8F"/>
    <w:rsid w:val="00E81CB4"/>
    <w:rsid w:val="00E81CF2"/>
    <w:rsid w:val="00E81DEB"/>
    <w:rsid w:val="00E826BA"/>
    <w:rsid w:val="00E82721"/>
    <w:rsid w:val="00E827E6"/>
    <w:rsid w:val="00E82833"/>
    <w:rsid w:val="00E8294B"/>
    <w:rsid w:val="00E82A74"/>
    <w:rsid w:val="00E82D62"/>
    <w:rsid w:val="00E8310F"/>
    <w:rsid w:val="00E8315C"/>
    <w:rsid w:val="00E8317B"/>
    <w:rsid w:val="00E833AD"/>
    <w:rsid w:val="00E8362B"/>
    <w:rsid w:val="00E83945"/>
    <w:rsid w:val="00E83D45"/>
    <w:rsid w:val="00E83E21"/>
    <w:rsid w:val="00E83EBD"/>
    <w:rsid w:val="00E841C2"/>
    <w:rsid w:val="00E8426C"/>
    <w:rsid w:val="00E84311"/>
    <w:rsid w:val="00E845C6"/>
    <w:rsid w:val="00E84A0B"/>
    <w:rsid w:val="00E84EAD"/>
    <w:rsid w:val="00E84FA3"/>
    <w:rsid w:val="00E85096"/>
    <w:rsid w:val="00E85265"/>
    <w:rsid w:val="00E85304"/>
    <w:rsid w:val="00E856AE"/>
    <w:rsid w:val="00E85776"/>
    <w:rsid w:val="00E85B8E"/>
    <w:rsid w:val="00E86195"/>
    <w:rsid w:val="00E8639E"/>
    <w:rsid w:val="00E86572"/>
    <w:rsid w:val="00E865C1"/>
    <w:rsid w:val="00E869E4"/>
    <w:rsid w:val="00E86A3D"/>
    <w:rsid w:val="00E86D41"/>
    <w:rsid w:val="00E86D90"/>
    <w:rsid w:val="00E86FBC"/>
    <w:rsid w:val="00E87021"/>
    <w:rsid w:val="00E87265"/>
    <w:rsid w:val="00E87306"/>
    <w:rsid w:val="00E878DB"/>
    <w:rsid w:val="00E879AC"/>
    <w:rsid w:val="00E87BDA"/>
    <w:rsid w:val="00E87FD4"/>
    <w:rsid w:val="00E900F3"/>
    <w:rsid w:val="00E9017B"/>
    <w:rsid w:val="00E90646"/>
    <w:rsid w:val="00E9133F"/>
    <w:rsid w:val="00E9159C"/>
    <w:rsid w:val="00E91614"/>
    <w:rsid w:val="00E916E6"/>
    <w:rsid w:val="00E917D6"/>
    <w:rsid w:val="00E91974"/>
    <w:rsid w:val="00E91AAC"/>
    <w:rsid w:val="00E91D17"/>
    <w:rsid w:val="00E91E0A"/>
    <w:rsid w:val="00E91E31"/>
    <w:rsid w:val="00E92073"/>
    <w:rsid w:val="00E9214E"/>
    <w:rsid w:val="00E926EB"/>
    <w:rsid w:val="00E928AB"/>
    <w:rsid w:val="00E928B2"/>
    <w:rsid w:val="00E9290F"/>
    <w:rsid w:val="00E92D43"/>
    <w:rsid w:val="00E92DB7"/>
    <w:rsid w:val="00E92E0B"/>
    <w:rsid w:val="00E93155"/>
    <w:rsid w:val="00E934BB"/>
    <w:rsid w:val="00E93B0F"/>
    <w:rsid w:val="00E93CA7"/>
    <w:rsid w:val="00E93E2C"/>
    <w:rsid w:val="00E94247"/>
    <w:rsid w:val="00E9437D"/>
    <w:rsid w:val="00E944B7"/>
    <w:rsid w:val="00E945E6"/>
    <w:rsid w:val="00E948D5"/>
    <w:rsid w:val="00E9491C"/>
    <w:rsid w:val="00E949A7"/>
    <w:rsid w:val="00E94ADA"/>
    <w:rsid w:val="00E94D78"/>
    <w:rsid w:val="00E94DD5"/>
    <w:rsid w:val="00E94E11"/>
    <w:rsid w:val="00E94F2E"/>
    <w:rsid w:val="00E95115"/>
    <w:rsid w:val="00E95218"/>
    <w:rsid w:val="00E955F8"/>
    <w:rsid w:val="00E958BA"/>
    <w:rsid w:val="00E95C58"/>
    <w:rsid w:val="00E95D0D"/>
    <w:rsid w:val="00E96077"/>
    <w:rsid w:val="00E96096"/>
    <w:rsid w:val="00E96388"/>
    <w:rsid w:val="00E964C3"/>
    <w:rsid w:val="00E96697"/>
    <w:rsid w:val="00E96A33"/>
    <w:rsid w:val="00E96FE7"/>
    <w:rsid w:val="00E97161"/>
    <w:rsid w:val="00E97184"/>
    <w:rsid w:val="00E972CC"/>
    <w:rsid w:val="00E976AB"/>
    <w:rsid w:val="00E9783A"/>
    <w:rsid w:val="00E97966"/>
    <w:rsid w:val="00E97D49"/>
    <w:rsid w:val="00E97E25"/>
    <w:rsid w:val="00E97ECD"/>
    <w:rsid w:val="00E97F46"/>
    <w:rsid w:val="00E97FB2"/>
    <w:rsid w:val="00EA00BD"/>
    <w:rsid w:val="00EA00E5"/>
    <w:rsid w:val="00EA00F2"/>
    <w:rsid w:val="00EA027E"/>
    <w:rsid w:val="00EA0317"/>
    <w:rsid w:val="00EA03F2"/>
    <w:rsid w:val="00EA074A"/>
    <w:rsid w:val="00EA09FD"/>
    <w:rsid w:val="00EA0C1B"/>
    <w:rsid w:val="00EA0CF4"/>
    <w:rsid w:val="00EA0D1C"/>
    <w:rsid w:val="00EA0E32"/>
    <w:rsid w:val="00EA0EEE"/>
    <w:rsid w:val="00EA0F3F"/>
    <w:rsid w:val="00EA1013"/>
    <w:rsid w:val="00EA106B"/>
    <w:rsid w:val="00EA11C7"/>
    <w:rsid w:val="00EA1270"/>
    <w:rsid w:val="00EA1D68"/>
    <w:rsid w:val="00EA1E3A"/>
    <w:rsid w:val="00EA2023"/>
    <w:rsid w:val="00EA2056"/>
    <w:rsid w:val="00EA2130"/>
    <w:rsid w:val="00EA2142"/>
    <w:rsid w:val="00EA21C0"/>
    <w:rsid w:val="00EA2317"/>
    <w:rsid w:val="00EA24C2"/>
    <w:rsid w:val="00EA286A"/>
    <w:rsid w:val="00EA2958"/>
    <w:rsid w:val="00EA2C26"/>
    <w:rsid w:val="00EA2C84"/>
    <w:rsid w:val="00EA3310"/>
    <w:rsid w:val="00EA340A"/>
    <w:rsid w:val="00EA363D"/>
    <w:rsid w:val="00EA38A8"/>
    <w:rsid w:val="00EA3A01"/>
    <w:rsid w:val="00EA3BDE"/>
    <w:rsid w:val="00EA3F84"/>
    <w:rsid w:val="00EA3FF9"/>
    <w:rsid w:val="00EA4121"/>
    <w:rsid w:val="00EA442D"/>
    <w:rsid w:val="00EA444A"/>
    <w:rsid w:val="00EA4517"/>
    <w:rsid w:val="00EA489D"/>
    <w:rsid w:val="00EA4B72"/>
    <w:rsid w:val="00EA4B7E"/>
    <w:rsid w:val="00EA4D06"/>
    <w:rsid w:val="00EA57BE"/>
    <w:rsid w:val="00EA5B26"/>
    <w:rsid w:val="00EA5D7A"/>
    <w:rsid w:val="00EA5E9D"/>
    <w:rsid w:val="00EA5EDF"/>
    <w:rsid w:val="00EA5FF0"/>
    <w:rsid w:val="00EA602E"/>
    <w:rsid w:val="00EA63C3"/>
    <w:rsid w:val="00EA6673"/>
    <w:rsid w:val="00EA6923"/>
    <w:rsid w:val="00EA6A03"/>
    <w:rsid w:val="00EA6AFD"/>
    <w:rsid w:val="00EA6B07"/>
    <w:rsid w:val="00EA6BEA"/>
    <w:rsid w:val="00EA6CD6"/>
    <w:rsid w:val="00EA6EBF"/>
    <w:rsid w:val="00EA6F87"/>
    <w:rsid w:val="00EA7035"/>
    <w:rsid w:val="00EA72A5"/>
    <w:rsid w:val="00EA7373"/>
    <w:rsid w:val="00EA7609"/>
    <w:rsid w:val="00EA7B96"/>
    <w:rsid w:val="00EA7CE1"/>
    <w:rsid w:val="00EA7CEA"/>
    <w:rsid w:val="00EA7CFE"/>
    <w:rsid w:val="00EA7EAC"/>
    <w:rsid w:val="00EA7EF4"/>
    <w:rsid w:val="00EA7F1E"/>
    <w:rsid w:val="00EB0521"/>
    <w:rsid w:val="00EB059B"/>
    <w:rsid w:val="00EB0607"/>
    <w:rsid w:val="00EB0667"/>
    <w:rsid w:val="00EB072D"/>
    <w:rsid w:val="00EB0960"/>
    <w:rsid w:val="00EB0A55"/>
    <w:rsid w:val="00EB0AB8"/>
    <w:rsid w:val="00EB0C2F"/>
    <w:rsid w:val="00EB0CD8"/>
    <w:rsid w:val="00EB0D7A"/>
    <w:rsid w:val="00EB0DD7"/>
    <w:rsid w:val="00EB0E14"/>
    <w:rsid w:val="00EB0E2B"/>
    <w:rsid w:val="00EB0EF5"/>
    <w:rsid w:val="00EB1245"/>
    <w:rsid w:val="00EB12CD"/>
    <w:rsid w:val="00EB1390"/>
    <w:rsid w:val="00EB13AE"/>
    <w:rsid w:val="00EB1476"/>
    <w:rsid w:val="00EB1589"/>
    <w:rsid w:val="00EB16FB"/>
    <w:rsid w:val="00EB1700"/>
    <w:rsid w:val="00EB1934"/>
    <w:rsid w:val="00EB1AB4"/>
    <w:rsid w:val="00EB1D3A"/>
    <w:rsid w:val="00EB1DE3"/>
    <w:rsid w:val="00EB20B0"/>
    <w:rsid w:val="00EB210D"/>
    <w:rsid w:val="00EB2178"/>
    <w:rsid w:val="00EB2411"/>
    <w:rsid w:val="00EB27FC"/>
    <w:rsid w:val="00EB287D"/>
    <w:rsid w:val="00EB2ACA"/>
    <w:rsid w:val="00EB2C71"/>
    <w:rsid w:val="00EB2F95"/>
    <w:rsid w:val="00EB2F97"/>
    <w:rsid w:val="00EB34F1"/>
    <w:rsid w:val="00EB3F56"/>
    <w:rsid w:val="00EB40F7"/>
    <w:rsid w:val="00EB42DB"/>
    <w:rsid w:val="00EB4340"/>
    <w:rsid w:val="00EB45CC"/>
    <w:rsid w:val="00EB46E6"/>
    <w:rsid w:val="00EB47C2"/>
    <w:rsid w:val="00EB481F"/>
    <w:rsid w:val="00EB48E1"/>
    <w:rsid w:val="00EB49DA"/>
    <w:rsid w:val="00EB556D"/>
    <w:rsid w:val="00EB5608"/>
    <w:rsid w:val="00EB57D4"/>
    <w:rsid w:val="00EB5830"/>
    <w:rsid w:val="00EB5A4A"/>
    <w:rsid w:val="00EB5A7D"/>
    <w:rsid w:val="00EB5B28"/>
    <w:rsid w:val="00EB5E2C"/>
    <w:rsid w:val="00EB6141"/>
    <w:rsid w:val="00EB6185"/>
    <w:rsid w:val="00EB65DA"/>
    <w:rsid w:val="00EB68BE"/>
    <w:rsid w:val="00EB6A16"/>
    <w:rsid w:val="00EB6A66"/>
    <w:rsid w:val="00EB6A86"/>
    <w:rsid w:val="00EB6ABC"/>
    <w:rsid w:val="00EB6B63"/>
    <w:rsid w:val="00EB6B82"/>
    <w:rsid w:val="00EB6D48"/>
    <w:rsid w:val="00EB6D8B"/>
    <w:rsid w:val="00EB6DD8"/>
    <w:rsid w:val="00EB6F98"/>
    <w:rsid w:val="00EB7150"/>
    <w:rsid w:val="00EB7188"/>
    <w:rsid w:val="00EB7248"/>
    <w:rsid w:val="00EB7491"/>
    <w:rsid w:val="00EB7794"/>
    <w:rsid w:val="00EB77EA"/>
    <w:rsid w:val="00EB7C1A"/>
    <w:rsid w:val="00EB7FED"/>
    <w:rsid w:val="00EC0077"/>
    <w:rsid w:val="00EC0213"/>
    <w:rsid w:val="00EC0329"/>
    <w:rsid w:val="00EC045C"/>
    <w:rsid w:val="00EC083E"/>
    <w:rsid w:val="00EC0844"/>
    <w:rsid w:val="00EC0850"/>
    <w:rsid w:val="00EC09D6"/>
    <w:rsid w:val="00EC0B14"/>
    <w:rsid w:val="00EC0C9A"/>
    <w:rsid w:val="00EC0DAD"/>
    <w:rsid w:val="00EC0EBE"/>
    <w:rsid w:val="00EC1101"/>
    <w:rsid w:val="00EC11F6"/>
    <w:rsid w:val="00EC1235"/>
    <w:rsid w:val="00EC1237"/>
    <w:rsid w:val="00EC1247"/>
    <w:rsid w:val="00EC1366"/>
    <w:rsid w:val="00EC140F"/>
    <w:rsid w:val="00EC1443"/>
    <w:rsid w:val="00EC1624"/>
    <w:rsid w:val="00EC17A3"/>
    <w:rsid w:val="00EC1802"/>
    <w:rsid w:val="00EC19B4"/>
    <w:rsid w:val="00EC1A58"/>
    <w:rsid w:val="00EC1A90"/>
    <w:rsid w:val="00EC1AF5"/>
    <w:rsid w:val="00EC1ED2"/>
    <w:rsid w:val="00EC1F11"/>
    <w:rsid w:val="00EC22EE"/>
    <w:rsid w:val="00EC2405"/>
    <w:rsid w:val="00EC244A"/>
    <w:rsid w:val="00EC285B"/>
    <w:rsid w:val="00EC2A6B"/>
    <w:rsid w:val="00EC2A90"/>
    <w:rsid w:val="00EC2E13"/>
    <w:rsid w:val="00EC2FBA"/>
    <w:rsid w:val="00EC3172"/>
    <w:rsid w:val="00EC31CD"/>
    <w:rsid w:val="00EC333A"/>
    <w:rsid w:val="00EC3346"/>
    <w:rsid w:val="00EC336B"/>
    <w:rsid w:val="00EC3636"/>
    <w:rsid w:val="00EC3640"/>
    <w:rsid w:val="00EC36E2"/>
    <w:rsid w:val="00EC399C"/>
    <w:rsid w:val="00EC42CA"/>
    <w:rsid w:val="00EC46A2"/>
    <w:rsid w:val="00EC4881"/>
    <w:rsid w:val="00EC49BA"/>
    <w:rsid w:val="00EC4C17"/>
    <w:rsid w:val="00EC4CA9"/>
    <w:rsid w:val="00EC4CBE"/>
    <w:rsid w:val="00EC50CA"/>
    <w:rsid w:val="00EC53FA"/>
    <w:rsid w:val="00EC557B"/>
    <w:rsid w:val="00EC5633"/>
    <w:rsid w:val="00EC578E"/>
    <w:rsid w:val="00EC5AF0"/>
    <w:rsid w:val="00EC5B58"/>
    <w:rsid w:val="00EC5BCB"/>
    <w:rsid w:val="00EC5CE3"/>
    <w:rsid w:val="00EC602A"/>
    <w:rsid w:val="00EC67A6"/>
    <w:rsid w:val="00EC67EB"/>
    <w:rsid w:val="00EC6C2F"/>
    <w:rsid w:val="00EC6CD6"/>
    <w:rsid w:val="00EC6CF9"/>
    <w:rsid w:val="00EC6E8E"/>
    <w:rsid w:val="00EC6FC4"/>
    <w:rsid w:val="00EC6FF5"/>
    <w:rsid w:val="00EC702D"/>
    <w:rsid w:val="00EC741C"/>
    <w:rsid w:val="00EC7568"/>
    <w:rsid w:val="00EC7652"/>
    <w:rsid w:val="00EC77F6"/>
    <w:rsid w:val="00EC7912"/>
    <w:rsid w:val="00EC7B50"/>
    <w:rsid w:val="00EC7BD5"/>
    <w:rsid w:val="00ED03D5"/>
    <w:rsid w:val="00ED03E0"/>
    <w:rsid w:val="00ED04E9"/>
    <w:rsid w:val="00ED0689"/>
    <w:rsid w:val="00ED0A04"/>
    <w:rsid w:val="00ED0B5D"/>
    <w:rsid w:val="00ED0E72"/>
    <w:rsid w:val="00ED11D1"/>
    <w:rsid w:val="00ED122A"/>
    <w:rsid w:val="00ED1323"/>
    <w:rsid w:val="00ED14F7"/>
    <w:rsid w:val="00ED15EC"/>
    <w:rsid w:val="00ED1674"/>
    <w:rsid w:val="00ED16B6"/>
    <w:rsid w:val="00ED17DB"/>
    <w:rsid w:val="00ED1D0F"/>
    <w:rsid w:val="00ED207A"/>
    <w:rsid w:val="00ED20CC"/>
    <w:rsid w:val="00ED220B"/>
    <w:rsid w:val="00ED22DF"/>
    <w:rsid w:val="00ED2378"/>
    <w:rsid w:val="00ED239F"/>
    <w:rsid w:val="00ED25BB"/>
    <w:rsid w:val="00ED28AA"/>
    <w:rsid w:val="00ED2B8F"/>
    <w:rsid w:val="00ED3191"/>
    <w:rsid w:val="00ED31B2"/>
    <w:rsid w:val="00ED3348"/>
    <w:rsid w:val="00ED3692"/>
    <w:rsid w:val="00ED3759"/>
    <w:rsid w:val="00ED379B"/>
    <w:rsid w:val="00ED37B9"/>
    <w:rsid w:val="00ED3C90"/>
    <w:rsid w:val="00ED3CE8"/>
    <w:rsid w:val="00ED3E03"/>
    <w:rsid w:val="00ED3E0E"/>
    <w:rsid w:val="00ED3F40"/>
    <w:rsid w:val="00ED3F46"/>
    <w:rsid w:val="00ED407D"/>
    <w:rsid w:val="00ED40C7"/>
    <w:rsid w:val="00ED4358"/>
    <w:rsid w:val="00ED449E"/>
    <w:rsid w:val="00ED4844"/>
    <w:rsid w:val="00ED48F3"/>
    <w:rsid w:val="00ED5152"/>
    <w:rsid w:val="00ED51F5"/>
    <w:rsid w:val="00ED525B"/>
    <w:rsid w:val="00ED55C0"/>
    <w:rsid w:val="00ED55E4"/>
    <w:rsid w:val="00ED5878"/>
    <w:rsid w:val="00ED59DF"/>
    <w:rsid w:val="00ED5C7F"/>
    <w:rsid w:val="00ED5CC4"/>
    <w:rsid w:val="00ED5D93"/>
    <w:rsid w:val="00ED65A2"/>
    <w:rsid w:val="00ED682B"/>
    <w:rsid w:val="00ED68F1"/>
    <w:rsid w:val="00ED6CA1"/>
    <w:rsid w:val="00ED6DA3"/>
    <w:rsid w:val="00ED6F30"/>
    <w:rsid w:val="00ED7029"/>
    <w:rsid w:val="00ED7042"/>
    <w:rsid w:val="00ED7045"/>
    <w:rsid w:val="00ED7130"/>
    <w:rsid w:val="00ED734E"/>
    <w:rsid w:val="00ED7449"/>
    <w:rsid w:val="00ED78D1"/>
    <w:rsid w:val="00ED7DF6"/>
    <w:rsid w:val="00ED7EFA"/>
    <w:rsid w:val="00EE00B9"/>
    <w:rsid w:val="00EE06D9"/>
    <w:rsid w:val="00EE08F8"/>
    <w:rsid w:val="00EE0CF2"/>
    <w:rsid w:val="00EE0EAD"/>
    <w:rsid w:val="00EE146B"/>
    <w:rsid w:val="00EE154A"/>
    <w:rsid w:val="00EE15F2"/>
    <w:rsid w:val="00EE16D2"/>
    <w:rsid w:val="00EE1703"/>
    <w:rsid w:val="00EE1AC2"/>
    <w:rsid w:val="00EE1E74"/>
    <w:rsid w:val="00EE20C3"/>
    <w:rsid w:val="00EE237B"/>
    <w:rsid w:val="00EE2528"/>
    <w:rsid w:val="00EE258E"/>
    <w:rsid w:val="00EE2BBC"/>
    <w:rsid w:val="00EE2EB0"/>
    <w:rsid w:val="00EE3087"/>
    <w:rsid w:val="00EE30CD"/>
    <w:rsid w:val="00EE3149"/>
    <w:rsid w:val="00EE32BA"/>
    <w:rsid w:val="00EE338B"/>
    <w:rsid w:val="00EE36AE"/>
    <w:rsid w:val="00EE3778"/>
    <w:rsid w:val="00EE37B5"/>
    <w:rsid w:val="00EE383F"/>
    <w:rsid w:val="00EE393A"/>
    <w:rsid w:val="00EE3B98"/>
    <w:rsid w:val="00EE3EAE"/>
    <w:rsid w:val="00EE3F14"/>
    <w:rsid w:val="00EE3F25"/>
    <w:rsid w:val="00EE403A"/>
    <w:rsid w:val="00EE41D5"/>
    <w:rsid w:val="00EE41FB"/>
    <w:rsid w:val="00EE4687"/>
    <w:rsid w:val="00EE481E"/>
    <w:rsid w:val="00EE48AC"/>
    <w:rsid w:val="00EE4970"/>
    <w:rsid w:val="00EE4A1F"/>
    <w:rsid w:val="00EE4AA7"/>
    <w:rsid w:val="00EE4D8C"/>
    <w:rsid w:val="00EE4DBE"/>
    <w:rsid w:val="00EE5121"/>
    <w:rsid w:val="00EE57F4"/>
    <w:rsid w:val="00EE5913"/>
    <w:rsid w:val="00EE60AA"/>
    <w:rsid w:val="00EE6468"/>
    <w:rsid w:val="00EE6504"/>
    <w:rsid w:val="00EE68E0"/>
    <w:rsid w:val="00EE6925"/>
    <w:rsid w:val="00EE6C24"/>
    <w:rsid w:val="00EE6D3E"/>
    <w:rsid w:val="00EE6DA2"/>
    <w:rsid w:val="00EE6ECA"/>
    <w:rsid w:val="00EE6F87"/>
    <w:rsid w:val="00EE72BA"/>
    <w:rsid w:val="00EE72F3"/>
    <w:rsid w:val="00EE7510"/>
    <w:rsid w:val="00EE758B"/>
    <w:rsid w:val="00EE760F"/>
    <w:rsid w:val="00EE7A76"/>
    <w:rsid w:val="00EE7B75"/>
    <w:rsid w:val="00EE7EF8"/>
    <w:rsid w:val="00EE7F08"/>
    <w:rsid w:val="00EF0476"/>
    <w:rsid w:val="00EF0727"/>
    <w:rsid w:val="00EF0805"/>
    <w:rsid w:val="00EF138D"/>
    <w:rsid w:val="00EF15F8"/>
    <w:rsid w:val="00EF16AA"/>
    <w:rsid w:val="00EF1A65"/>
    <w:rsid w:val="00EF1BD3"/>
    <w:rsid w:val="00EF1ED1"/>
    <w:rsid w:val="00EF1F18"/>
    <w:rsid w:val="00EF1FA8"/>
    <w:rsid w:val="00EF2001"/>
    <w:rsid w:val="00EF241D"/>
    <w:rsid w:val="00EF264D"/>
    <w:rsid w:val="00EF2654"/>
    <w:rsid w:val="00EF26BB"/>
    <w:rsid w:val="00EF2926"/>
    <w:rsid w:val="00EF2C01"/>
    <w:rsid w:val="00EF2F0D"/>
    <w:rsid w:val="00EF315E"/>
    <w:rsid w:val="00EF317A"/>
    <w:rsid w:val="00EF34A0"/>
    <w:rsid w:val="00EF34FD"/>
    <w:rsid w:val="00EF3576"/>
    <w:rsid w:val="00EF357D"/>
    <w:rsid w:val="00EF39F3"/>
    <w:rsid w:val="00EF3A7C"/>
    <w:rsid w:val="00EF3C23"/>
    <w:rsid w:val="00EF3E58"/>
    <w:rsid w:val="00EF4220"/>
    <w:rsid w:val="00EF4291"/>
    <w:rsid w:val="00EF4333"/>
    <w:rsid w:val="00EF438F"/>
    <w:rsid w:val="00EF448E"/>
    <w:rsid w:val="00EF4A18"/>
    <w:rsid w:val="00EF4B27"/>
    <w:rsid w:val="00EF4D30"/>
    <w:rsid w:val="00EF521C"/>
    <w:rsid w:val="00EF530A"/>
    <w:rsid w:val="00EF5346"/>
    <w:rsid w:val="00EF556F"/>
    <w:rsid w:val="00EF579A"/>
    <w:rsid w:val="00EF591E"/>
    <w:rsid w:val="00EF59A1"/>
    <w:rsid w:val="00EF5B01"/>
    <w:rsid w:val="00EF5DC2"/>
    <w:rsid w:val="00EF5F49"/>
    <w:rsid w:val="00EF5F79"/>
    <w:rsid w:val="00EF63E0"/>
    <w:rsid w:val="00EF63ED"/>
    <w:rsid w:val="00EF644E"/>
    <w:rsid w:val="00EF64F3"/>
    <w:rsid w:val="00EF6A17"/>
    <w:rsid w:val="00EF6CE7"/>
    <w:rsid w:val="00EF6EA3"/>
    <w:rsid w:val="00EF6F9C"/>
    <w:rsid w:val="00EF70A9"/>
    <w:rsid w:val="00EF7203"/>
    <w:rsid w:val="00EF72DA"/>
    <w:rsid w:val="00EF7344"/>
    <w:rsid w:val="00EF752A"/>
    <w:rsid w:val="00EF7644"/>
    <w:rsid w:val="00EF7BF4"/>
    <w:rsid w:val="00F0021B"/>
    <w:rsid w:val="00F005FF"/>
    <w:rsid w:val="00F00791"/>
    <w:rsid w:val="00F00E70"/>
    <w:rsid w:val="00F0107E"/>
    <w:rsid w:val="00F0116B"/>
    <w:rsid w:val="00F01313"/>
    <w:rsid w:val="00F014EE"/>
    <w:rsid w:val="00F01A4B"/>
    <w:rsid w:val="00F01A68"/>
    <w:rsid w:val="00F01A84"/>
    <w:rsid w:val="00F01D52"/>
    <w:rsid w:val="00F01DF4"/>
    <w:rsid w:val="00F02299"/>
    <w:rsid w:val="00F0265C"/>
    <w:rsid w:val="00F02721"/>
    <w:rsid w:val="00F027A5"/>
    <w:rsid w:val="00F028A5"/>
    <w:rsid w:val="00F02BDB"/>
    <w:rsid w:val="00F032A0"/>
    <w:rsid w:val="00F03611"/>
    <w:rsid w:val="00F0379A"/>
    <w:rsid w:val="00F037A4"/>
    <w:rsid w:val="00F0391F"/>
    <w:rsid w:val="00F03BD7"/>
    <w:rsid w:val="00F03C2E"/>
    <w:rsid w:val="00F03DA4"/>
    <w:rsid w:val="00F03ECD"/>
    <w:rsid w:val="00F04079"/>
    <w:rsid w:val="00F040C2"/>
    <w:rsid w:val="00F041FA"/>
    <w:rsid w:val="00F04281"/>
    <w:rsid w:val="00F04299"/>
    <w:rsid w:val="00F045BB"/>
    <w:rsid w:val="00F045BD"/>
    <w:rsid w:val="00F04643"/>
    <w:rsid w:val="00F047B3"/>
    <w:rsid w:val="00F04A1A"/>
    <w:rsid w:val="00F04B86"/>
    <w:rsid w:val="00F04C74"/>
    <w:rsid w:val="00F04E38"/>
    <w:rsid w:val="00F04E5A"/>
    <w:rsid w:val="00F0541E"/>
    <w:rsid w:val="00F056E2"/>
    <w:rsid w:val="00F059F0"/>
    <w:rsid w:val="00F05A29"/>
    <w:rsid w:val="00F05B1E"/>
    <w:rsid w:val="00F05CAE"/>
    <w:rsid w:val="00F05CE7"/>
    <w:rsid w:val="00F05CF5"/>
    <w:rsid w:val="00F05E43"/>
    <w:rsid w:val="00F05FBB"/>
    <w:rsid w:val="00F06166"/>
    <w:rsid w:val="00F06227"/>
    <w:rsid w:val="00F06232"/>
    <w:rsid w:val="00F0625C"/>
    <w:rsid w:val="00F0638A"/>
    <w:rsid w:val="00F06876"/>
    <w:rsid w:val="00F06AEE"/>
    <w:rsid w:val="00F07227"/>
    <w:rsid w:val="00F073F2"/>
    <w:rsid w:val="00F07505"/>
    <w:rsid w:val="00F07561"/>
    <w:rsid w:val="00F076F8"/>
    <w:rsid w:val="00F07927"/>
    <w:rsid w:val="00F07A45"/>
    <w:rsid w:val="00F07B67"/>
    <w:rsid w:val="00F07D23"/>
    <w:rsid w:val="00F07E8F"/>
    <w:rsid w:val="00F1009E"/>
    <w:rsid w:val="00F10905"/>
    <w:rsid w:val="00F1097C"/>
    <w:rsid w:val="00F10B05"/>
    <w:rsid w:val="00F10BE1"/>
    <w:rsid w:val="00F10C17"/>
    <w:rsid w:val="00F10F46"/>
    <w:rsid w:val="00F10F72"/>
    <w:rsid w:val="00F113BF"/>
    <w:rsid w:val="00F113DC"/>
    <w:rsid w:val="00F113F8"/>
    <w:rsid w:val="00F1150C"/>
    <w:rsid w:val="00F119D4"/>
    <w:rsid w:val="00F11B8A"/>
    <w:rsid w:val="00F11D73"/>
    <w:rsid w:val="00F11D79"/>
    <w:rsid w:val="00F1223C"/>
    <w:rsid w:val="00F129E4"/>
    <w:rsid w:val="00F12A8C"/>
    <w:rsid w:val="00F12C1A"/>
    <w:rsid w:val="00F12D4D"/>
    <w:rsid w:val="00F12F89"/>
    <w:rsid w:val="00F12FAA"/>
    <w:rsid w:val="00F1326C"/>
    <w:rsid w:val="00F132DD"/>
    <w:rsid w:val="00F13324"/>
    <w:rsid w:val="00F1343F"/>
    <w:rsid w:val="00F134AF"/>
    <w:rsid w:val="00F13768"/>
    <w:rsid w:val="00F13964"/>
    <w:rsid w:val="00F1397D"/>
    <w:rsid w:val="00F139B7"/>
    <w:rsid w:val="00F13AA9"/>
    <w:rsid w:val="00F13B79"/>
    <w:rsid w:val="00F13DFD"/>
    <w:rsid w:val="00F1400B"/>
    <w:rsid w:val="00F14018"/>
    <w:rsid w:val="00F14020"/>
    <w:rsid w:val="00F140D2"/>
    <w:rsid w:val="00F145F1"/>
    <w:rsid w:val="00F1476D"/>
    <w:rsid w:val="00F14A52"/>
    <w:rsid w:val="00F14ACB"/>
    <w:rsid w:val="00F14C01"/>
    <w:rsid w:val="00F14D55"/>
    <w:rsid w:val="00F1515E"/>
    <w:rsid w:val="00F153B7"/>
    <w:rsid w:val="00F15A3A"/>
    <w:rsid w:val="00F15DAF"/>
    <w:rsid w:val="00F15E35"/>
    <w:rsid w:val="00F16054"/>
    <w:rsid w:val="00F16490"/>
    <w:rsid w:val="00F16502"/>
    <w:rsid w:val="00F1685A"/>
    <w:rsid w:val="00F16A00"/>
    <w:rsid w:val="00F17049"/>
    <w:rsid w:val="00F171BA"/>
    <w:rsid w:val="00F17384"/>
    <w:rsid w:val="00F17695"/>
    <w:rsid w:val="00F17838"/>
    <w:rsid w:val="00F17B80"/>
    <w:rsid w:val="00F17C89"/>
    <w:rsid w:val="00F17D5E"/>
    <w:rsid w:val="00F206A9"/>
    <w:rsid w:val="00F21065"/>
    <w:rsid w:val="00F211F0"/>
    <w:rsid w:val="00F21222"/>
    <w:rsid w:val="00F21225"/>
    <w:rsid w:val="00F2127D"/>
    <w:rsid w:val="00F213C6"/>
    <w:rsid w:val="00F21417"/>
    <w:rsid w:val="00F2155F"/>
    <w:rsid w:val="00F2168A"/>
    <w:rsid w:val="00F218E8"/>
    <w:rsid w:val="00F2199B"/>
    <w:rsid w:val="00F21A23"/>
    <w:rsid w:val="00F21C1A"/>
    <w:rsid w:val="00F21D9A"/>
    <w:rsid w:val="00F221F7"/>
    <w:rsid w:val="00F2238C"/>
    <w:rsid w:val="00F224A4"/>
    <w:rsid w:val="00F226D1"/>
    <w:rsid w:val="00F227A4"/>
    <w:rsid w:val="00F228A8"/>
    <w:rsid w:val="00F2296B"/>
    <w:rsid w:val="00F229C5"/>
    <w:rsid w:val="00F23158"/>
    <w:rsid w:val="00F231BB"/>
    <w:rsid w:val="00F231EF"/>
    <w:rsid w:val="00F2332B"/>
    <w:rsid w:val="00F2395A"/>
    <w:rsid w:val="00F23984"/>
    <w:rsid w:val="00F23A1E"/>
    <w:rsid w:val="00F23A74"/>
    <w:rsid w:val="00F23ABE"/>
    <w:rsid w:val="00F23D15"/>
    <w:rsid w:val="00F23F99"/>
    <w:rsid w:val="00F24097"/>
    <w:rsid w:val="00F242B6"/>
    <w:rsid w:val="00F24772"/>
    <w:rsid w:val="00F247C3"/>
    <w:rsid w:val="00F24B1E"/>
    <w:rsid w:val="00F24BFB"/>
    <w:rsid w:val="00F24C1C"/>
    <w:rsid w:val="00F24F31"/>
    <w:rsid w:val="00F251E5"/>
    <w:rsid w:val="00F25554"/>
    <w:rsid w:val="00F256BB"/>
    <w:rsid w:val="00F25724"/>
    <w:rsid w:val="00F25955"/>
    <w:rsid w:val="00F25968"/>
    <w:rsid w:val="00F259B2"/>
    <w:rsid w:val="00F26179"/>
    <w:rsid w:val="00F264C8"/>
    <w:rsid w:val="00F26854"/>
    <w:rsid w:val="00F26877"/>
    <w:rsid w:val="00F26972"/>
    <w:rsid w:val="00F26977"/>
    <w:rsid w:val="00F26A5C"/>
    <w:rsid w:val="00F273CD"/>
    <w:rsid w:val="00F27612"/>
    <w:rsid w:val="00F27614"/>
    <w:rsid w:val="00F27641"/>
    <w:rsid w:val="00F2787C"/>
    <w:rsid w:val="00F27890"/>
    <w:rsid w:val="00F27C8F"/>
    <w:rsid w:val="00F30619"/>
    <w:rsid w:val="00F30922"/>
    <w:rsid w:val="00F30BC9"/>
    <w:rsid w:val="00F30F3A"/>
    <w:rsid w:val="00F30F6B"/>
    <w:rsid w:val="00F310ED"/>
    <w:rsid w:val="00F3135E"/>
    <w:rsid w:val="00F31AB3"/>
    <w:rsid w:val="00F31D47"/>
    <w:rsid w:val="00F31E8E"/>
    <w:rsid w:val="00F32040"/>
    <w:rsid w:val="00F320F2"/>
    <w:rsid w:val="00F321D1"/>
    <w:rsid w:val="00F32495"/>
    <w:rsid w:val="00F326B7"/>
    <w:rsid w:val="00F32749"/>
    <w:rsid w:val="00F327CF"/>
    <w:rsid w:val="00F327F1"/>
    <w:rsid w:val="00F328DF"/>
    <w:rsid w:val="00F32BD1"/>
    <w:rsid w:val="00F330AA"/>
    <w:rsid w:val="00F331E6"/>
    <w:rsid w:val="00F33244"/>
    <w:rsid w:val="00F334B9"/>
    <w:rsid w:val="00F33694"/>
    <w:rsid w:val="00F336E0"/>
    <w:rsid w:val="00F338FE"/>
    <w:rsid w:val="00F33A01"/>
    <w:rsid w:val="00F33CF5"/>
    <w:rsid w:val="00F33D92"/>
    <w:rsid w:val="00F33EE5"/>
    <w:rsid w:val="00F33FA4"/>
    <w:rsid w:val="00F341F8"/>
    <w:rsid w:val="00F3427B"/>
    <w:rsid w:val="00F34286"/>
    <w:rsid w:val="00F3447E"/>
    <w:rsid w:val="00F344F4"/>
    <w:rsid w:val="00F34502"/>
    <w:rsid w:val="00F345E3"/>
    <w:rsid w:val="00F346C2"/>
    <w:rsid w:val="00F347F8"/>
    <w:rsid w:val="00F34808"/>
    <w:rsid w:val="00F3490A"/>
    <w:rsid w:val="00F34942"/>
    <w:rsid w:val="00F34B86"/>
    <w:rsid w:val="00F34C46"/>
    <w:rsid w:val="00F34DD2"/>
    <w:rsid w:val="00F34FBF"/>
    <w:rsid w:val="00F35021"/>
    <w:rsid w:val="00F3521B"/>
    <w:rsid w:val="00F352F1"/>
    <w:rsid w:val="00F353EB"/>
    <w:rsid w:val="00F354C9"/>
    <w:rsid w:val="00F3559C"/>
    <w:rsid w:val="00F35946"/>
    <w:rsid w:val="00F359B1"/>
    <w:rsid w:val="00F35A0F"/>
    <w:rsid w:val="00F35C7E"/>
    <w:rsid w:val="00F36238"/>
    <w:rsid w:val="00F36301"/>
    <w:rsid w:val="00F363E9"/>
    <w:rsid w:val="00F364C3"/>
    <w:rsid w:val="00F3664A"/>
    <w:rsid w:val="00F36A53"/>
    <w:rsid w:val="00F36A9A"/>
    <w:rsid w:val="00F36AF8"/>
    <w:rsid w:val="00F36B08"/>
    <w:rsid w:val="00F36B7A"/>
    <w:rsid w:val="00F36C04"/>
    <w:rsid w:val="00F36FD5"/>
    <w:rsid w:val="00F36FF4"/>
    <w:rsid w:val="00F37039"/>
    <w:rsid w:val="00F370A3"/>
    <w:rsid w:val="00F37172"/>
    <w:rsid w:val="00F37188"/>
    <w:rsid w:val="00F371D7"/>
    <w:rsid w:val="00F372E7"/>
    <w:rsid w:val="00F372F0"/>
    <w:rsid w:val="00F3732D"/>
    <w:rsid w:val="00F373E9"/>
    <w:rsid w:val="00F3757D"/>
    <w:rsid w:val="00F3775A"/>
    <w:rsid w:val="00F37810"/>
    <w:rsid w:val="00F37974"/>
    <w:rsid w:val="00F37B52"/>
    <w:rsid w:val="00F37D01"/>
    <w:rsid w:val="00F37D37"/>
    <w:rsid w:val="00F37E75"/>
    <w:rsid w:val="00F37E83"/>
    <w:rsid w:val="00F37F5A"/>
    <w:rsid w:val="00F37FC2"/>
    <w:rsid w:val="00F4055F"/>
    <w:rsid w:val="00F40618"/>
    <w:rsid w:val="00F40700"/>
    <w:rsid w:val="00F40A19"/>
    <w:rsid w:val="00F40A3E"/>
    <w:rsid w:val="00F40CC5"/>
    <w:rsid w:val="00F40CF0"/>
    <w:rsid w:val="00F4111D"/>
    <w:rsid w:val="00F4125D"/>
    <w:rsid w:val="00F412B3"/>
    <w:rsid w:val="00F41363"/>
    <w:rsid w:val="00F41745"/>
    <w:rsid w:val="00F4174B"/>
    <w:rsid w:val="00F41751"/>
    <w:rsid w:val="00F42010"/>
    <w:rsid w:val="00F42303"/>
    <w:rsid w:val="00F425AB"/>
    <w:rsid w:val="00F425D1"/>
    <w:rsid w:val="00F4260B"/>
    <w:rsid w:val="00F427C8"/>
    <w:rsid w:val="00F42BFD"/>
    <w:rsid w:val="00F42EA9"/>
    <w:rsid w:val="00F42EB6"/>
    <w:rsid w:val="00F42F3B"/>
    <w:rsid w:val="00F432A3"/>
    <w:rsid w:val="00F43AD8"/>
    <w:rsid w:val="00F43B0E"/>
    <w:rsid w:val="00F43F08"/>
    <w:rsid w:val="00F43FBC"/>
    <w:rsid w:val="00F442BD"/>
    <w:rsid w:val="00F4445B"/>
    <w:rsid w:val="00F444BF"/>
    <w:rsid w:val="00F44664"/>
    <w:rsid w:val="00F4477E"/>
    <w:rsid w:val="00F447C7"/>
    <w:rsid w:val="00F44803"/>
    <w:rsid w:val="00F448DE"/>
    <w:rsid w:val="00F4501F"/>
    <w:rsid w:val="00F45120"/>
    <w:rsid w:val="00F451ED"/>
    <w:rsid w:val="00F4532C"/>
    <w:rsid w:val="00F45331"/>
    <w:rsid w:val="00F4535B"/>
    <w:rsid w:val="00F4542F"/>
    <w:rsid w:val="00F45617"/>
    <w:rsid w:val="00F45647"/>
    <w:rsid w:val="00F45697"/>
    <w:rsid w:val="00F45A0E"/>
    <w:rsid w:val="00F45C54"/>
    <w:rsid w:val="00F45D7E"/>
    <w:rsid w:val="00F45F25"/>
    <w:rsid w:val="00F460B4"/>
    <w:rsid w:val="00F4617A"/>
    <w:rsid w:val="00F462B8"/>
    <w:rsid w:val="00F46667"/>
    <w:rsid w:val="00F46675"/>
    <w:rsid w:val="00F46839"/>
    <w:rsid w:val="00F469A3"/>
    <w:rsid w:val="00F46BDF"/>
    <w:rsid w:val="00F46C72"/>
    <w:rsid w:val="00F4701A"/>
    <w:rsid w:val="00F47682"/>
    <w:rsid w:val="00F478CF"/>
    <w:rsid w:val="00F479C5"/>
    <w:rsid w:val="00F47CA3"/>
    <w:rsid w:val="00F47E74"/>
    <w:rsid w:val="00F5000F"/>
    <w:rsid w:val="00F5004B"/>
    <w:rsid w:val="00F501C1"/>
    <w:rsid w:val="00F50231"/>
    <w:rsid w:val="00F50322"/>
    <w:rsid w:val="00F50379"/>
    <w:rsid w:val="00F506A8"/>
    <w:rsid w:val="00F50782"/>
    <w:rsid w:val="00F50E4E"/>
    <w:rsid w:val="00F511CC"/>
    <w:rsid w:val="00F512CD"/>
    <w:rsid w:val="00F516E4"/>
    <w:rsid w:val="00F51800"/>
    <w:rsid w:val="00F5198A"/>
    <w:rsid w:val="00F5199F"/>
    <w:rsid w:val="00F51D01"/>
    <w:rsid w:val="00F51EF3"/>
    <w:rsid w:val="00F51FB5"/>
    <w:rsid w:val="00F52065"/>
    <w:rsid w:val="00F52163"/>
    <w:rsid w:val="00F525CE"/>
    <w:rsid w:val="00F528B8"/>
    <w:rsid w:val="00F52993"/>
    <w:rsid w:val="00F52E08"/>
    <w:rsid w:val="00F52E2E"/>
    <w:rsid w:val="00F52EBF"/>
    <w:rsid w:val="00F53668"/>
    <w:rsid w:val="00F5389F"/>
    <w:rsid w:val="00F53907"/>
    <w:rsid w:val="00F53A7D"/>
    <w:rsid w:val="00F53AB9"/>
    <w:rsid w:val="00F53B9C"/>
    <w:rsid w:val="00F53BD0"/>
    <w:rsid w:val="00F53C35"/>
    <w:rsid w:val="00F53CC1"/>
    <w:rsid w:val="00F53CF6"/>
    <w:rsid w:val="00F53DFD"/>
    <w:rsid w:val="00F53F45"/>
    <w:rsid w:val="00F540A3"/>
    <w:rsid w:val="00F540FA"/>
    <w:rsid w:val="00F541FA"/>
    <w:rsid w:val="00F54250"/>
    <w:rsid w:val="00F54309"/>
    <w:rsid w:val="00F5434E"/>
    <w:rsid w:val="00F5471B"/>
    <w:rsid w:val="00F5498B"/>
    <w:rsid w:val="00F551A0"/>
    <w:rsid w:val="00F552E1"/>
    <w:rsid w:val="00F5534B"/>
    <w:rsid w:val="00F55588"/>
    <w:rsid w:val="00F5573B"/>
    <w:rsid w:val="00F55764"/>
    <w:rsid w:val="00F559A3"/>
    <w:rsid w:val="00F56067"/>
    <w:rsid w:val="00F563CF"/>
    <w:rsid w:val="00F565ED"/>
    <w:rsid w:val="00F56665"/>
    <w:rsid w:val="00F566F9"/>
    <w:rsid w:val="00F5691B"/>
    <w:rsid w:val="00F5699E"/>
    <w:rsid w:val="00F56AAB"/>
    <w:rsid w:val="00F56D87"/>
    <w:rsid w:val="00F56DB6"/>
    <w:rsid w:val="00F56E61"/>
    <w:rsid w:val="00F571B8"/>
    <w:rsid w:val="00F5760A"/>
    <w:rsid w:val="00F57727"/>
    <w:rsid w:val="00F57977"/>
    <w:rsid w:val="00F57ACC"/>
    <w:rsid w:val="00F57C37"/>
    <w:rsid w:val="00F57D6F"/>
    <w:rsid w:val="00F57F3C"/>
    <w:rsid w:val="00F602CE"/>
    <w:rsid w:val="00F605F1"/>
    <w:rsid w:val="00F6077F"/>
    <w:rsid w:val="00F60818"/>
    <w:rsid w:val="00F6099F"/>
    <w:rsid w:val="00F60A93"/>
    <w:rsid w:val="00F60AFF"/>
    <w:rsid w:val="00F60B03"/>
    <w:rsid w:val="00F60CCA"/>
    <w:rsid w:val="00F60E7C"/>
    <w:rsid w:val="00F60EB1"/>
    <w:rsid w:val="00F60F08"/>
    <w:rsid w:val="00F613EA"/>
    <w:rsid w:val="00F61573"/>
    <w:rsid w:val="00F61A0A"/>
    <w:rsid w:val="00F61BBF"/>
    <w:rsid w:val="00F61BCD"/>
    <w:rsid w:val="00F61D0B"/>
    <w:rsid w:val="00F61E93"/>
    <w:rsid w:val="00F62673"/>
    <w:rsid w:val="00F629CD"/>
    <w:rsid w:val="00F62C03"/>
    <w:rsid w:val="00F6322B"/>
    <w:rsid w:val="00F63234"/>
    <w:rsid w:val="00F63293"/>
    <w:rsid w:val="00F633D5"/>
    <w:rsid w:val="00F63639"/>
    <w:rsid w:val="00F63648"/>
    <w:rsid w:val="00F636C7"/>
    <w:rsid w:val="00F636C8"/>
    <w:rsid w:val="00F638E5"/>
    <w:rsid w:val="00F63A4C"/>
    <w:rsid w:val="00F63C7F"/>
    <w:rsid w:val="00F63C8E"/>
    <w:rsid w:val="00F644F8"/>
    <w:rsid w:val="00F648EF"/>
    <w:rsid w:val="00F6497B"/>
    <w:rsid w:val="00F649F0"/>
    <w:rsid w:val="00F64FBA"/>
    <w:rsid w:val="00F65067"/>
    <w:rsid w:val="00F6576C"/>
    <w:rsid w:val="00F65803"/>
    <w:rsid w:val="00F65A7A"/>
    <w:rsid w:val="00F65D9A"/>
    <w:rsid w:val="00F65F9B"/>
    <w:rsid w:val="00F66046"/>
    <w:rsid w:val="00F66129"/>
    <w:rsid w:val="00F6690A"/>
    <w:rsid w:val="00F66A86"/>
    <w:rsid w:val="00F66B6B"/>
    <w:rsid w:val="00F67110"/>
    <w:rsid w:val="00F6762C"/>
    <w:rsid w:val="00F676A5"/>
    <w:rsid w:val="00F678ED"/>
    <w:rsid w:val="00F67D07"/>
    <w:rsid w:val="00F67D30"/>
    <w:rsid w:val="00F67D8F"/>
    <w:rsid w:val="00F67E44"/>
    <w:rsid w:val="00F67EC6"/>
    <w:rsid w:val="00F7004B"/>
    <w:rsid w:val="00F700D3"/>
    <w:rsid w:val="00F7014D"/>
    <w:rsid w:val="00F707B2"/>
    <w:rsid w:val="00F708E6"/>
    <w:rsid w:val="00F70A32"/>
    <w:rsid w:val="00F70AAE"/>
    <w:rsid w:val="00F70BEB"/>
    <w:rsid w:val="00F70D2D"/>
    <w:rsid w:val="00F70DDF"/>
    <w:rsid w:val="00F7110D"/>
    <w:rsid w:val="00F71162"/>
    <w:rsid w:val="00F713AF"/>
    <w:rsid w:val="00F713E2"/>
    <w:rsid w:val="00F7147A"/>
    <w:rsid w:val="00F719C3"/>
    <w:rsid w:val="00F71AF7"/>
    <w:rsid w:val="00F71B5A"/>
    <w:rsid w:val="00F71C40"/>
    <w:rsid w:val="00F71CEF"/>
    <w:rsid w:val="00F71FAD"/>
    <w:rsid w:val="00F720D1"/>
    <w:rsid w:val="00F72646"/>
    <w:rsid w:val="00F7287A"/>
    <w:rsid w:val="00F729F7"/>
    <w:rsid w:val="00F72A7D"/>
    <w:rsid w:val="00F72C40"/>
    <w:rsid w:val="00F72D48"/>
    <w:rsid w:val="00F72F3B"/>
    <w:rsid w:val="00F73970"/>
    <w:rsid w:val="00F73DFE"/>
    <w:rsid w:val="00F7454C"/>
    <w:rsid w:val="00F7462E"/>
    <w:rsid w:val="00F7464D"/>
    <w:rsid w:val="00F74966"/>
    <w:rsid w:val="00F74A2D"/>
    <w:rsid w:val="00F74A53"/>
    <w:rsid w:val="00F74ADB"/>
    <w:rsid w:val="00F74FC5"/>
    <w:rsid w:val="00F750FC"/>
    <w:rsid w:val="00F751B5"/>
    <w:rsid w:val="00F752FB"/>
    <w:rsid w:val="00F75536"/>
    <w:rsid w:val="00F755B7"/>
    <w:rsid w:val="00F75974"/>
    <w:rsid w:val="00F75A9A"/>
    <w:rsid w:val="00F75B36"/>
    <w:rsid w:val="00F75E02"/>
    <w:rsid w:val="00F7638C"/>
    <w:rsid w:val="00F764AC"/>
    <w:rsid w:val="00F76576"/>
    <w:rsid w:val="00F76588"/>
    <w:rsid w:val="00F7664B"/>
    <w:rsid w:val="00F76AEF"/>
    <w:rsid w:val="00F76F22"/>
    <w:rsid w:val="00F770C9"/>
    <w:rsid w:val="00F774D3"/>
    <w:rsid w:val="00F77D6F"/>
    <w:rsid w:val="00F80050"/>
    <w:rsid w:val="00F8022A"/>
    <w:rsid w:val="00F802BE"/>
    <w:rsid w:val="00F80579"/>
    <w:rsid w:val="00F8060D"/>
    <w:rsid w:val="00F8072E"/>
    <w:rsid w:val="00F8093C"/>
    <w:rsid w:val="00F80A73"/>
    <w:rsid w:val="00F80C6B"/>
    <w:rsid w:val="00F80C7A"/>
    <w:rsid w:val="00F80E73"/>
    <w:rsid w:val="00F80E93"/>
    <w:rsid w:val="00F8114D"/>
    <w:rsid w:val="00F811C8"/>
    <w:rsid w:val="00F8138B"/>
    <w:rsid w:val="00F81681"/>
    <w:rsid w:val="00F8176D"/>
    <w:rsid w:val="00F81873"/>
    <w:rsid w:val="00F818E3"/>
    <w:rsid w:val="00F81BC8"/>
    <w:rsid w:val="00F81C28"/>
    <w:rsid w:val="00F82148"/>
    <w:rsid w:val="00F8285F"/>
    <w:rsid w:val="00F82A34"/>
    <w:rsid w:val="00F82B6F"/>
    <w:rsid w:val="00F830F5"/>
    <w:rsid w:val="00F83116"/>
    <w:rsid w:val="00F831F9"/>
    <w:rsid w:val="00F83477"/>
    <w:rsid w:val="00F83502"/>
    <w:rsid w:val="00F83554"/>
    <w:rsid w:val="00F83A78"/>
    <w:rsid w:val="00F83ACB"/>
    <w:rsid w:val="00F83AEF"/>
    <w:rsid w:val="00F83D7C"/>
    <w:rsid w:val="00F83DF8"/>
    <w:rsid w:val="00F83F16"/>
    <w:rsid w:val="00F84570"/>
    <w:rsid w:val="00F847A4"/>
    <w:rsid w:val="00F849EB"/>
    <w:rsid w:val="00F84AF3"/>
    <w:rsid w:val="00F84EDE"/>
    <w:rsid w:val="00F85000"/>
    <w:rsid w:val="00F852A9"/>
    <w:rsid w:val="00F85579"/>
    <w:rsid w:val="00F85756"/>
    <w:rsid w:val="00F85928"/>
    <w:rsid w:val="00F85F2F"/>
    <w:rsid w:val="00F85F38"/>
    <w:rsid w:val="00F86024"/>
    <w:rsid w:val="00F8611A"/>
    <w:rsid w:val="00F86205"/>
    <w:rsid w:val="00F865D4"/>
    <w:rsid w:val="00F8681B"/>
    <w:rsid w:val="00F86B3A"/>
    <w:rsid w:val="00F86C7C"/>
    <w:rsid w:val="00F86D3B"/>
    <w:rsid w:val="00F86E96"/>
    <w:rsid w:val="00F870A5"/>
    <w:rsid w:val="00F871B2"/>
    <w:rsid w:val="00F87424"/>
    <w:rsid w:val="00F87498"/>
    <w:rsid w:val="00F8795A"/>
    <w:rsid w:val="00F87A4F"/>
    <w:rsid w:val="00F87B01"/>
    <w:rsid w:val="00F87B7B"/>
    <w:rsid w:val="00F90016"/>
    <w:rsid w:val="00F9060E"/>
    <w:rsid w:val="00F907D7"/>
    <w:rsid w:val="00F907F9"/>
    <w:rsid w:val="00F9082C"/>
    <w:rsid w:val="00F909CC"/>
    <w:rsid w:val="00F90A86"/>
    <w:rsid w:val="00F91661"/>
    <w:rsid w:val="00F91704"/>
    <w:rsid w:val="00F92357"/>
    <w:rsid w:val="00F930F9"/>
    <w:rsid w:val="00F931A6"/>
    <w:rsid w:val="00F93298"/>
    <w:rsid w:val="00F936E6"/>
    <w:rsid w:val="00F936EF"/>
    <w:rsid w:val="00F93947"/>
    <w:rsid w:val="00F93EBC"/>
    <w:rsid w:val="00F93F3A"/>
    <w:rsid w:val="00F94165"/>
    <w:rsid w:val="00F94525"/>
    <w:rsid w:val="00F9459A"/>
    <w:rsid w:val="00F945D8"/>
    <w:rsid w:val="00F945F0"/>
    <w:rsid w:val="00F94879"/>
    <w:rsid w:val="00F94B58"/>
    <w:rsid w:val="00F95148"/>
    <w:rsid w:val="00F9542B"/>
    <w:rsid w:val="00F95A9B"/>
    <w:rsid w:val="00F960E8"/>
    <w:rsid w:val="00F9618C"/>
    <w:rsid w:val="00F961C6"/>
    <w:rsid w:val="00F96523"/>
    <w:rsid w:val="00F965A0"/>
    <w:rsid w:val="00F966FA"/>
    <w:rsid w:val="00F96726"/>
    <w:rsid w:val="00F96AE9"/>
    <w:rsid w:val="00F96B26"/>
    <w:rsid w:val="00F96F5E"/>
    <w:rsid w:val="00F96F6D"/>
    <w:rsid w:val="00F97588"/>
    <w:rsid w:val="00F97AEE"/>
    <w:rsid w:val="00FA0270"/>
    <w:rsid w:val="00FA0343"/>
    <w:rsid w:val="00FA0882"/>
    <w:rsid w:val="00FA0893"/>
    <w:rsid w:val="00FA0B35"/>
    <w:rsid w:val="00FA0F25"/>
    <w:rsid w:val="00FA126E"/>
    <w:rsid w:val="00FA1321"/>
    <w:rsid w:val="00FA13A4"/>
    <w:rsid w:val="00FA1716"/>
    <w:rsid w:val="00FA1D05"/>
    <w:rsid w:val="00FA2072"/>
    <w:rsid w:val="00FA211C"/>
    <w:rsid w:val="00FA2164"/>
    <w:rsid w:val="00FA22BB"/>
    <w:rsid w:val="00FA2589"/>
    <w:rsid w:val="00FA2931"/>
    <w:rsid w:val="00FA2C60"/>
    <w:rsid w:val="00FA2FB9"/>
    <w:rsid w:val="00FA2FF2"/>
    <w:rsid w:val="00FA359B"/>
    <w:rsid w:val="00FA3643"/>
    <w:rsid w:val="00FA37F1"/>
    <w:rsid w:val="00FA396E"/>
    <w:rsid w:val="00FA3A8D"/>
    <w:rsid w:val="00FA3D32"/>
    <w:rsid w:val="00FA3EB3"/>
    <w:rsid w:val="00FA3F08"/>
    <w:rsid w:val="00FA4058"/>
    <w:rsid w:val="00FA436B"/>
    <w:rsid w:val="00FA471C"/>
    <w:rsid w:val="00FA47FA"/>
    <w:rsid w:val="00FA4A2C"/>
    <w:rsid w:val="00FA4EAD"/>
    <w:rsid w:val="00FA4FB7"/>
    <w:rsid w:val="00FA5128"/>
    <w:rsid w:val="00FA519C"/>
    <w:rsid w:val="00FA5283"/>
    <w:rsid w:val="00FA5331"/>
    <w:rsid w:val="00FA54D2"/>
    <w:rsid w:val="00FA57FF"/>
    <w:rsid w:val="00FA5853"/>
    <w:rsid w:val="00FA59A4"/>
    <w:rsid w:val="00FA59E5"/>
    <w:rsid w:val="00FA5F27"/>
    <w:rsid w:val="00FA6137"/>
    <w:rsid w:val="00FA6158"/>
    <w:rsid w:val="00FA620F"/>
    <w:rsid w:val="00FA6273"/>
    <w:rsid w:val="00FA631C"/>
    <w:rsid w:val="00FA6618"/>
    <w:rsid w:val="00FA6812"/>
    <w:rsid w:val="00FA6B71"/>
    <w:rsid w:val="00FA6BE0"/>
    <w:rsid w:val="00FA6C06"/>
    <w:rsid w:val="00FA6C9A"/>
    <w:rsid w:val="00FA6E8B"/>
    <w:rsid w:val="00FA7264"/>
    <w:rsid w:val="00FA7304"/>
    <w:rsid w:val="00FA734C"/>
    <w:rsid w:val="00FA7434"/>
    <w:rsid w:val="00FA7563"/>
    <w:rsid w:val="00FA789E"/>
    <w:rsid w:val="00FA79FE"/>
    <w:rsid w:val="00FA7B13"/>
    <w:rsid w:val="00FA7B15"/>
    <w:rsid w:val="00FA7CF2"/>
    <w:rsid w:val="00FA7E28"/>
    <w:rsid w:val="00FA7EFA"/>
    <w:rsid w:val="00FB014E"/>
    <w:rsid w:val="00FB0398"/>
    <w:rsid w:val="00FB04C1"/>
    <w:rsid w:val="00FB06DD"/>
    <w:rsid w:val="00FB0BC2"/>
    <w:rsid w:val="00FB0C09"/>
    <w:rsid w:val="00FB0E2C"/>
    <w:rsid w:val="00FB0E71"/>
    <w:rsid w:val="00FB0F41"/>
    <w:rsid w:val="00FB1299"/>
    <w:rsid w:val="00FB13FD"/>
    <w:rsid w:val="00FB1739"/>
    <w:rsid w:val="00FB17A9"/>
    <w:rsid w:val="00FB19D0"/>
    <w:rsid w:val="00FB1AE0"/>
    <w:rsid w:val="00FB1E4B"/>
    <w:rsid w:val="00FB1E91"/>
    <w:rsid w:val="00FB26C7"/>
    <w:rsid w:val="00FB2825"/>
    <w:rsid w:val="00FB28D2"/>
    <w:rsid w:val="00FB298A"/>
    <w:rsid w:val="00FB2D58"/>
    <w:rsid w:val="00FB2FB1"/>
    <w:rsid w:val="00FB32B3"/>
    <w:rsid w:val="00FB3444"/>
    <w:rsid w:val="00FB3564"/>
    <w:rsid w:val="00FB3600"/>
    <w:rsid w:val="00FB3900"/>
    <w:rsid w:val="00FB3A02"/>
    <w:rsid w:val="00FB3ACF"/>
    <w:rsid w:val="00FB3B19"/>
    <w:rsid w:val="00FB3C3B"/>
    <w:rsid w:val="00FB3F27"/>
    <w:rsid w:val="00FB40FC"/>
    <w:rsid w:val="00FB41FF"/>
    <w:rsid w:val="00FB42D4"/>
    <w:rsid w:val="00FB4441"/>
    <w:rsid w:val="00FB44A8"/>
    <w:rsid w:val="00FB47BA"/>
    <w:rsid w:val="00FB47D0"/>
    <w:rsid w:val="00FB4C6D"/>
    <w:rsid w:val="00FB4CA4"/>
    <w:rsid w:val="00FB4D66"/>
    <w:rsid w:val="00FB4FBD"/>
    <w:rsid w:val="00FB53DD"/>
    <w:rsid w:val="00FB57B4"/>
    <w:rsid w:val="00FB57D2"/>
    <w:rsid w:val="00FB5906"/>
    <w:rsid w:val="00FB5991"/>
    <w:rsid w:val="00FB5F80"/>
    <w:rsid w:val="00FB6258"/>
    <w:rsid w:val="00FB62B6"/>
    <w:rsid w:val="00FB6427"/>
    <w:rsid w:val="00FB65B4"/>
    <w:rsid w:val="00FB6FD1"/>
    <w:rsid w:val="00FB70C9"/>
    <w:rsid w:val="00FB7102"/>
    <w:rsid w:val="00FB7395"/>
    <w:rsid w:val="00FB762F"/>
    <w:rsid w:val="00FB7879"/>
    <w:rsid w:val="00FB798C"/>
    <w:rsid w:val="00FB7AF7"/>
    <w:rsid w:val="00FB7C55"/>
    <w:rsid w:val="00FB7E6E"/>
    <w:rsid w:val="00FB7FF7"/>
    <w:rsid w:val="00FC008E"/>
    <w:rsid w:val="00FC015D"/>
    <w:rsid w:val="00FC0289"/>
    <w:rsid w:val="00FC02CC"/>
    <w:rsid w:val="00FC03BE"/>
    <w:rsid w:val="00FC0A8F"/>
    <w:rsid w:val="00FC0AE7"/>
    <w:rsid w:val="00FC0D38"/>
    <w:rsid w:val="00FC0E05"/>
    <w:rsid w:val="00FC0E2F"/>
    <w:rsid w:val="00FC0FFB"/>
    <w:rsid w:val="00FC1910"/>
    <w:rsid w:val="00FC1952"/>
    <w:rsid w:val="00FC19AA"/>
    <w:rsid w:val="00FC1F6E"/>
    <w:rsid w:val="00FC2142"/>
    <w:rsid w:val="00FC214D"/>
    <w:rsid w:val="00FC21B1"/>
    <w:rsid w:val="00FC2417"/>
    <w:rsid w:val="00FC2723"/>
    <w:rsid w:val="00FC28F4"/>
    <w:rsid w:val="00FC298D"/>
    <w:rsid w:val="00FC2AED"/>
    <w:rsid w:val="00FC2BF7"/>
    <w:rsid w:val="00FC301E"/>
    <w:rsid w:val="00FC32F6"/>
    <w:rsid w:val="00FC34C7"/>
    <w:rsid w:val="00FC3595"/>
    <w:rsid w:val="00FC3707"/>
    <w:rsid w:val="00FC383E"/>
    <w:rsid w:val="00FC3DA2"/>
    <w:rsid w:val="00FC3DBB"/>
    <w:rsid w:val="00FC3F06"/>
    <w:rsid w:val="00FC42E0"/>
    <w:rsid w:val="00FC4567"/>
    <w:rsid w:val="00FC45ED"/>
    <w:rsid w:val="00FC489E"/>
    <w:rsid w:val="00FC48DF"/>
    <w:rsid w:val="00FC4B7F"/>
    <w:rsid w:val="00FC4DF1"/>
    <w:rsid w:val="00FC4E56"/>
    <w:rsid w:val="00FC58C3"/>
    <w:rsid w:val="00FC5A03"/>
    <w:rsid w:val="00FC5C9C"/>
    <w:rsid w:val="00FC5E79"/>
    <w:rsid w:val="00FC655A"/>
    <w:rsid w:val="00FC6709"/>
    <w:rsid w:val="00FC6CDA"/>
    <w:rsid w:val="00FC6DDF"/>
    <w:rsid w:val="00FC6EA9"/>
    <w:rsid w:val="00FC6F7B"/>
    <w:rsid w:val="00FC710D"/>
    <w:rsid w:val="00FC7150"/>
    <w:rsid w:val="00FC72F7"/>
    <w:rsid w:val="00FC733A"/>
    <w:rsid w:val="00FC73F1"/>
    <w:rsid w:val="00FC76C2"/>
    <w:rsid w:val="00FC7877"/>
    <w:rsid w:val="00FC79CB"/>
    <w:rsid w:val="00FC7A01"/>
    <w:rsid w:val="00FC7E94"/>
    <w:rsid w:val="00FC7EE6"/>
    <w:rsid w:val="00FD03EF"/>
    <w:rsid w:val="00FD0473"/>
    <w:rsid w:val="00FD05E2"/>
    <w:rsid w:val="00FD087A"/>
    <w:rsid w:val="00FD08C7"/>
    <w:rsid w:val="00FD0C45"/>
    <w:rsid w:val="00FD0C8A"/>
    <w:rsid w:val="00FD11F2"/>
    <w:rsid w:val="00FD1468"/>
    <w:rsid w:val="00FD1543"/>
    <w:rsid w:val="00FD17D9"/>
    <w:rsid w:val="00FD237E"/>
    <w:rsid w:val="00FD242E"/>
    <w:rsid w:val="00FD260D"/>
    <w:rsid w:val="00FD2E8B"/>
    <w:rsid w:val="00FD35CC"/>
    <w:rsid w:val="00FD36C7"/>
    <w:rsid w:val="00FD392A"/>
    <w:rsid w:val="00FD39F3"/>
    <w:rsid w:val="00FD3CCC"/>
    <w:rsid w:val="00FD408F"/>
    <w:rsid w:val="00FD4392"/>
    <w:rsid w:val="00FD4DC1"/>
    <w:rsid w:val="00FD5146"/>
    <w:rsid w:val="00FD5474"/>
    <w:rsid w:val="00FD54E5"/>
    <w:rsid w:val="00FD5625"/>
    <w:rsid w:val="00FD5A69"/>
    <w:rsid w:val="00FD5C68"/>
    <w:rsid w:val="00FD5EA7"/>
    <w:rsid w:val="00FD5F1F"/>
    <w:rsid w:val="00FD61D1"/>
    <w:rsid w:val="00FD66E0"/>
    <w:rsid w:val="00FD6C06"/>
    <w:rsid w:val="00FD6CA4"/>
    <w:rsid w:val="00FD6CBE"/>
    <w:rsid w:val="00FD6CFD"/>
    <w:rsid w:val="00FD6FD7"/>
    <w:rsid w:val="00FD701C"/>
    <w:rsid w:val="00FD706D"/>
    <w:rsid w:val="00FD72CF"/>
    <w:rsid w:val="00FD73A2"/>
    <w:rsid w:val="00FD75B7"/>
    <w:rsid w:val="00FD76B9"/>
    <w:rsid w:val="00FD78EA"/>
    <w:rsid w:val="00FD7A37"/>
    <w:rsid w:val="00FD7AF0"/>
    <w:rsid w:val="00FD7C51"/>
    <w:rsid w:val="00FD7D13"/>
    <w:rsid w:val="00FD7DC8"/>
    <w:rsid w:val="00FD7F8A"/>
    <w:rsid w:val="00FD7FF0"/>
    <w:rsid w:val="00FE016F"/>
    <w:rsid w:val="00FE0262"/>
    <w:rsid w:val="00FE0781"/>
    <w:rsid w:val="00FE0ADB"/>
    <w:rsid w:val="00FE0B39"/>
    <w:rsid w:val="00FE16AA"/>
    <w:rsid w:val="00FE185B"/>
    <w:rsid w:val="00FE1AAB"/>
    <w:rsid w:val="00FE1AB9"/>
    <w:rsid w:val="00FE1E2C"/>
    <w:rsid w:val="00FE1FCB"/>
    <w:rsid w:val="00FE1FD8"/>
    <w:rsid w:val="00FE2067"/>
    <w:rsid w:val="00FE215E"/>
    <w:rsid w:val="00FE21A2"/>
    <w:rsid w:val="00FE2354"/>
    <w:rsid w:val="00FE2485"/>
    <w:rsid w:val="00FE252C"/>
    <w:rsid w:val="00FE2771"/>
    <w:rsid w:val="00FE2797"/>
    <w:rsid w:val="00FE28DF"/>
    <w:rsid w:val="00FE28F1"/>
    <w:rsid w:val="00FE2A40"/>
    <w:rsid w:val="00FE2AC5"/>
    <w:rsid w:val="00FE2AD9"/>
    <w:rsid w:val="00FE2B30"/>
    <w:rsid w:val="00FE2BE1"/>
    <w:rsid w:val="00FE2C65"/>
    <w:rsid w:val="00FE2D26"/>
    <w:rsid w:val="00FE2D35"/>
    <w:rsid w:val="00FE2D8E"/>
    <w:rsid w:val="00FE31FD"/>
    <w:rsid w:val="00FE33A6"/>
    <w:rsid w:val="00FE3AC7"/>
    <w:rsid w:val="00FE3BEF"/>
    <w:rsid w:val="00FE3D23"/>
    <w:rsid w:val="00FE3FB4"/>
    <w:rsid w:val="00FE40DC"/>
    <w:rsid w:val="00FE45E4"/>
    <w:rsid w:val="00FE4679"/>
    <w:rsid w:val="00FE4771"/>
    <w:rsid w:val="00FE48C3"/>
    <w:rsid w:val="00FE4A81"/>
    <w:rsid w:val="00FE4D54"/>
    <w:rsid w:val="00FE4EAC"/>
    <w:rsid w:val="00FE573B"/>
    <w:rsid w:val="00FE58B5"/>
    <w:rsid w:val="00FE59CB"/>
    <w:rsid w:val="00FE5A1C"/>
    <w:rsid w:val="00FE5C54"/>
    <w:rsid w:val="00FE5D50"/>
    <w:rsid w:val="00FE62A5"/>
    <w:rsid w:val="00FE6424"/>
    <w:rsid w:val="00FE65C5"/>
    <w:rsid w:val="00FE6633"/>
    <w:rsid w:val="00FE68BA"/>
    <w:rsid w:val="00FE68C8"/>
    <w:rsid w:val="00FE6A97"/>
    <w:rsid w:val="00FE6C52"/>
    <w:rsid w:val="00FE7057"/>
    <w:rsid w:val="00FE73C6"/>
    <w:rsid w:val="00FE7446"/>
    <w:rsid w:val="00FE747F"/>
    <w:rsid w:val="00FE74D1"/>
    <w:rsid w:val="00FE7950"/>
    <w:rsid w:val="00FE7F11"/>
    <w:rsid w:val="00FF0029"/>
    <w:rsid w:val="00FF02F4"/>
    <w:rsid w:val="00FF066D"/>
    <w:rsid w:val="00FF088F"/>
    <w:rsid w:val="00FF0BCC"/>
    <w:rsid w:val="00FF0BEE"/>
    <w:rsid w:val="00FF1056"/>
    <w:rsid w:val="00FF127C"/>
    <w:rsid w:val="00FF12F3"/>
    <w:rsid w:val="00FF13A8"/>
    <w:rsid w:val="00FF167E"/>
    <w:rsid w:val="00FF188B"/>
    <w:rsid w:val="00FF19DF"/>
    <w:rsid w:val="00FF1F95"/>
    <w:rsid w:val="00FF202B"/>
    <w:rsid w:val="00FF2115"/>
    <w:rsid w:val="00FF2172"/>
    <w:rsid w:val="00FF23B5"/>
    <w:rsid w:val="00FF272F"/>
    <w:rsid w:val="00FF28F6"/>
    <w:rsid w:val="00FF2919"/>
    <w:rsid w:val="00FF294A"/>
    <w:rsid w:val="00FF2D83"/>
    <w:rsid w:val="00FF2E9B"/>
    <w:rsid w:val="00FF30A6"/>
    <w:rsid w:val="00FF30DA"/>
    <w:rsid w:val="00FF3166"/>
    <w:rsid w:val="00FF3697"/>
    <w:rsid w:val="00FF37B2"/>
    <w:rsid w:val="00FF3BC0"/>
    <w:rsid w:val="00FF3C08"/>
    <w:rsid w:val="00FF3F09"/>
    <w:rsid w:val="00FF405E"/>
    <w:rsid w:val="00FF40DE"/>
    <w:rsid w:val="00FF40EE"/>
    <w:rsid w:val="00FF4114"/>
    <w:rsid w:val="00FF4177"/>
    <w:rsid w:val="00FF41D5"/>
    <w:rsid w:val="00FF4223"/>
    <w:rsid w:val="00FF48A1"/>
    <w:rsid w:val="00FF4934"/>
    <w:rsid w:val="00FF4B5D"/>
    <w:rsid w:val="00FF4B67"/>
    <w:rsid w:val="00FF4C04"/>
    <w:rsid w:val="00FF4D50"/>
    <w:rsid w:val="00FF4DCE"/>
    <w:rsid w:val="00FF4E93"/>
    <w:rsid w:val="00FF5085"/>
    <w:rsid w:val="00FF5194"/>
    <w:rsid w:val="00FF51A1"/>
    <w:rsid w:val="00FF5CC0"/>
    <w:rsid w:val="00FF5DC8"/>
    <w:rsid w:val="00FF6235"/>
    <w:rsid w:val="00FF64C1"/>
    <w:rsid w:val="00FF6609"/>
    <w:rsid w:val="00FF672E"/>
    <w:rsid w:val="00FF68CC"/>
    <w:rsid w:val="00FF6A0A"/>
    <w:rsid w:val="00FF6A73"/>
    <w:rsid w:val="00FF6F1B"/>
    <w:rsid w:val="00FF6F33"/>
    <w:rsid w:val="00FF6FC3"/>
    <w:rsid w:val="00FF6FF4"/>
    <w:rsid w:val="00FF7141"/>
    <w:rsid w:val="00FF748C"/>
    <w:rsid w:val="00FF7627"/>
    <w:rsid w:val="00FF76F0"/>
    <w:rsid w:val="00FF7939"/>
    <w:rsid w:val="00FF7968"/>
    <w:rsid w:val="00FF7B2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smartTagType w:namespaceuri="urn:schemas-microsoft-com:office:smarttags" w:name="metricconverter"/>
  <w:shapeDefaults>
    <o:shapedefaults v:ext="edit" spidmax="2049"/>
    <o:shapelayout v:ext="edit">
      <o:idmap v:ext="edit" data="1"/>
    </o:shapelayout>
  </w:shapeDefaults>
  <w:decimalSymbol w:val=","/>
  <w:listSeparator w:val=";"/>
  <w14:docId w14:val="7CB4E691"/>
  <w15:chartTrackingRefBased/>
  <w15:docId w15:val="{12967AD1-52B9-42CC-A61D-353ECCB7C92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pl-PL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9" w:unhideWhenUsed="1" w:qFormat="1"/>
    <w:lsdException w:name="heading 3" w:semiHidden="1" w:uiPriority="9" w:unhideWhenUsed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aliases w:val="Tekst informacji"/>
    <w:qFormat/>
    <w:rsid w:val="00FC015D"/>
    <w:pPr>
      <w:spacing w:before="120" w:after="120" w:line="240" w:lineRule="exact"/>
    </w:pPr>
    <w:rPr>
      <w:rFonts w:ascii="Fira Sans" w:hAnsi="Fira Sans"/>
      <w:sz w:val="19"/>
    </w:rPr>
  </w:style>
  <w:style w:type="paragraph" w:styleId="Nagwek1">
    <w:name w:val="heading 1"/>
    <w:aliases w:val="tytuł podrozdziału"/>
    <w:basedOn w:val="Normalny"/>
    <w:next w:val="Normalny"/>
    <w:link w:val="Nagwek1Znak"/>
    <w:qFormat/>
    <w:rsid w:val="00110490"/>
    <w:pPr>
      <w:keepNext/>
      <w:spacing w:before="360" w:after="360" w:line="240" w:lineRule="auto"/>
      <w:outlineLvl w:val="0"/>
    </w:pPr>
    <w:rPr>
      <w:rFonts w:ascii="Fira Sans SemiBold" w:eastAsia="Times New Roman" w:hAnsi="Fira Sans SemiBold" w:cs="Times New Roman"/>
      <w:bCs/>
      <w:color w:val="001D77"/>
      <w:sz w:val="24"/>
      <w:szCs w:val="24"/>
      <w:lang w:eastAsia="pl-PL"/>
    </w:rPr>
  </w:style>
  <w:style w:type="paragraph" w:styleId="Nagwek2">
    <w:name w:val="heading 2"/>
    <w:basedOn w:val="Normalny"/>
    <w:next w:val="Normalny"/>
    <w:link w:val="Nagwek2Znak"/>
    <w:uiPriority w:val="9"/>
    <w:unhideWhenUsed/>
    <w:qFormat/>
    <w:rsid w:val="007A2DC1"/>
    <w:pPr>
      <w:keepNext/>
      <w:keepLines/>
      <w:spacing w:before="40" w:after="0"/>
      <w:outlineLvl w:val="1"/>
    </w:pPr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paragraph" w:styleId="Nagwek3">
    <w:name w:val="heading 3"/>
    <w:basedOn w:val="Normalny"/>
    <w:next w:val="Normalny"/>
    <w:link w:val="Nagwek3Znak"/>
    <w:uiPriority w:val="9"/>
    <w:unhideWhenUsed/>
    <w:rsid w:val="007A2DC1"/>
    <w:pPr>
      <w:keepNext/>
      <w:keepLines/>
      <w:spacing w:before="40" w:after="0"/>
      <w:outlineLvl w:val="2"/>
    </w:pPr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paragraph" w:styleId="Nagwek4">
    <w:name w:val="heading 4"/>
    <w:basedOn w:val="Normalny"/>
    <w:next w:val="Normalny"/>
    <w:link w:val="Nagwek4Znak"/>
    <w:uiPriority w:val="9"/>
    <w:semiHidden/>
    <w:unhideWhenUsed/>
    <w:rsid w:val="00437395"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paragraph" w:styleId="Nagwek5">
    <w:name w:val="heading 5"/>
    <w:basedOn w:val="Normalny"/>
    <w:next w:val="Normalny"/>
    <w:link w:val="Nagwek5Znak"/>
    <w:uiPriority w:val="9"/>
    <w:unhideWhenUsed/>
    <w:qFormat/>
    <w:rsid w:val="007A2DC1"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2E74B5" w:themeColor="accent1" w:themeShade="BF"/>
    </w:rPr>
  </w:style>
  <w:style w:type="paragraph" w:styleId="Nagwek6">
    <w:name w:val="heading 6"/>
    <w:basedOn w:val="Normalny"/>
    <w:next w:val="Normalny"/>
    <w:link w:val="Nagwek6Znak"/>
    <w:uiPriority w:val="9"/>
    <w:semiHidden/>
    <w:unhideWhenUsed/>
    <w:qFormat/>
    <w:rsid w:val="00935D73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1F4D78" w:themeColor="accent1" w:themeShade="7F"/>
    </w:rPr>
  </w:style>
  <w:style w:type="paragraph" w:styleId="Nagwek7">
    <w:name w:val="heading 7"/>
    <w:basedOn w:val="Normalny"/>
    <w:next w:val="Normalny"/>
    <w:link w:val="Nagwek7Znak"/>
    <w:uiPriority w:val="9"/>
    <w:semiHidden/>
    <w:unhideWhenUsed/>
    <w:qFormat/>
    <w:rsid w:val="00935D73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1F4D78" w:themeColor="accent1" w:themeShade="7F"/>
    </w:rPr>
  </w:style>
  <w:style w:type="paragraph" w:styleId="Nagwek8">
    <w:name w:val="heading 8"/>
    <w:basedOn w:val="Normalny"/>
    <w:next w:val="Normalny"/>
    <w:link w:val="Nagwek8Znak"/>
    <w:uiPriority w:val="9"/>
    <w:unhideWhenUsed/>
    <w:qFormat/>
    <w:rsid w:val="007A2DC1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Nagwek9">
    <w:name w:val="heading 9"/>
    <w:basedOn w:val="Normalny"/>
    <w:next w:val="Normalny"/>
    <w:link w:val="Nagwek9Znak"/>
    <w:uiPriority w:val="9"/>
    <w:semiHidden/>
    <w:unhideWhenUsed/>
    <w:qFormat/>
    <w:rsid w:val="007A2DC1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customStyle="1" w:styleId="Nagwek1Znak">
    <w:name w:val="Nagłówek 1 Znak"/>
    <w:aliases w:val="tytuł podrozdziału Znak"/>
    <w:basedOn w:val="Domylnaczcionkaakapitu"/>
    <w:link w:val="Nagwek1"/>
    <w:rsid w:val="00110490"/>
    <w:rPr>
      <w:rFonts w:ascii="Fira Sans SemiBold" w:eastAsia="Times New Roman" w:hAnsi="Fira Sans SemiBold" w:cs="Times New Roman"/>
      <w:bCs/>
      <w:color w:val="001D77"/>
      <w:sz w:val="24"/>
      <w:szCs w:val="24"/>
      <w:lang w:eastAsia="pl-PL"/>
    </w:rPr>
  </w:style>
  <w:style w:type="paragraph" w:customStyle="1" w:styleId="LID">
    <w:name w:val="LID"/>
    <w:basedOn w:val="Normalny"/>
    <w:link w:val="LIDZnak"/>
    <w:qFormat/>
    <w:rsid w:val="00633014"/>
    <w:rPr>
      <w:b/>
      <w:noProof/>
      <w:szCs w:val="19"/>
      <w:lang w:eastAsia="pl-PL"/>
    </w:rPr>
  </w:style>
  <w:style w:type="character" w:customStyle="1" w:styleId="Nagwek2Znak">
    <w:name w:val="Nagłówek 2 Znak"/>
    <w:basedOn w:val="Domylnaczcionkaakapitu"/>
    <w:link w:val="Nagwek2"/>
    <w:uiPriority w:val="9"/>
    <w:rsid w:val="007A2DC1"/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character" w:customStyle="1" w:styleId="Nagwek3Znak">
    <w:name w:val="Nagłówek 3 Znak"/>
    <w:basedOn w:val="Domylnaczcionkaakapitu"/>
    <w:link w:val="Nagwek3"/>
    <w:uiPriority w:val="9"/>
    <w:rsid w:val="007A2DC1"/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character" w:customStyle="1" w:styleId="Nagwek5Znak">
    <w:name w:val="Nagłówek 5 Znak"/>
    <w:basedOn w:val="Domylnaczcionkaakapitu"/>
    <w:link w:val="Nagwek5"/>
    <w:uiPriority w:val="9"/>
    <w:rsid w:val="007A2DC1"/>
    <w:rPr>
      <w:rFonts w:asciiTheme="majorHAnsi" w:eastAsiaTheme="majorEastAsia" w:hAnsiTheme="majorHAnsi" w:cstheme="majorBidi"/>
      <w:color w:val="2E74B5" w:themeColor="accent1" w:themeShade="BF"/>
    </w:rPr>
  </w:style>
  <w:style w:type="character" w:customStyle="1" w:styleId="Nagwek8Znak">
    <w:name w:val="Nagłówek 8 Znak"/>
    <w:basedOn w:val="Domylnaczcionkaakapitu"/>
    <w:link w:val="Nagwek8"/>
    <w:uiPriority w:val="9"/>
    <w:rsid w:val="007A2DC1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Nagwek9Znak">
    <w:name w:val="Nagłówek 9 Znak"/>
    <w:basedOn w:val="Domylnaczcionkaakapitu"/>
    <w:link w:val="Nagwek9"/>
    <w:uiPriority w:val="9"/>
    <w:semiHidden/>
    <w:rsid w:val="007A2DC1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Tabelasiatki1jasnaakcent1">
    <w:name w:val="Grid Table 1 Light Accent 1"/>
    <w:basedOn w:val="Standardowy"/>
    <w:uiPriority w:val="46"/>
    <w:rsid w:val="007A2DC1"/>
    <w:pPr>
      <w:spacing w:after="0" w:line="240" w:lineRule="auto"/>
    </w:pPr>
    <w:tblPr>
      <w:tblStyleRowBandSize w:val="1"/>
      <w:tblStyleColBandSize w:val="1"/>
      <w:tblBorders>
        <w:top w:val="single" w:sz="4" w:space="0" w:color="BDD6EE" w:themeColor="accent1" w:themeTint="66"/>
        <w:left w:val="single" w:sz="4" w:space="0" w:color="BDD6EE" w:themeColor="accent1" w:themeTint="66"/>
        <w:bottom w:val="single" w:sz="4" w:space="0" w:color="BDD6EE" w:themeColor="accent1" w:themeTint="66"/>
        <w:right w:val="single" w:sz="4" w:space="0" w:color="BDD6EE" w:themeColor="accent1" w:themeTint="66"/>
        <w:insideH w:val="single" w:sz="4" w:space="0" w:color="BDD6EE" w:themeColor="accent1" w:themeTint="66"/>
        <w:insideV w:val="single" w:sz="4" w:space="0" w:color="BDD6EE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CC2E5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CC2E5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Siatkatabelijasna">
    <w:name w:val="Grid Table Light"/>
    <w:basedOn w:val="Standardowy"/>
    <w:uiPriority w:val="40"/>
    <w:rsid w:val="007A2DC1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character" w:styleId="Hipercze">
    <w:name w:val="Hyperlink"/>
    <w:semiHidden/>
    <w:rsid w:val="008F3638"/>
    <w:rPr>
      <w:rFonts w:cs="Times New Roman"/>
      <w:color w:val="0000FF"/>
      <w:u w:val="single"/>
    </w:rPr>
  </w:style>
  <w:style w:type="paragraph" w:styleId="Tekstdymka">
    <w:name w:val="Balloon Text"/>
    <w:basedOn w:val="Normalny"/>
    <w:link w:val="TekstdymkaZnak"/>
    <w:uiPriority w:val="99"/>
    <w:semiHidden/>
    <w:unhideWhenUsed/>
    <w:rsid w:val="007F324B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TekstdymkaZnak">
    <w:name w:val="Tekst dymka Znak"/>
    <w:basedOn w:val="Domylnaczcionkaakapitu"/>
    <w:link w:val="Tekstdymka"/>
    <w:uiPriority w:val="99"/>
    <w:semiHidden/>
    <w:rsid w:val="007F324B"/>
    <w:rPr>
      <w:rFonts w:ascii="Segoe UI" w:hAnsi="Segoe UI" w:cs="Segoe UI"/>
      <w:sz w:val="18"/>
      <w:szCs w:val="18"/>
    </w:rPr>
  </w:style>
  <w:style w:type="table" w:styleId="Tabela-Siatka">
    <w:name w:val="Table Grid"/>
    <w:basedOn w:val="Standardowy"/>
    <w:uiPriority w:val="39"/>
    <w:rsid w:val="009C133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Nagwek4Znak">
    <w:name w:val="Nagłówek 4 Znak"/>
    <w:basedOn w:val="Domylnaczcionkaakapitu"/>
    <w:link w:val="Nagwek4"/>
    <w:uiPriority w:val="9"/>
    <w:semiHidden/>
    <w:rsid w:val="00437395"/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character" w:styleId="Pogrubienie">
    <w:name w:val="Strong"/>
    <w:basedOn w:val="Domylnaczcionkaakapitu"/>
    <w:uiPriority w:val="22"/>
    <w:qFormat/>
    <w:rsid w:val="005203F1"/>
    <w:rPr>
      <w:b/>
      <w:bCs/>
    </w:rPr>
  </w:style>
  <w:style w:type="paragraph" w:styleId="Nagwek">
    <w:name w:val="header"/>
    <w:basedOn w:val="Normalny"/>
    <w:link w:val="NagwekZnak"/>
    <w:uiPriority w:val="99"/>
    <w:unhideWhenUsed/>
    <w:rsid w:val="000662E2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NagwekZnak">
    <w:name w:val="Nagłówek Znak"/>
    <w:basedOn w:val="Domylnaczcionkaakapitu"/>
    <w:link w:val="Nagwek"/>
    <w:uiPriority w:val="99"/>
    <w:rsid w:val="000662E2"/>
  </w:style>
  <w:style w:type="paragraph" w:styleId="Stopka">
    <w:name w:val="footer"/>
    <w:basedOn w:val="Normalny"/>
    <w:link w:val="StopkaZnak"/>
    <w:uiPriority w:val="99"/>
    <w:unhideWhenUsed/>
    <w:rsid w:val="000662E2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StopkaZnak">
    <w:name w:val="Stopka Znak"/>
    <w:basedOn w:val="Domylnaczcionkaakapitu"/>
    <w:link w:val="Stopka"/>
    <w:uiPriority w:val="99"/>
    <w:rsid w:val="000662E2"/>
  </w:style>
  <w:style w:type="paragraph" w:styleId="Akapitzlist">
    <w:name w:val="List Paragraph"/>
    <w:basedOn w:val="Normalny"/>
    <w:uiPriority w:val="34"/>
    <w:qFormat/>
    <w:rsid w:val="00933EC1"/>
    <w:pPr>
      <w:ind w:left="720"/>
      <w:contextualSpacing/>
    </w:pPr>
  </w:style>
  <w:style w:type="paragraph" w:styleId="Tekstprzypisudolnego">
    <w:name w:val="footnote text"/>
    <w:basedOn w:val="Normalny"/>
    <w:link w:val="TekstprzypisudolnegoZnak"/>
    <w:uiPriority w:val="99"/>
    <w:semiHidden/>
    <w:unhideWhenUsed/>
    <w:rsid w:val="001448A7"/>
    <w:pPr>
      <w:spacing w:after="0" w:line="240" w:lineRule="auto"/>
    </w:pPr>
    <w:rPr>
      <w:sz w:val="20"/>
      <w:szCs w:val="20"/>
    </w:rPr>
  </w:style>
  <w:style w:type="character" w:customStyle="1" w:styleId="TekstprzypisudolnegoZnak">
    <w:name w:val="Tekst przypisu dolnego Znak"/>
    <w:basedOn w:val="Domylnaczcionkaakapitu"/>
    <w:link w:val="Tekstprzypisudolnego"/>
    <w:uiPriority w:val="99"/>
    <w:semiHidden/>
    <w:rsid w:val="001448A7"/>
    <w:rPr>
      <w:sz w:val="20"/>
      <w:szCs w:val="20"/>
    </w:rPr>
  </w:style>
  <w:style w:type="character" w:styleId="Odwoanieprzypisudolnego">
    <w:name w:val="footnote reference"/>
    <w:basedOn w:val="Domylnaczcionkaakapitu"/>
    <w:uiPriority w:val="99"/>
    <w:semiHidden/>
    <w:unhideWhenUsed/>
    <w:rsid w:val="001448A7"/>
    <w:rPr>
      <w:vertAlign w:val="superscript"/>
    </w:rPr>
  </w:style>
  <w:style w:type="paragraph" w:customStyle="1" w:styleId="tytuinformacji">
    <w:name w:val="tytuł informacji"/>
    <w:basedOn w:val="Normalny"/>
    <w:rsid w:val="00633014"/>
    <w:pPr>
      <w:spacing w:after="0" w:line="240" w:lineRule="auto"/>
    </w:pPr>
    <w:rPr>
      <w:rFonts w:ascii="Fira Sans Extra Condensed SemiB" w:hAnsi="Fira Sans Extra Condensed SemiB"/>
      <w:color w:val="000000" w:themeColor="text1"/>
      <w:sz w:val="40"/>
      <w:szCs w:val="26"/>
    </w:rPr>
  </w:style>
  <w:style w:type="paragraph" w:customStyle="1" w:styleId="tekstzboku">
    <w:name w:val="tekst z boku"/>
    <w:basedOn w:val="Normalny"/>
    <w:qFormat/>
    <w:rsid w:val="008F74DF"/>
    <w:pPr>
      <w:spacing w:after="0"/>
    </w:pPr>
    <w:rPr>
      <w:rFonts w:eastAsia="Times New Roman" w:cs="Times New Roman"/>
      <w:bCs/>
      <w:color w:val="001D77"/>
      <w:sz w:val="18"/>
      <w:szCs w:val="18"/>
      <w:lang w:eastAsia="pl-PL"/>
    </w:rPr>
  </w:style>
  <w:style w:type="paragraph" w:customStyle="1" w:styleId="tytuwykresu">
    <w:name w:val="tytuł wykresu"/>
    <w:basedOn w:val="Normalny"/>
    <w:qFormat/>
    <w:rsid w:val="009A0CB7"/>
    <w:pPr>
      <w:spacing w:before="480" w:after="0"/>
    </w:pPr>
    <w:rPr>
      <w:b/>
      <w:spacing w:val="-2"/>
    </w:rPr>
  </w:style>
  <w:style w:type="paragraph" w:customStyle="1" w:styleId="tekstnaniebieskimtle">
    <w:name w:val="tekst na niebieskim tle"/>
    <w:basedOn w:val="Normalny"/>
    <w:qFormat/>
    <w:rsid w:val="00074DD8"/>
    <w:pPr>
      <w:spacing w:before="0" w:after="0" w:line="240" w:lineRule="auto"/>
    </w:pPr>
    <w:rPr>
      <w:sz w:val="20"/>
    </w:rPr>
  </w:style>
  <w:style w:type="paragraph" w:customStyle="1" w:styleId="Podstawowyakapit">
    <w:name w:val="[Podstawowy akapit]"/>
    <w:basedOn w:val="Normalny"/>
    <w:uiPriority w:val="99"/>
    <w:rsid w:val="00F469A3"/>
    <w:pPr>
      <w:autoSpaceDE w:val="0"/>
      <w:autoSpaceDN w:val="0"/>
      <w:adjustRightInd w:val="0"/>
      <w:spacing w:before="0" w:after="0" w:line="288" w:lineRule="auto"/>
      <w:textAlignment w:val="center"/>
    </w:pPr>
    <w:rPr>
      <w:rFonts w:ascii="Minion Pro" w:hAnsi="Minion Pro" w:cs="Minion Pro"/>
      <w:color w:val="000000"/>
      <w:sz w:val="24"/>
      <w:szCs w:val="24"/>
    </w:rPr>
  </w:style>
  <w:style w:type="paragraph" w:customStyle="1" w:styleId="Spistreci">
    <w:name w:val="Spis treści"/>
    <w:basedOn w:val="LID"/>
    <w:link w:val="SpistreciZnak"/>
    <w:qFormat/>
    <w:rsid w:val="008E1A3C"/>
    <w:pPr>
      <w:tabs>
        <w:tab w:val="right" w:leader="dot" w:pos="10466"/>
      </w:tabs>
    </w:pPr>
    <w:rPr>
      <w:b w:val="0"/>
      <w:sz w:val="22"/>
    </w:rPr>
  </w:style>
  <w:style w:type="paragraph" w:customStyle="1" w:styleId="tekstnapierwszejstronie">
    <w:name w:val="tekst na pierwszej stronie"/>
    <w:basedOn w:val="Nagwek1"/>
    <w:link w:val="tekstnapierwszejstronieZnak"/>
    <w:qFormat/>
    <w:rsid w:val="00100C3D"/>
    <w:pPr>
      <w:numPr>
        <w:numId w:val="6"/>
      </w:numPr>
      <w:spacing w:before="120" w:after="120"/>
    </w:pPr>
    <w:rPr>
      <w:rFonts w:ascii="Fira Sans" w:hAnsi="Fira Sans"/>
      <w:color w:val="000000" w:themeColor="text1"/>
      <w:sz w:val="19"/>
    </w:rPr>
  </w:style>
  <w:style w:type="character" w:customStyle="1" w:styleId="LIDZnak">
    <w:name w:val="LID Znak"/>
    <w:basedOn w:val="Domylnaczcionkaakapitu"/>
    <w:link w:val="LID"/>
    <w:rsid w:val="009400F1"/>
    <w:rPr>
      <w:rFonts w:ascii="Fira Sans" w:hAnsi="Fira Sans"/>
      <w:b/>
      <w:noProof/>
      <w:sz w:val="19"/>
      <w:szCs w:val="19"/>
      <w:lang w:eastAsia="pl-PL"/>
    </w:rPr>
  </w:style>
  <w:style w:type="character" w:customStyle="1" w:styleId="SpistreciZnak">
    <w:name w:val="Spis treści Znak"/>
    <w:basedOn w:val="LIDZnak"/>
    <w:link w:val="Spistreci"/>
    <w:rsid w:val="008E1A3C"/>
    <w:rPr>
      <w:rFonts w:ascii="Fira Sans" w:hAnsi="Fira Sans"/>
      <w:b w:val="0"/>
      <w:noProof/>
      <w:sz w:val="19"/>
      <w:szCs w:val="19"/>
      <w:lang w:eastAsia="pl-PL"/>
    </w:rPr>
  </w:style>
  <w:style w:type="character" w:customStyle="1" w:styleId="tekstnapierwszejstronieZnak">
    <w:name w:val="tekst na pierwszej stronie Znak"/>
    <w:basedOn w:val="Domylnaczcionkaakapitu"/>
    <w:link w:val="tekstnapierwszejstronie"/>
    <w:rsid w:val="00100C3D"/>
    <w:rPr>
      <w:rFonts w:ascii="Fira Sans" w:eastAsia="Times New Roman" w:hAnsi="Fira Sans" w:cs="Times New Roman"/>
      <w:bCs/>
      <w:color w:val="000000" w:themeColor="text1"/>
      <w:sz w:val="19"/>
      <w:szCs w:val="24"/>
      <w:lang w:eastAsia="pl-PL"/>
    </w:rPr>
  </w:style>
  <w:style w:type="paragraph" w:customStyle="1" w:styleId="Tekstwypunktowany">
    <w:name w:val="Tekst wypunktowany"/>
    <w:basedOn w:val="Normalny"/>
    <w:link w:val="TekstwypunktowanyZnak"/>
    <w:qFormat/>
    <w:rsid w:val="006B2A42"/>
    <w:pPr>
      <w:numPr>
        <w:numId w:val="5"/>
      </w:numPr>
      <w:ind w:left="714" w:hanging="357"/>
    </w:pPr>
    <w:rPr>
      <w:shd w:val="clear" w:color="auto" w:fill="FFFFFF"/>
    </w:rPr>
  </w:style>
  <w:style w:type="character" w:customStyle="1" w:styleId="TekstwypunktowanyZnak">
    <w:name w:val="Tekst wypunktowany Znak"/>
    <w:basedOn w:val="Domylnaczcionkaakapitu"/>
    <w:link w:val="Tekstwypunktowany"/>
    <w:rsid w:val="006B2A42"/>
    <w:rPr>
      <w:rFonts w:ascii="Fira Sans" w:hAnsi="Fira Sans"/>
      <w:sz w:val="19"/>
    </w:rPr>
  </w:style>
  <w:style w:type="paragraph" w:styleId="Tekstpodstawowywcity">
    <w:name w:val="Body Text Indent"/>
    <w:basedOn w:val="Normalny"/>
    <w:link w:val="TekstpodstawowywcityZnak"/>
    <w:rsid w:val="00515A1D"/>
    <w:pPr>
      <w:spacing w:before="0" w:after="0" w:line="240" w:lineRule="auto"/>
      <w:ind w:firstLine="426"/>
      <w:jc w:val="both"/>
    </w:pPr>
    <w:rPr>
      <w:rFonts w:ascii="Times New Roman" w:eastAsia="Times New Roman" w:hAnsi="Times New Roman" w:cs="Times New Roman"/>
      <w:sz w:val="20"/>
      <w:szCs w:val="20"/>
      <w:lang w:eastAsia="pl-PL"/>
    </w:rPr>
  </w:style>
  <w:style w:type="character" w:customStyle="1" w:styleId="TekstpodstawowywcityZnak">
    <w:name w:val="Tekst podstawowy wcięty Znak"/>
    <w:basedOn w:val="Domylnaczcionkaakapitu"/>
    <w:link w:val="Tekstpodstawowywcity"/>
    <w:rsid w:val="00515A1D"/>
    <w:rPr>
      <w:rFonts w:ascii="Times New Roman" w:eastAsia="Times New Roman" w:hAnsi="Times New Roman" w:cs="Times New Roman"/>
      <w:sz w:val="20"/>
      <w:szCs w:val="20"/>
      <w:lang w:eastAsia="pl-PL"/>
    </w:rPr>
  </w:style>
  <w:style w:type="paragraph" w:styleId="Tekstpodstawowy">
    <w:name w:val="Body Text"/>
    <w:basedOn w:val="Normalny"/>
    <w:link w:val="TekstpodstawowyZnak"/>
    <w:unhideWhenUsed/>
    <w:rsid w:val="00115C8F"/>
  </w:style>
  <w:style w:type="character" w:customStyle="1" w:styleId="TekstpodstawowyZnak">
    <w:name w:val="Tekst podstawowy Znak"/>
    <w:basedOn w:val="Domylnaczcionkaakapitu"/>
    <w:link w:val="Tekstpodstawowy"/>
    <w:uiPriority w:val="99"/>
    <w:rsid w:val="00115C8F"/>
    <w:rPr>
      <w:rFonts w:ascii="Fira Sans" w:hAnsi="Fira Sans"/>
      <w:sz w:val="19"/>
    </w:rPr>
  </w:style>
  <w:style w:type="paragraph" w:styleId="Tekstpodstawowy2">
    <w:name w:val="Body Text 2"/>
    <w:basedOn w:val="Normalny"/>
    <w:link w:val="Tekstpodstawowy2Znak"/>
    <w:uiPriority w:val="99"/>
    <w:unhideWhenUsed/>
    <w:rsid w:val="00115C8F"/>
    <w:pPr>
      <w:spacing w:line="480" w:lineRule="auto"/>
    </w:pPr>
  </w:style>
  <w:style w:type="character" w:customStyle="1" w:styleId="Tekstpodstawowy2Znak">
    <w:name w:val="Tekst podstawowy 2 Znak"/>
    <w:basedOn w:val="Domylnaczcionkaakapitu"/>
    <w:link w:val="Tekstpodstawowy2"/>
    <w:uiPriority w:val="99"/>
    <w:rsid w:val="00115C8F"/>
    <w:rPr>
      <w:rFonts w:ascii="Fira Sans" w:hAnsi="Fira Sans"/>
      <w:sz w:val="19"/>
    </w:rPr>
  </w:style>
  <w:style w:type="character" w:customStyle="1" w:styleId="Heading1Char">
    <w:name w:val="Heading 1 Char"/>
    <w:locked/>
    <w:rsid w:val="001403AA"/>
    <w:rPr>
      <w:rFonts w:ascii="Cambria" w:hAnsi="Cambria" w:cs="Cambria"/>
      <w:b/>
      <w:bCs/>
      <w:kern w:val="32"/>
      <w:sz w:val="32"/>
      <w:szCs w:val="32"/>
    </w:rPr>
  </w:style>
  <w:style w:type="paragraph" w:customStyle="1" w:styleId="Boczek1pol">
    <w:name w:val="Boczek 1 pol."/>
    <w:basedOn w:val="Normalny"/>
    <w:rsid w:val="001403AA"/>
    <w:pPr>
      <w:spacing w:before="0" w:after="0" w:line="240" w:lineRule="auto"/>
      <w:ind w:left="113" w:hanging="113"/>
    </w:pPr>
    <w:rPr>
      <w:rFonts w:ascii="Arial Narrow" w:eastAsia="Times New Roman" w:hAnsi="Arial Narrow" w:cs="Times New Roman"/>
      <w:sz w:val="14"/>
      <w:szCs w:val="20"/>
      <w:lang w:eastAsia="pl-PL"/>
    </w:rPr>
  </w:style>
  <w:style w:type="paragraph" w:customStyle="1" w:styleId="Gwka">
    <w:name w:val="Główka"/>
    <w:basedOn w:val="Normalny"/>
    <w:rsid w:val="00554950"/>
    <w:pPr>
      <w:autoSpaceDE w:val="0"/>
      <w:autoSpaceDN w:val="0"/>
      <w:spacing w:before="40" w:after="40" w:line="240" w:lineRule="auto"/>
      <w:jc w:val="center"/>
    </w:pPr>
    <w:rPr>
      <w:rFonts w:ascii="Arial" w:eastAsia="Times New Roman" w:hAnsi="Arial" w:cs="Arial"/>
      <w:sz w:val="14"/>
      <w:szCs w:val="14"/>
      <w:lang w:eastAsia="pl-PL"/>
    </w:rPr>
  </w:style>
  <w:style w:type="paragraph" w:customStyle="1" w:styleId="Notka">
    <w:name w:val="Notka"/>
    <w:basedOn w:val="Normalny"/>
    <w:rsid w:val="00554950"/>
    <w:pPr>
      <w:autoSpaceDE w:val="0"/>
      <w:autoSpaceDN w:val="0"/>
      <w:spacing w:before="240" w:after="0" w:line="240" w:lineRule="auto"/>
      <w:ind w:firstLine="284"/>
      <w:jc w:val="both"/>
    </w:pPr>
    <w:rPr>
      <w:rFonts w:ascii="Arial" w:eastAsia="Times New Roman" w:hAnsi="Arial" w:cs="Arial"/>
      <w:sz w:val="16"/>
      <w:szCs w:val="16"/>
      <w:lang w:eastAsia="pl-PL"/>
    </w:rPr>
  </w:style>
  <w:style w:type="paragraph" w:customStyle="1" w:styleId="gowka1">
    <w:name w:val="głowka 1"/>
    <w:basedOn w:val="Gwka"/>
    <w:rsid w:val="00554950"/>
    <w:pPr>
      <w:autoSpaceDE/>
      <w:autoSpaceDN/>
      <w:spacing w:line="180" w:lineRule="exact"/>
      <w:ind w:left="341" w:hanging="284"/>
      <w:jc w:val="left"/>
    </w:pPr>
    <w:rPr>
      <w:rFonts w:ascii="Times" w:hAnsi="Times" w:cs="Times New Roman"/>
      <w:sz w:val="16"/>
      <w:szCs w:val="16"/>
    </w:rPr>
  </w:style>
  <w:style w:type="paragraph" w:customStyle="1" w:styleId="stopka1">
    <w:name w:val="stopka1"/>
    <w:basedOn w:val="Stopka"/>
    <w:rsid w:val="00554950"/>
    <w:pPr>
      <w:spacing w:before="0"/>
    </w:pPr>
    <w:rPr>
      <w:rFonts w:ascii="Times" w:eastAsia="Times New Roman" w:hAnsi="Times" w:cs="Times New Roman"/>
      <w:sz w:val="18"/>
      <w:szCs w:val="18"/>
      <w:lang w:eastAsia="pl-PL"/>
    </w:rPr>
  </w:style>
  <w:style w:type="paragraph" w:styleId="NormalnyWeb">
    <w:name w:val="Normal (Web)"/>
    <w:basedOn w:val="Normalny"/>
    <w:uiPriority w:val="99"/>
    <w:semiHidden/>
    <w:unhideWhenUsed/>
    <w:rsid w:val="00102949"/>
    <w:pPr>
      <w:spacing w:before="100" w:beforeAutospacing="1" w:after="100" w:afterAutospacing="1" w:line="240" w:lineRule="auto"/>
    </w:pPr>
    <w:rPr>
      <w:rFonts w:ascii="Times New Roman" w:eastAsiaTheme="minorEastAsia" w:hAnsi="Times New Roman" w:cs="Times New Roman"/>
      <w:sz w:val="24"/>
      <w:szCs w:val="24"/>
      <w:lang w:eastAsia="pl-PL"/>
    </w:rPr>
  </w:style>
  <w:style w:type="character" w:styleId="UyteHipercze">
    <w:name w:val="FollowedHyperlink"/>
    <w:basedOn w:val="Domylnaczcionkaakapitu"/>
    <w:uiPriority w:val="99"/>
    <w:semiHidden/>
    <w:unhideWhenUsed/>
    <w:rsid w:val="00F56665"/>
    <w:rPr>
      <w:color w:val="954F72" w:themeColor="followedHyperlink"/>
      <w:u w:val="single"/>
    </w:rPr>
  </w:style>
  <w:style w:type="paragraph" w:styleId="Tekstprzypisukocowego">
    <w:name w:val="endnote text"/>
    <w:basedOn w:val="Normalny"/>
    <w:link w:val="TekstprzypisukocowegoZnak"/>
    <w:uiPriority w:val="99"/>
    <w:semiHidden/>
    <w:unhideWhenUsed/>
    <w:rsid w:val="00BA5E8F"/>
    <w:pPr>
      <w:spacing w:before="0" w:after="0" w:line="240" w:lineRule="auto"/>
    </w:pPr>
    <w:rPr>
      <w:sz w:val="20"/>
      <w:szCs w:val="20"/>
    </w:rPr>
  </w:style>
  <w:style w:type="character" w:customStyle="1" w:styleId="TekstprzypisukocowegoZnak">
    <w:name w:val="Tekst przypisu końcowego Znak"/>
    <w:basedOn w:val="Domylnaczcionkaakapitu"/>
    <w:link w:val="Tekstprzypisukocowego"/>
    <w:uiPriority w:val="99"/>
    <w:semiHidden/>
    <w:rsid w:val="00BA5E8F"/>
    <w:rPr>
      <w:rFonts w:ascii="Fira Sans" w:hAnsi="Fira Sans"/>
      <w:sz w:val="20"/>
      <w:szCs w:val="20"/>
    </w:rPr>
  </w:style>
  <w:style w:type="character" w:styleId="Odwoanieprzypisukocowego">
    <w:name w:val="endnote reference"/>
    <w:basedOn w:val="Domylnaczcionkaakapitu"/>
    <w:uiPriority w:val="99"/>
    <w:semiHidden/>
    <w:unhideWhenUsed/>
    <w:rsid w:val="00BA5E8F"/>
    <w:rPr>
      <w:vertAlign w:val="superscript"/>
    </w:rPr>
  </w:style>
  <w:style w:type="character" w:styleId="Odwoaniedokomentarza">
    <w:name w:val="annotation reference"/>
    <w:basedOn w:val="Domylnaczcionkaakapitu"/>
    <w:uiPriority w:val="99"/>
    <w:semiHidden/>
    <w:unhideWhenUsed/>
    <w:rsid w:val="00E65345"/>
    <w:rPr>
      <w:sz w:val="16"/>
      <w:szCs w:val="16"/>
    </w:rPr>
  </w:style>
  <w:style w:type="paragraph" w:styleId="Tekstkomentarza">
    <w:name w:val="annotation text"/>
    <w:basedOn w:val="Normalny"/>
    <w:link w:val="TekstkomentarzaZnak"/>
    <w:uiPriority w:val="99"/>
    <w:unhideWhenUsed/>
    <w:rsid w:val="00E65345"/>
    <w:pPr>
      <w:spacing w:line="240" w:lineRule="auto"/>
    </w:pPr>
    <w:rPr>
      <w:sz w:val="20"/>
      <w:szCs w:val="20"/>
    </w:rPr>
  </w:style>
  <w:style w:type="character" w:customStyle="1" w:styleId="TekstkomentarzaZnak">
    <w:name w:val="Tekst komentarza Znak"/>
    <w:basedOn w:val="Domylnaczcionkaakapitu"/>
    <w:link w:val="Tekstkomentarza"/>
    <w:uiPriority w:val="99"/>
    <w:rsid w:val="00E65345"/>
    <w:rPr>
      <w:rFonts w:ascii="Fira Sans" w:hAnsi="Fira Sans"/>
      <w:sz w:val="20"/>
      <w:szCs w:val="20"/>
    </w:rPr>
  </w:style>
  <w:style w:type="paragraph" w:styleId="Tematkomentarza">
    <w:name w:val="annotation subject"/>
    <w:basedOn w:val="Tekstkomentarza"/>
    <w:next w:val="Tekstkomentarza"/>
    <w:link w:val="TematkomentarzaZnak"/>
    <w:uiPriority w:val="99"/>
    <w:semiHidden/>
    <w:unhideWhenUsed/>
    <w:rsid w:val="00E65345"/>
    <w:rPr>
      <w:b/>
      <w:bCs/>
    </w:rPr>
  </w:style>
  <w:style w:type="character" w:customStyle="1" w:styleId="TematkomentarzaZnak">
    <w:name w:val="Temat komentarza Znak"/>
    <w:basedOn w:val="TekstkomentarzaZnak"/>
    <w:link w:val="Tematkomentarza"/>
    <w:uiPriority w:val="99"/>
    <w:semiHidden/>
    <w:rsid w:val="00E65345"/>
    <w:rPr>
      <w:rFonts w:ascii="Fira Sans" w:hAnsi="Fira Sans"/>
      <w:b/>
      <w:bCs/>
      <w:sz w:val="20"/>
      <w:szCs w:val="20"/>
    </w:rPr>
  </w:style>
  <w:style w:type="paragraph" w:customStyle="1" w:styleId="Default">
    <w:name w:val="Default"/>
    <w:rsid w:val="00785776"/>
    <w:pPr>
      <w:autoSpaceDE w:val="0"/>
      <w:autoSpaceDN w:val="0"/>
      <w:adjustRightInd w:val="0"/>
      <w:spacing w:after="0" w:line="240" w:lineRule="auto"/>
    </w:pPr>
    <w:rPr>
      <w:rFonts w:ascii="Fira Sans" w:hAnsi="Fira Sans" w:cs="Fira Sans"/>
      <w:color w:val="000000"/>
      <w:sz w:val="24"/>
      <w:szCs w:val="24"/>
    </w:rPr>
  </w:style>
  <w:style w:type="paragraph" w:customStyle="1" w:styleId="Legendawykresupolski">
    <w:name w:val="Legenda wykresu polski"/>
    <w:basedOn w:val="Normalny"/>
    <w:qFormat/>
    <w:rsid w:val="008F7D86"/>
    <w:pPr>
      <w:spacing w:before="0" w:after="0" w:line="180" w:lineRule="exact"/>
      <w:ind w:left="1418"/>
      <w:jc w:val="both"/>
    </w:pPr>
    <w:rPr>
      <w:rFonts w:ascii="Myriad Pro" w:hAnsi="Myriad Pro"/>
      <w:color w:val="000000" w:themeColor="text1"/>
      <w:sz w:val="16"/>
    </w:rPr>
  </w:style>
  <w:style w:type="paragraph" w:styleId="Bezodstpw">
    <w:name w:val="No Spacing"/>
    <w:link w:val="BezodstpwZnak"/>
    <w:uiPriority w:val="1"/>
    <w:qFormat/>
    <w:rsid w:val="00E6198F"/>
    <w:pPr>
      <w:spacing w:after="0" w:line="240" w:lineRule="auto"/>
    </w:pPr>
    <w:rPr>
      <w:rFonts w:eastAsiaTheme="minorEastAsia"/>
      <w:lang w:eastAsia="pl-PL"/>
    </w:rPr>
  </w:style>
  <w:style w:type="character" w:customStyle="1" w:styleId="BezodstpwZnak">
    <w:name w:val="Bez odstępów Znak"/>
    <w:basedOn w:val="Domylnaczcionkaakapitu"/>
    <w:link w:val="Bezodstpw"/>
    <w:uiPriority w:val="1"/>
    <w:rsid w:val="00E6198F"/>
    <w:rPr>
      <w:rFonts w:eastAsiaTheme="minorEastAsia"/>
      <w:lang w:eastAsia="pl-PL"/>
    </w:rPr>
  </w:style>
  <w:style w:type="character" w:customStyle="1" w:styleId="Nierozpoznanawzmianka1">
    <w:name w:val="Nierozpoznana wzmianka1"/>
    <w:basedOn w:val="Domylnaczcionkaakapitu"/>
    <w:uiPriority w:val="99"/>
    <w:semiHidden/>
    <w:unhideWhenUsed/>
    <w:rsid w:val="003C0E3C"/>
    <w:rPr>
      <w:color w:val="605E5C"/>
      <w:shd w:val="clear" w:color="auto" w:fill="E1DFDD"/>
    </w:rPr>
  </w:style>
  <w:style w:type="character" w:styleId="Nierozpoznanawzmianka">
    <w:name w:val="Unresolved Mention"/>
    <w:basedOn w:val="Domylnaczcionkaakapitu"/>
    <w:uiPriority w:val="99"/>
    <w:semiHidden/>
    <w:unhideWhenUsed/>
    <w:rsid w:val="00D0333F"/>
    <w:rPr>
      <w:color w:val="605E5C"/>
      <w:shd w:val="clear" w:color="auto" w:fill="E1DFDD"/>
    </w:rPr>
  </w:style>
  <w:style w:type="paragraph" w:styleId="Adresnakopercie">
    <w:name w:val="envelope address"/>
    <w:basedOn w:val="Normalny"/>
    <w:uiPriority w:val="99"/>
    <w:semiHidden/>
    <w:unhideWhenUsed/>
    <w:rsid w:val="00935D73"/>
    <w:pPr>
      <w:framePr w:w="7920" w:h="1980" w:hRule="exact" w:hSpace="141" w:wrap="auto" w:hAnchor="page" w:xAlign="center" w:yAlign="bottom"/>
      <w:spacing w:before="0"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dreszwrotnynakopercie">
    <w:name w:val="envelope return"/>
    <w:basedOn w:val="Normalny"/>
    <w:uiPriority w:val="99"/>
    <w:semiHidden/>
    <w:unhideWhenUsed/>
    <w:rsid w:val="00935D73"/>
    <w:pPr>
      <w:spacing w:before="0"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ibliografia">
    <w:name w:val="Bibliography"/>
    <w:basedOn w:val="Normalny"/>
    <w:next w:val="Normalny"/>
    <w:uiPriority w:val="37"/>
    <w:semiHidden/>
    <w:unhideWhenUsed/>
    <w:rsid w:val="00935D73"/>
  </w:style>
  <w:style w:type="paragraph" w:styleId="Cytat">
    <w:name w:val="Quote"/>
    <w:basedOn w:val="Normalny"/>
    <w:next w:val="Normalny"/>
    <w:link w:val="CytatZnak"/>
    <w:uiPriority w:val="29"/>
    <w:qFormat/>
    <w:rsid w:val="00935D73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ytatZnak">
    <w:name w:val="Cytat Znak"/>
    <w:basedOn w:val="Domylnaczcionkaakapitu"/>
    <w:link w:val="Cytat"/>
    <w:uiPriority w:val="29"/>
    <w:rsid w:val="00935D73"/>
    <w:rPr>
      <w:rFonts w:ascii="Fira Sans" w:hAnsi="Fira Sans"/>
      <w:i/>
      <w:iCs/>
      <w:color w:val="404040" w:themeColor="text1" w:themeTint="BF"/>
      <w:sz w:val="19"/>
    </w:rPr>
  </w:style>
  <w:style w:type="paragraph" w:styleId="Cytatintensywny">
    <w:name w:val="Intense Quote"/>
    <w:basedOn w:val="Normalny"/>
    <w:next w:val="Normalny"/>
    <w:link w:val="CytatintensywnyZnak"/>
    <w:uiPriority w:val="30"/>
    <w:qFormat/>
    <w:rsid w:val="00935D73"/>
    <w:pPr>
      <w:pBdr>
        <w:top w:val="single" w:sz="4" w:space="10" w:color="5B9BD5" w:themeColor="accent1"/>
        <w:bottom w:val="single" w:sz="4" w:space="10" w:color="5B9BD5" w:themeColor="accent1"/>
      </w:pBdr>
      <w:spacing w:before="360" w:after="360"/>
      <w:ind w:left="864" w:right="864"/>
      <w:jc w:val="center"/>
    </w:pPr>
    <w:rPr>
      <w:i/>
      <w:iCs/>
      <w:color w:val="5B9BD5" w:themeColor="accent1"/>
    </w:rPr>
  </w:style>
  <w:style w:type="character" w:customStyle="1" w:styleId="CytatintensywnyZnak">
    <w:name w:val="Cytat intensywny Znak"/>
    <w:basedOn w:val="Domylnaczcionkaakapitu"/>
    <w:link w:val="Cytatintensywny"/>
    <w:uiPriority w:val="30"/>
    <w:rsid w:val="00935D73"/>
    <w:rPr>
      <w:rFonts w:ascii="Fira Sans" w:hAnsi="Fira Sans"/>
      <w:i/>
      <w:iCs/>
      <w:color w:val="5B9BD5" w:themeColor="accent1"/>
      <w:sz w:val="19"/>
    </w:rPr>
  </w:style>
  <w:style w:type="paragraph" w:styleId="Data">
    <w:name w:val="Date"/>
    <w:basedOn w:val="Normalny"/>
    <w:next w:val="Normalny"/>
    <w:link w:val="DataZnak"/>
    <w:uiPriority w:val="99"/>
    <w:semiHidden/>
    <w:unhideWhenUsed/>
    <w:rsid w:val="00935D73"/>
  </w:style>
  <w:style w:type="character" w:customStyle="1" w:styleId="DataZnak">
    <w:name w:val="Data Znak"/>
    <w:basedOn w:val="Domylnaczcionkaakapitu"/>
    <w:link w:val="Data"/>
    <w:uiPriority w:val="99"/>
    <w:semiHidden/>
    <w:rsid w:val="00935D73"/>
    <w:rPr>
      <w:rFonts w:ascii="Fira Sans" w:hAnsi="Fira Sans"/>
      <w:sz w:val="19"/>
    </w:rPr>
  </w:style>
  <w:style w:type="paragraph" w:styleId="HTML-adres">
    <w:name w:val="HTML Address"/>
    <w:basedOn w:val="Normalny"/>
    <w:link w:val="HTML-adresZnak"/>
    <w:uiPriority w:val="99"/>
    <w:semiHidden/>
    <w:unhideWhenUsed/>
    <w:rsid w:val="00935D73"/>
    <w:pPr>
      <w:spacing w:before="0" w:after="0" w:line="240" w:lineRule="auto"/>
    </w:pPr>
    <w:rPr>
      <w:i/>
      <w:iCs/>
    </w:rPr>
  </w:style>
  <w:style w:type="character" w:customStyle="1" w:styleId="HTML-adresZnak">
    <w:name w:val="HTML - adres Znak"/>
    <w:basedOn w:val="Domylnaczcionkaakapitu"/>
    <w:link w:val="HTML-adres"/>
    <w:uiPriority w:val="99"/>
    <w:semiHidden/>
    <w:rsid w:val="00935D73"/>
    <w:rPr>
      <w:rFonts w:ascii="Fira Sans" w:hAnsi="Fira Sans"/>
      <w:i/>
      <w:iCs/>
      <w:sz w:val="19"/>
    </w:rPr>
  </w:style>
  <w:style w:type="paragraph" w:styleId="HTML-wstpniesformatowany">
    <w:name w:val="HTML Preformatted"/>
    <w:basedOn w:val="Normalny"/>
    <w:link w:val="HTML-wstpniesformatowanyZnak"/>
    <w:uiPriority w:val="99"/>
    <w:semiHidden/>
    <w:unhideWhenUsed/>
    <w:rsid w:val="00935D73"/>
    <w:pPr>
      <w:spacing w:before="0" w:after="0" w:line="240" w:lineRule="auto"/>
    </w:pPr>
    <w:rPr>
      <w:rFonts w:ascii="Consolas" w:hAnsi="Consolas"/>
      <w:sz w:val="20"/>
      <w:szCs w:val="20"/>
    </w:rPr>
  </w:style>
  <w:style w:type="character" w:customStyle="1" w:styleId="HTML-wstpniesformatowanyZnak">
    <w:name w:val="HTML - wstępnie sformatowany Znak"/>
    <w:basedOn w:val="Domylnaczcionkaakapitu"/>
    <w:link w:val="HTML-wstpniesformatowany"/>
    <w:uiPriority w:val="99"/>
    <w:semiHidden/>
    <w:rsid w:val="00935D73"/>
    <w:rPr>
      <w:rFonts w:ascii="Consolas" w:hAnsi="Consolas"/>
      <w:sz w:val="20"/>
      <w:szCs w:val="20"/>
    </w:rPr>
  </w:style>
  <w:style w:type="paragraph" w:styleId="Indeks1">
    <w:name w:val="index 1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190" w:hanging="190"/>
    </w:pPr>
  </w:style>
  <w:style w:type="paragraph" w:styleId="Indeks2">
    <w:name w:val="index 2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380" w:hanging="190"/>
    </w:pPr>
  </w:style>
  <w:style w:type="paragraph" w:styleId="Indeks3">
    <w:name w:val="index 3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570" w:hanging="190"/>
    </w:pPr>
  </w:style>
  <w:style w:type="paragraph" w:styleId="Indeks4">
    <w:name w:val="index 4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760" w:hanging="190"/>
    </w:pPr>
  </w:style>
  <w:style w:type="paragraph" w:styleId="Indeks5">
    <w:name w:val="index 5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950" w:hanging="190"/>
    </w:pPr>
  </w:style>
  <w:style w:type="paragraph" w:styleId="Indeks6">
    <w:name w:val="index 6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1140" w:hanging="190"/>
    </w:pPr>
  </w:style>
  <w:style w:type="paragraph" w:styleId="Indeks7">
    <w:name w:val="index 7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1330" w:hanging="190"/>
    </w:pPr>
  </w:style>
  <w:style w:type="paragraph" w:styleId="Indeks8">
    <w:name w:val="index 8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1520" w:hanging="190"/>
    </w:pPr>
  </w:style>
  <w:style w:type="paragraph" w:styleId="Indeks9">
    <w:name w:val="index 9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1710" w:hanging="190"/>
    </w:pPr>
  </w:style>
  <w:style w:type="paragraph" w:styleId="Legenda">
    <w:name w:val="caption"/>
    <w:basedOn w:val="Normalny"/>
    <w:next w:val="Normalny"/>
    <w:uiPriority w:val="35"/>
    <w:semiHidden/>
    <w:unhideWhenUsed/>
    <w:qFormat/>
    <w:rsid w:val="00935D73"/>
    <w:pPr>
      <w:spacing w:before="0" w:after="200" w:line="240" w:lineRule="auto"/>
    </w:pPr>
    <w:rPr>
      <w:i/>
      <w:iCs/>
      <w:color w:val="44546A" w:themeColor="text2"/>
      <w:sz w:val="18"/>
      <w:szCs w:val="18"/>
    </w:rPr>
  </w:style>
  <w:style w:type="paragraph" w:styleId="Lista">
    <w:name w:val="List"/>
    <w:basedOn w:val="Normalny"/>
    <w:uiPriority w:val="99"/>
    <w:semiHidden/>
    <w:unhideWhenUsed/>
    <w:rsid w:val="00935D73"/>
    <w:pPr>
      <w:ind w:left="283" w:hanging="283"/>
      <w:contextualSpacing/>
    </w:pPr>
  </w:style>
  <w:style w:type="paragraph" w:styleId="Lista-kontynuacja">
    <w:name w:val="List Continue"/>
    <w:basedOn w:val="Normalny"/>
    <w:uiPriority w:val="99"/>
    <w:semiHidden/>
    <w:unhideWhenUsed/>
    <w:rsid w:val="00935D73"/>
    <w:pPr>
      <w:ind w:left="283"/>
      <w:contextualSpacing/>
    </w:pPr>
  </w:style>
  <w:style w:type="paragraph" w:styleId="Lista-kontynuacja2">
    <w:name w:val="List Continue 2"/>
    <w:basedOn w:val="Normalny"/>
    <w:uiPriority w:val="99"/>
    <w:semiHidden/>
    <w:unhideWhenUsed/>
    <w:rsid w:val="00935D73"/>
    <w:pPr>
      <w:ind w:left="566"/>
      <w:contextualSpacing/>
    </w:pPr>
  </w:style>
  <w:style w:type="paragraph" w:styleId="Lista-kontynuacja3">
    <w:name w:val="List Continue 3"/>
    <w:basedOn w:val="Normalny"/>
    <w:uiPriority w:val="99"/>
    <w:semiHidden/>
    <w:unhideWhenUsed/>
    <w:rsid w:val="00935D73"/>
    <w:pPr>
      <w:ind w:left="849"/>
      <w:contextualSpacing/>
    </w:pPr>
  </w:style>
  <w:style w:type="paragraph" w:styleId="Lista-kontynuacja4">
    <w:name w:val="List Continue 4"/>
    <w:basedOn w:val="Normalny"/>
    <w:uiPriority w:val="99"/>
    <w:semiHidden/>
    <w:unhideWhenUsed/>
    <w:rsid w:val="00935D73"/>
    <w:pPr>
      <w:ind w:left="1132"/>
      <w:contextualSpacing/>
    </w:pPr>
  </w:style>
  <w:style w:type="paragraph" w:styleId="Lista-kontynuacja5">
    <w:name w:val="List Continue 5"/>
    <w:basedOn w:val="Normalny"/>
    <w:uiPriority w:val="99"/>
    <w:semiHidden/>
    <w:unhideWhenUsed/>
    <w:rsid w:val="00935D73"/>
    <w:pPr>
      <w:ind w:left="1415"/>
      <w:contextualSpacing/>
    </w:pPr>
  </w:style>
  <w:style w:type="paragraph" w:styleId="Lista2">
    <w:name w:val="List 2"/>
    <w:basedOn w:val="Normalny"/>
    <w:uiPriority w:val="99"/>
    <w:semiHidden/>
    <w:unhideWhenUsed/>
    <w:rsid w:val="00935D73"/>
    <w:pPr>
      <w:ind w:left="566" w:hanging="283"/>
      <w:contextualSpacing/>
    </w:pPr>
  </w:style>
  <w:style w:type="paragraph" w:styleId="Lista3">
    <w:name w:val="List 3"/>
    <w:basedOn w:val="Normalny"/>
    <w:uiPriority w:val="99"/>
    <w:semiHidden/>
    <w:unhideWhenUsed/>
    <w:rsid w:val="00935D73"/>
    <w:pPr>
      <w:ind w:left="849" w:hanging="283"/>
      <w:contextualSpacing/>
    </w:pPr>
  </w:style>
  <w:style w:type="paragraph" w:styleId="Lista4">
    <w:name w:val="List 4"/>
    <w:basedOn w:val="Normalny"/>
    <w:uiPriority w:val="99"/>
    <w:semiHidden/>
    <w:unhideWhenUsed/>
    <w:rsid w:val="00935D73"/>
    <w:pPr>
      <w:ind w:left="1132" w:hanging="283"/>
      <w:contextualSpacing/>
    </w:pPr>
  </w:style>
  <w:style w:type="paragraph" w:styleId="Lista5">
    <w:name w:val="List 5"/>
    <w:basedOn w:val="Normalny"/>
    <w:uiPriority w:val="99"/>
    <w:semiHidden/>
    <w:unhideWhenUsed/>
    <w:rsid w:val="00935D73"/>
    <w:pPr>
      <w:ind w:left="1415" w:hanging="283"/>
      <w:contextualSpacing/>
    </w:pPr>
  </w:style>
  <w:style w:type="paragraph" w:styleId="Listanumerowana">
    <w:name w:val="List Number"/>
    <w:basedOn w:val="Normalny"/>
    <w:uiPriority w:val="99"/>
    <w:semiHidden/>
    <w:unhideWhenUsed/>
    <w:rsid w:val="00935D73"/>
    <w:pPr>
      <w:numPr>
        <w:numId w:val="16"/>
      </w:numPr>
      <w:contextualSpacing/>
    </w:pPr>
  </w:style>
  <w:style w:type="paragraph" w:styleId="Listanumerowana2">
    <w:name w:val="List Number 2"/>
    <w:basedOn w:val="Normalny"/>
    <w:uiPriority w:val="99"/>
    <w:semiHidden/>
    <w:unhideWhenUsed/>
    <w:rsid w:val="00935D73"/>
    <w:pPr>
      <w:numPr>
        <w:numId w:val="17"/>
      </w:numPr>
      <w:contextualSpacing/>
    </w:pPr>
  </w:style>
  <w:style w:type="paragraph" w:styleId="Listanumerowana3">
    <w:name w:val="List Number 3"/>
    <w:basedOn w:val="Normalny"/>
    <w:uiPriority w:val="99"/>
    <w:semiHidden/>
    <w:unhideWhenUsed/>
    <w:rsid w:val="00935D73"/>
    <w:pPr>
      <w:numPr>
        <w:numId w:val="18"/>
      </w:numPr>
      <w:contextualSpacing/>
    </w:pPr>
  </w:style>
  <w:style w:type="paragraph" w:styleId="Listanumerowana4">
    <w:name w:val="List Number 4"/>
    <w:basedOn w:val="Normalny"/>
    <w:uiPriority w:val="99"/>
    <w:semiHidden/>
    <w:unhideWhenUsed/>
    <w:rsid w:val="00935D73"/>
    <w:pPr>
      <w:numPr>
        <w:numId w:val="19"/>
      </w:numPr>
      <w:contextualSpacing/>
    </w:pPr>
  </w:style>
  <w:style w:type="paragraph" w:styleId="Listanumerowana5">
    <w:name w:val="List Number 5"/>
    <w:basedOn w:val="Normalny"/>
    <w:uiPriority w:val="99"/>
    <w:semiHidden/>
    <w:unhideWhenUsed/>
    <w:rsid w:val="00935D73"/>
    <w:pPr>
      <w:numPr>
        <w:numId w:val="20"/>
      </w:numPr>
      <w:contextualSpacing/>
    </w:pPr>
  </w:style>
  <w:style w:type="paragraph" w:styleId="Listapunktowana">
    <w:name w:val="List Bullet"/>
    <w:basedOn w:val="Normalny"/>
    <w:uiPriority w:val="99"/>
    <w:semiHidden/>
    <w:unhideWhenUsed/>
    <w:rsid w:val="00935D73"/>
    <w:pPr>
      <w:numPr>
        <w:numId w:val="21"/>
      </w:numPr>
      <w:contextualSpacing/>
    </w:pPr>
  </w:style>
  <w:style w:type="paragraph" w:styleId="Listapunktowana2">
    <w:name w:val="List Bullet 2"/>
    <w:basedOn w:val="Normalny"/>
    <w:uiPriority w:val="99"/>
    <w:semiHidden/>
    <w:unhideWhenUsed/>
    <w:rsid w:val="00935D73"/>
    <w:pPr>
      <w:numPr>
        <w:numId w:val="22"/>
      </w:numPr>
      <w:contextualSpacing/>
    </w:pPr>
  </w:style>
  <w:style w:type="paragraph" w:styleId="Listapunktowana3">
    <w:name w:val="List Bullet 3"/>
    <w:basedOn w:val="Normalny"/>
    <w:uiPriority w:val="99"/>
    <w:semiHidden/>
    <w:unhideWhenUsed/>
    <w:rsid w:val="00935D73"/>
    <w:pPr>
      <w:numPr>
        <w:numId w:val="23"/>
      </w:numPr>
      <w:contextualSpacing/>
    </w:pPr>
  </w:style>
  <w:style w:type="paragraph" w:styleId="Listapunktowana4">
    <w:name w:val="List Bullet 4"/>
    <w:basedOn w:val="Normalny"/>
    <w:uiPriority w:val="99"/>
    <w:semiHidden/>
    <w:unhideWhenUsed/>
    <w:rsid w:val="00935D73"/>
    <w:pPr>
      <w:numPr>
        <w:numId w:val="24"/>
      </w:numPr>
      <w:contextualSpacing/>
    </w:pPr>
  </w:style>
  <w:style w:type="paragraph" w:styleId="Listapunktowana5">
    <w:name w:val="List Bullet 5"/>
    <w:basedOn w:val="Normalny"/>
    <w:uiPriority w:val="99"/>
    <w:semiHidden/>
    <w:unhideWhenUsed/>
    <w:rsid w:val="00935D73"/>
    <w:pPr>
      <w:numPr>
        <w:numId w:val="25"/>
      </w:numPr>
      <w:contextualSpacing/>
    </w:pPr>
  </w:style>
  <w:style w:type="paragraph" w:styleId="Mapadokumentu">
    <w:name w:val="Document Map"/>
    <w:basedOn w:val="Normalny"/>
    <w:link w:val="MapadokumentuZnak"/>
    <w:uiPriority w:val="99"/>
    <w:semiHidden/>
    <w:unhideWhenUsed/>
    <w:rsid w:val="00935D73"/>
    <w:pPr>
      <w:spacing w:before="0"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MapadokumentuZnak">
    <w:name w:val="Mapa dokumentu Znak"/>
    <w:basedOn w:val="Domylnaczcionkaakapitu"/>
    <w:link w:val="Mapadokumentu"/>
    <w:uiPriority w:val="99"/>
    <w:semiHidden/>
    <w:rsid w:val="00935D73"/>
    <w:rPr>
      <w:rFonts w:ascii="Segoe UI" w:hAnsi="Segoe UI" w:cs="Segoe UI"/>
      <w:sz w:val="16"/>
      <w:szCs w:val="16"/>
    </w:rPr>
  </w:style>
  <w:style w:type="character" w:customStyle="1" w:styleId="Nagwek6Znak">
    <w:name w:val="Nagłówek 6 Znak"/>
    <w:basedOn w:val="Domylnaczcionkaakapitu"/>
    <w:link w:val="Nagwek6"/>
    <w:uiPriority w:val="9"/>
    <w:semiHidden/>
    <w:rsid w:val="00935D73"/>
    <w:rPr>
      <w:rFonts w:asciiTheme="majorHAnsi" w:eastAsiaTheme="majorEastAsia" w:hAnsiTheme="majorHAnsi" w:cstheme="majorBidi"/>
      <w:color w:val="1F4D78" w:themeColor="accent1" w:themeShade="7F"/>
      <w:sz w:val="19"/>
    </w:rPr>
  </w:style>
  <w:style w:type="character" w:customStyle="1" w:styleId="Nagwek7Znak">
    <w:name w:val="Nagłówek 7 Znak"/>
    <w:basedOn w:val="Domylnaczcionkaakapitu"/>
    <w:link w:val="Nagwek7"/>
    <w:uiPriority w:val="9"/>
    <w:semiHidden/>
    <w:rsid w:val="00935D73"/>
    <w:rPr>
      <w:rFonts w:asciiTheme="majorHAnsi" w:eastAsiaTheme="majorEastAsia" w:hAnsiTheme="majorHAnsi" w:cstheme="majorBidi"/>
      <w:i/>
      <w:iCs/>
      <w:color w:val="1F4D78" w:themeColor="accent1" w:themeShade="7F"/>
      <w:sz w:val="19"/>
    </w:rPr>
  </w:style>
  <w:style w:type="paragraph" w:styleId="Nagwekindeksu">
    <w:name w:val="index heading"/>
    <w:basedOn w:val="Normalny"/>
    <w:next w:val="Indeks1"/>
    <w:uiPriority w:val="99"/>
    <w:semiHidden/>
    <w:unhideWhenUsed/>
    <w:rsid w:val="00935D73"/>
    <w:rPr>
      <w:rFonts w:asciiTheme="majorHAnsi" w:eastAsiaTheme="majorEastAsia" w:hAnsiTheme="majorHAnsi" w:cstheme="majorBidi"/>
      <w:b/>
      <w:bCs/>
    </w:rPr>
  </w:style>
  <w:style w:type="paragraph" w:styleId="Nagweknotatki">
    <w:name w:val="Note Heading"/>
    <w:basedOn w:val="Normalny"/>
    <w:next w:val="Normalny"/>
    <w:link w:val="NagweknotatkiZnak"/>
    <w:uiPriority w:val="99"/>
    <w:semiHidden/>
    <w:unhideWhenUsed/>
    <w:rsid w:val="00935D73"/>
    <w:pPr>
      <w:spacing w:before="0" w:after="0" w:line="240" w:lineRule="auto"/>
    </w:pPr>
  </w:style>
  <w:style w:type="character" w:customStyle="1" w:styleId="NagweknotatkiZnak">
    <w:name w:val="Nagłówek notatki Znak"/>
    <w:basedOn w:val="Domylnaczcionkaakapitu"/>
    <w:link w:val="Nagweknotatki"/>
    <w:uiPriority w:val="99"/>
    <w:semiHidden/>
    <w:rsid w:val="00935D73"/>
    <w:rPr>
      <w:rFonts w:ascii="Fira Sans" w:hAnsi="Fira Sans"/>
      <w:sz w:val="19"/>
    </w:rPr>
  </w:style>
  <w:style w:type="paragraph" w:styleId="Nagwekspisutreci">
    <w:name w:val="TOC Heading"/>
    <w:basedOn w:val="Nagwek1"/>
    <w:next w:val="Normalny"/>
    <w:uiPriority w:val="39"/>
    <w:semiHidden/>
    <w:unhideWhenUsed/>
    <w:qFormat/>
    <w:rsid w:val="00935D73"/>
    <w:pPr>
      <w:keepLines/>
      <w:spacing w:before="240" w:after="0" w:line="240" w:lineRule="exact"/>
      <w:outlineLvl w:val="9"/>
    </w:pPr>
    <w:rPr>
      <w:rFonts w:asciiTheme="majorHAnsi" w:eastAsiaTheme="majorEastAsia" w:hAnsiTheme="majorHAnsi" w:cstheme="majorBidi"/>
      <w:bCs w:val="0"/>
      <w:color w:val="2E74B5" w:themeColor="accent1" w:themeShade="BF"/>
      <w:sz w:val="32"/>
      <w:szCs w:val="32"/>
      <w:lang w:eastAsia="en-US"/>
    </w:rPr>
  </w:style>
  <w:style w:type="paragraph" w:styleId="Nagwekwiadomoci">
    <w:name w:val="Message Header"/>
    <w:basedOn w:val="Normalny"/>
    <w:link w:val="NagwekwiadomociZnak"/>
    <w:uiPriority w:val="99"/>
    <w:semiHidden/>
    <w:unhideWhenUsed/>
    <w:rsid w:val="00935D73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before="0"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NagwekwiadomociZnak">
    <w:name w:val="Nagłówek wiadomości Znak"/>
    <w:basedOn w:val="Domylnaczcionkaakapitu"/>
    <w:link w:val="Nagwekwiadomoci"/>
    <w:uiPriority w:val="99"/>
    <w:semiHidden/>
    <w:rsid w:val="00935D73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agwekwykazurde">
    <w:name w:val="toa heading"/>
    <w:basedOn w:val="Normalny"/>
    <w:next w:val="Normalny"/>
    <w:uiPriority w:val="99"/>
    <w:semiHidden/>
    <w:unhideWhenUsed/>
    <w:rsid w:val="00935D73"/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Podpis">
    <w:name w:val="Signature"/>
    <w:basedOn w:val="Normalny"/>
    <w:link w:val="PodpisZnak"/>
    <w:uiPriority w:val="99"/>
    <w:semiHidden/>
    <w:unhideWhenUsed/>
    <w:rsid w:val="00935D73"/>
    <w:pPr>
      <w:spacing w:before="0" w:after="0" w:line="240" w:lineRule="auto"/>
      <w:ind w:left="4252"/>
    </w:pPr>
  </w:style>
  <w:style w:type="character" w:customStyle="1" w:styleId="PodpisZnak">
    <w:name w:val="Podpis Znak"/>
    <w:basedOn w:val="Domylnaczcionkaakapitu"/>
    <w:link w:val="Podpis"/>
    <w:uiPriority w:val="99"/>
    <w:semiHidden/>
    <w:rsid w:val="00935D73"/>
    <w:rPr>
      <w:rFonts w:ascii="Fira Sans" w:hAnsi="Fira Sans"/>
      <w:sz w:val="19"/>
    </w:rPr>
  </w:style>
  <w:style w:type="paragraph" w:styleId="Podpise-mail">
    <w:name w:val="E-mail Signature"/>
    <w:basedOn w:val="Normalny"/>
    <w:link w:val="Podpise-mailZnak"/>
    <w:uiPriority w:val="99"/>
    <w:semiHidden/>
    <w:unhideWhenUsed/>
    <w:rsid w:val="00935D73"/>
    <w:pPr>
      <w:spacing w:before="0" w:after="0" w:line="240" w:lineRule="auto"/>
    </w:pPr>
  </w:style>
  <w:style w:type="character" w:customStyle="1" w:styleId="Podpise-mailZnak">
    <w:name w:val="Podpis e-mail Znak"/>
    <w:basedOn w:val="Domylnaczcionkaakapitu"/>
    <w:link w:val="Podpise-mail"/>
    <w:uiPriority w:val="99"/>
    <w:semiHidden/>
    <w:rsid w:val="00935D73"/>
    <w:rPr>
      <w:rFonts w:ascii="Fira Sans" w:hAnsi="Fira Sans"/>
      <w:sz w:val="19"/>
    </w:rPr>
  </w:style>
  <w:style w:type="paragraph" w:styleId="Podtytu">
    <w:name w:val="Subtitle"/>
    <w:basedOn w:val="Normalny"/>
    <w:next w:val="Normalny"/>
    <w:link w:val="PodtytuZnak"/>
    <w:uiPriority w:val="11"/>
    <w:qFormat/>
    <w:rsid w:val="00935D73"/>
    <w:pPr>
      <w:numPr>
        <w:ilvl w:val="1"/>
      </w:numPr>
      <w:spacing w:after="160"/>
    </w:pPr>
    <w:rPr>
      <w:rFonts w:asciiTheme="minorHAnsi" w:eastAsiaTheme="minorEastAsia" w:hAnsiTheme="minorHAnsi"/>
      <w:color w:val="5A5A5A" w:themeColor="text1" w:themeTint="A5"/>
      <w:spacing w:val="15"/>
      <w:sz w:val="22"/>
    </w:rPr>
  </w:style>
  <w:style w:type="character" w:customStyle="1" w:styleId="PodtytuZnak">
    <w:name w:val="Podtytuł Znak"/>
    <w:basedOn w:val="Domylnaczcionkaakapitu"/>
    <w:link w:val="Podtytu"/>
    <w:uiPriority w:val="11"/>
    <w:rsid w:val="00935D73"/>
    <w:rPr>
      <w:rFonts w:eastAsiaTheme="minorEastAsia"/>
      <w:color w:val="5A5A5A" w:themeColor="text1" w:themeTint="A5"/>
      <w:spacing w:val="15"/>
    </w:rPr>
  </w:style>
  <w:style w:type="paragraph" w:styleId="Spisilustracji">
    <w:name w:val="table of figures"/>
    <w:basedOn w:val="Normalny"/>
    <w:next w:val="Normalny"/>
    <w:uiPriority w:val="99"/>
    <w:semiHidden/>
    <w:unhideWhenUsed/>
    <w:rsid w:val="00935D73"/>
    <w:pPr>
      <w:spacing w:after="0"/>
    </w:pPr>
  </w:style>
  <w:style w:type="paragraph" w:styleId="Spistreci1">
    <w:name w:val="toc 1"/>
    <w:basedOn w:val="Normalny"/>
    <w:next w:val="Normalny"/>
    <w:autoRedefine/>
    <w:uiPriority w:val="39"/>
    <w:semiHidden/>
    <w:unhideWhenUsed/>
    <w:rsid w:val="00935D73"/>
    <w:pPr>
      <w:spacing w:after="100"/>
    </w:pPr>
  </w:style>
  <w:style w:type="paragraph" w:styleId="Spistreci2">
    <w:name w:val="toc 2"/>
    <w:basedOn w:val="Normalny"/>
    <w:next w:val="Normalny"/>
    <w:autoRedefine/>
    <w:uiPriority w:val="39"/>
    <w:semiHidden/>
    <w:unhideWhenUsed/>
    <w:rsid w:val="00935D73"/>
    <w:pPr>
      <w:spacing w:after="100"/>
      <w:ind w:left="190"/>
    </w:pPr>
  </w:style>
  <w:style w:type="paragraph" w:styleId="Spistreci3">
    <w:name w:val="toc 3"/>
    <w:basedOn w:val="Normalny"/>
    <w:next w:val="Normalny"/>
    <w:autoRedefine/>
    <w:uiPriority w:val="39"/>
    <w:semiHidden/>
    <w:unhideWhenUsed/>
    <w:rsid w:val="00935D73"/>
    <w:pPr>
      <w:spacing w:after="100"/>
      <w:ind w:left="380"/>
    </w:pPr>
  </w:style>
  <w:style w:type="paragraph" w:styleId="Spistreci4">
    <w:name w:val="toc 4"/>
    <w:basedOn w:val="Normalny"/>
    <w:next w:val="Normalny"/>
    <w:autoRedefine/>
    <w:uiPriority w:val="39"/>
    <w:semiHidden/>
    <w:unhideWhenUsed/>
    <w:rsid w:val="00935D73"/>
    <w:pPr>
      <w:spacing w:after="100"/>
      <w:ind w:left="570"/>
    </w:pPr>
  </w:style>
  <w:style w:type="paragraph" w:styleId="Spistreci5">
    <w:name w:val="toc 5"/>
    <w:basedOn w:val="Normalny"/>
    <w:next w:val="Normalny"/>
    <w:autoRedefine/>
    <w:uiPriority w:val="39"/>
    <w:semiHidden/>
    <w:unhideWhenUsed/>
    <w:rsid w:val="00935D73"/>
    <w:pPr>
      <w:spacing w:after="100"/>
      <w:ind w:left="760"/>
    </w:pPr>
  </w:style>
  <w:style w:type="paragraph" w:styleId="Spistreci6">
    <w:name w:val="toc 6"/>
    <w:basedOn w:val="Normalny"/>
    <w:next w:val="Normalny"/>
    <w:autoRedefine/>
    <w:uiPriority w:val="39"/>
    <w:semiHidden/>
    <w:unhideWhenUsed/>
    <w:rsid w:val="00935D73"/>
    <w:pPr>
      <w:spacing w:after="100"/>
      <w:ind w:left="950"/>
    </w:pPr>
  </w:style>
  <w:style w:type="paragraph" w:styleId="Spistreci7">
    <w:name w:val="toc 7"/>
    <w:basedOn w:val="Normalny"/>
    <w:next w:val="Normalny"/>
    <w:autoRedefine/>
    <w:uiPriority w:val="39"/>
    <w:semiHidden/>
    <w:unhideWhenUsed/>
    <w:rsid w:val="00935D73"/>
    <w:pPr>
      <w:spacing w:after="100"/>
      <w:ind w:left="1140"/>
    </w:pPr>
  </w:style>
  <w:style w:type="paragraph" w:styleId="Spistreci8">
    <w:name w:val="toc 8"/>
    <w:basedOn w:val="Normalny"/>
    <w:next w:val="Normalny"/>
    <w:autoRedefine/>
    <w:uiPriority w:val="39"/>
    <w:semiHidden/>
    <w:unhideWhenUsed/>
    <w:rsid w:val="00935D73"/>
    <w:pPr>
      <w:spacing w:after="100"/>
      <w:ind w:left="1330"/>
    </w:pPr>
  </w:style>
  <w:style w:type="paragraph" w:styleId="Spistreci9">
    <w:name w:val="toc 9"/>
    <w:basedOn w:val="Normalny"/>
    <w:next w:val="Normalny"/>
    <w:autoRedefine/>
    <w:uiPriority w:val="39"/>
    <w:semiHidden/>
    <w:unhideWhenUsed/>
    <w:rsid w:val="00935D73"/>
    <w:pPr>
      <w:spacing w:after="100"/>
      <w:ind w:left="1520"/>
    </w:pPr>
  </w:style>
  <w:style w:type="paragraph" w:styleId="Tekstblokowy">
    <w:name w:val="Block Text"/>
    <w:basedOn w:val="Normalny"/>
    <w:uiPriority w:val="99"/>
    <w:semiHidden/>
    <w:unhideWhenUsed/>
    <w:rsid w:val="00935D73"/>
    <w:pPr>
      <w:pBdr>
        <w:top w:val="single" w:sz="2" w:space="10" w:color="5B9BD5" w:themeColor="accent1"/>
        <w:left w:val="single" w:sz="2" w:space="10" w:color="5B9BD5" w:themeColor="accent1"/>
        <w:bottom w:val="single" w:sz="2" w:space="10" w:color="5B9BD5" w:themeColor="accent1"/>
        <w:right w:val="single" w:sz="2" w:space="10" w:color="5B9BD5" w:themeColor="accent1"/>
      </w:pBdr>
      <w:ind w:left="1152" w:right="1152"/>
    </w:pPr>
    <w:rPr>
      <w:rFonts w:asciiTheme="minorHAnsi" w:eastAsiaTheme="minorEastAsia" w:hAnsiTheme="minorHAnsi"/>
      <w:i/>
      <w:iCs/>
      <w:color w:val="5B9BD5" w:themeColor="accent1"/>
    </w:rPr>
  </w:style>
  <w:style w:type="paragraph" w:styleId="Tekstmakra">
    <w:name w:val="macro"/>
    <w:link w:val="TekstmakraZnak"/>
    <w:uiPriority w:val="99"/>
    <w:semiHidden/>
    <w:unhideWhenUsed/>
    <w:rsid w:val="00935D73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before="120" w:after="0" w:line="240" w:lineRule="exact"/>
    </w:pPr>
    <w:rPr>
      <w:rFonts w:ascii="Consolas" w:hAnsi="Consolas"/>
      <w:sz w:val="20"/>
      <w:szCs w:val="20"/>
    </w:rPr>
  </w:style>
  <w:style w:type="character" w:customStyle="1" w:styleId="TekstmakraZnak">
    <w:name w:val="Tekst makra Znak"/>
    <w:basedOn w:val="Domylnaczcionkaakapitu"/>
    <w:link w:val="Tekstmakra"/>
    <w:uiPriority w:val="99"/>
    <w:semiHidden/>
    <w:rsid w:val="00935D73"/>
    <w:rPr>
      <w:rFonts w:ascii="Consolas" w:hAnsi="Consolas"/>
      <w:sz w:val="20"/>
      <w:szCs w:val="20"/>
    </w:rPr>
  </w:style>
  <w:style w:type="paragraph" w:styleId="Tekstpodstawowy3">
    <w:name w:val="Body Text 3"/>
    <w:basedOn w:val="Normalny"/>
    <w:link w:val="Tekstpodstawowy3Znak"/>
    <w:uiPriority w:val="99"/>
    <w:semiHidden/>
    <w:unhideWhenUsed/>
    <w:rsid w:val="00935D73"/>
    <w:rPr>
      <w:sz w:val="16"/>
      <w:szCs w:val="16"/>
    </w:rPr>
  </w:style>
  <w:style w:type="character" w:customStyle="1" w:styleId="Tekstpodstawowy3Znak">
    <w:name w:val="Tekst podstawowy 3 Znak"/>
    <w:basedOn w:val="Domylnaczcionkaakapitu"/>
    <w:link w:val="Tekstpodstawowy3"/>
    <w:uiPriority w:val="99"/>
    <w:semiHidden/>
    <w:rsid w:val="00935D73"/>
    <w:rPr>
      <w:rFonts w:ascii="Fira Sans" w:hAnsi="Fira Sans"/>
      <w:sz w:val="16"/>
      <w:szCs w:val="16"/>
    </w:rPr>
  </w:style>
  <w:style w:type="paragraph" w:styleId="Tekstpodstawowywcity2">
    <w:name w:val="Body Text Indent 2"/>
    <w:basedOn w:val="Normalny"/>
    <w:link w:val="Tekstpodstawowywcity2Znak"/>
    <w:uiPriority w:val="99"/>
    <w:semiHidden/>
    <w:unhideWhenUsed/>
    <w:rsid w:val="00935D73"/>
    <w:pPr>
      <w:spacing w:line="480" w:lineRule="auto"/>
      <w:ind w:left="283"/>
    </w:pPr>
  </w:style>
  <w:style w:type="character" w:customStyle="1" w:styleId="Tekstpodstawowywcity2Znak">
    <w:name w:val="Tekst podstawowy wcięty 2 Znak"/>
    <w:basedOn w:val="Domylnaczcionkaakapitu"/>
    <w:link w:val="Tekstpodstawowywcity2"/>
    <w:uiPriority w:val="99"/>
    <w:semiHidden/>
    <w:rsid w:val="00935D73"/>
    <w:rPr>
      <w:rFonts w:ascii="Fira Sans" w:hAnsi="Fira Sans"/>
      <w:sz w:val="19"/>
    </w:rPr>
  </w:style>
  <w:style w:type="paragraph" w:styleId="Tekstpodstawowywcity3">
    <w:name w:val="Body Text Indent 3"/>
    <w:basedOn w:val="Normalny"/>
    <w:link w:val="Tekstpodstawowywcity3Znak"/>
    <w:uiPriority w:val="99"/>
    <w:semiHidden/>
    <w:unhideWhenUsed/>
    <w:rsid w:val="00935D73"/>
    <w:pPr>
      <w:ind w:left="283"/>
    </w:pPr>
    <w:rPr>
      <w:sz w:val="16"/>
      <w:szCs w:val="16"/>
    </w:rPr>
  </w:style>
  <w:style w:type="character" w:customStyle="1" w:styleId="Tekstpodstawowywcity3Znak">
    <w:name w:val="Tekst podstawowy wcięty 3 Znak"/>
    <w:basedOn w:val="Domylnaczcionkaakapitu"/>
    <w:link w:val="Tekstpodstawowywcity3"/>
    <w:uiPriority w:val="99"/>
    <w:semiHidden/>
    <w:rsid w:val="00935D73"/>
    <w:rPr>
      <w:rFonts w:ascii="Fira Sans" w:hAnsi="Fira Sans"/>
      <w:sz w:val="16"/>
      <w:szCs w:val="16"/>
    </w:rPr>
  </w:style>
  <w:style w:type="paragraph" w:styleId="Tekstpodstawowyzwciciem">
    <w:name w:val="Body Text First Indent"/>
    <w:basedOn w:val="Tekstpodstawowy"/>
    <w:link w:val="TekstpodstawowyzwciciemZnak"/>
    <w:uiPriority w:val="99"/>
    <w:semiHidden/>
    <w:unhideWhenUsed/>
    <w:rsid w:val="00935D73"/>
    <w:pPr>
      <w:ind w:firstLine="360"/>
    </w:pPr>
  </w:style>
  <w:style w:type="character" w:customStyle="1" w:styleId="TekstpodstawowyzwciciemZnak">
    <w:name w:val="Tekst podstawowy z wcięciem Znak"/>
    <w:basedOn w:val="TekstpodstawowyZnak"/>
    <w:link w:val="Tekstpodstawowyzwciciem"/>
    <w:uiPriority w:val="99"/>
    <w:semiHidden/>
    <w:rsid w:val="00935D73"/>
    <w:rPr>
      <w:rFonts w:ascii="Fira Sans" w:hAnsi="Fira Sans"/>
      <w:sz w:val="19"/>
    </w:rPr>
  </w:style>
  <w:style w:type="paragraph" w:styleId="Tekstpodstawowyzwciciem2">
    <w:name w:val="Body Text First Indent 2"/>
    <w:basedOn w:val="Tekstpodstawowywcity"/>
    <w:link w:val="Tekstpodstawowyzwciciem2Znak"/>
    <w:uiPriority w:val="99"/>
    <w:semiHidden/>
    <w:unhideWhenUsed/>
    <w:rsid w:val="00935D73"/>
    <w:pPr>
      <w:spacing w:before="120" w:after="120" w:line="240" w:lineRule="exact"/>
      <w:ind w:left="360" w:firstLine="360"/>
      <w:jc w:val="left"/>
    </w:pPr>
    <w:rPr>
      <w:rFonts w:ascii="Fira Sans" w:eastAsiaTheme="minorHAnsi" w:hAnsi="Fira Sans" w:cstheme="minorBidi"/>
      <w:sz w:val="19"/>
      <w:szCs w:val="22"/>
      <w:lang w:eastAsia="en-US"/>
    </w:rPr>
  </w:style>
  <w:style w:type="character" w:customStyle="1" w:styleId="Tekstpodstawowyzwciciem2Znak">
    <w:name w:val="Tekst podstawowy z wcięciem 2 Znak"/>
    <w:basedOn w:val="TekstpodstawowywcityZnak"/>
    <w:link w:val="Tekstpodstawowyzwciciem2"/>
    <w:uiPriority w:val="99"/>
    <w:semiHidden/>
    <w:rsid w:val="00935D73"/>
    <w:rPr>
      <w:rFonts w:ascii="Fira Sans" w:eastAsia="Times New Roman" w:hAnsi="Fira Sans" w:cs="Times New Roman"/>
      <w:sz w:val="19"/>
      <w:szCs w:val="20"/>
      <w:lang w:eastAsia="pl-PL"/>
    </w:rPr>
  </w:style>
  <w:style w:type="paragraph" w:styleId="Tytu">
    <w:name w:val="Title"/>
    <w:basedOn w:val="Normalny"/>
    <w:next w:val="Normalny"/>
    <w:link w:val="TytuZnak"/>
    <w:uiPriority w:val="10"/>
    <w:qFormat/>
    <w:rsid w:val="00935D73"/>
    <w:pPr>
      <w:spacing w:before="0" w:after="0" w:line="240" w:lineRule="auto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ytuZnak">
    <w:name w:val="Tytuł Znak"/>
    <w:basedOn w:val="Domylnaczcionkaakapitu"/>
    <w:link w:val="Tytu"/>
    <w:uiPriority w:val="10"/>
    <w:rsid w:val="00935D73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Wcicienormalne">
    <w:name w:val="Normal Indent"/>
    <w:basedOn w:val="Normalny"/>
    <w:uiPriority w:val="99"/>
    <w:semiHidden/>
    <w:unhideWhenUsed/>
    <w:rsid w:val="00935D73"/>
    <w:pPr>
      <w:ind w:left="708"/>
    </w:pPr>
  </w:style>
  <w:style w:type="paragraph" w:styleId="Wykazrde">
    <w:name w:val="table of authorities"/>
    <w:basedOn w:val="Normalny"/>
    <w:next w:val="Normalny"/>
    <w:uiPriority w:val="99"/>
    <w:semiHidden/>
    <w:unhideWhenUsed/>
    <w:rsid w:val="00935D73"/>
    <w:pPr>
      <w:spacing w:after="0"/>
      <w:ind w:left="190" w:hanging="190"/>
    </w:pPr>
  </w:style>
  <w:style w:type="paragraph" w:styleId="Zwrotgrzecznociowy">
    <w:name w:val="Salutation"/>
    <w:basedOn w:val="Normalny"/>
    <w:next w:val="Normalny"/>
    <w:link w:val="ZwrotgrzecznociowyZnak"/>
    <w:uiPriority w:val="99"/>
    <w:semiHidden/>
    <w:unhideWhenUsed/>
    <w:rsid w:val="00935D73"/>
  </w:style>
  <w:style w:type="character" w:customStyle="1" w:styleId="ZwrotgrzecznociowyZnak">
    <w:name w:val="Zwrot grzecznościowy Znak"/>
    <w:basedOn w:val="Domylnaczcionkaakapitu"/>
    <w:link w:val="Zwrotgrzecznociowy"/>
    <w:uiPriority w:val="99"/>
    <w:semiHidden/>
    <w:rsid w:val="00935D73"/>
    <w:rPr>
      <w:rFonts w:ascii="Fira Sans" w:hAnsi="Fira Sans"/>
      <w:sz w:val="19"/>
    </w:rPr>
  </w:style>
  <w:style w:type="paragraph" w:styleId="Zwrotpoegnalny">
    <w:name w:val="Closing"/>
    <w:basedOn w:val="Normalny"/>
    <w:link w:val="ZwrotpoegnalnyZnak"/>
    <w:uiPriority w:val="99"/>
    <w:semiHidden/>
    <w:unhideWhenUsed/>
    <w:rsid w:val="00935D73"/>
    <w:pPr>
      <w:spacing w:before="0" w:after="0" w:line="240" w:lineRule="auto"/>
      <w:ind w:left="4252"/>
    </w:pPr>
  </w:style>
  <w:style w:type="character" w:customStyle="1" w:styleId="ZwrotpoegnalnyZnak">
    <w:name w:val="Zwrot pożegnalny Znak"/>
    <w:basedOn w:val="Domylnaczcionkaakapitu"/>
    <w:link w:val="Zwrotpoegnalny"/>
    <w:uiPriority w:val="99"/>
    <w:semiHidden/>
    <w:rsid w:val="00935D73"/>
    <w:rPr>
      <w:rFonts w:ascii="Fira Sans" w:hAnsi="Fira Sans"/>
      <w:sz w:val="19"/>
    </w:rPr>
  </w:style>
  <w:style w:type="paragraph" w:styleId="Zwykytekst">
    <w:name w:val="Plain Text"/>
    <w:basedOn w:val="Normalny"/>
    <w:link w:val="ZwykytekstZnak"/>
    <w:uiPriority w:val="99"/>
    <w:semiHidden/>
    <w:unhideWhenUsed/>
    <w:rsid w:val="00935D73"/>
    <w:pPr>
      <w:spacing w:before="0" w:after="0" w:line="240" w:lineRule="auto"/>
    </w:pPr>
    <w:rPr>
      <w:rFonts w:ascii="Consolas" w:hAnsi="Consolas"/>
      <w:sz w:val="21"/>
      <w:szCs w:val="21"/>
    </w:rPr>
  </w:style>
  <w:style w:type="character" w:customStyle="1" w:styleId="ZwykytekstZnak">
    <w:name w:val="Zwykły tekst Znak"/>
    <w:basedOn w:val="Domylnaczcionkaakapitu"/>
    <w:link w:val="Zwykytekst"/>
    <w:uiPriority w:val="99"/>
    <w:semiHidden/>
    <w:rsid w:val="00935D73"/>
    <w:rPr>
      <w:rFonts w:ascii="Consolas" w:hAnsi="Consolas"/>
      <w:sz w:val="21"/>
      <w:szCs w:val="21"/>
    </w:rPr>
  </w:style>
  <w:style w:type="paragraph" w:customStyle="1" w:styleId="Tytyudziau">
    <w:name w:val="Tytyuł działu"/>
    <w:basedOn w:val="Nagwek1"/>
    <w:link w:val="TytyudziauZnak"/>
    <w:qFormat/>
    <w:rsid w:val="00DC1AD4"/>
    <w:pPr>
      <w:spacing w:before="600" w:after="240"/>
    </w:pPr>
    <w:rPr>
      <w:color w:val="522398"/>
    </w:rPr>
  </w:style>
  <w:style w:type="paragraph" w:customStyle="1" w:styleId="Tytutablicy">
    <w:name w:val="Tytuł tablicy"/>
    <w:basedOn w:val="Tekstpodstawowy"/>
    <w:qFormat/>
    <w:rsid w:val="00DC1AD4"/>
    <w:pPr>
      <w:spacing w:before="360"/>
      <w:jc w:val="both"/>
    </w:pPr>
    <w:rPr>
      <w:b/>
      <w:color w:val="000000" w:themeColor="text1"/>
      <w:szCs w:val="19"/>
    </w:rPr>
  </w:style>
  <w:style w:type="character" w:customStyle="1" w:styleId="TytyudziauZnak">
    <w:name w:val="Tytyuł działu Znak"/>
    <w:basedOn w:val="Nagwek1Znak"/>
    <w:link w:val="Tytyudziau"/>
    <w:rsid w:val="00DC1AD4"/>
    <w:rPr>
      <w:rFonts w:ascii="Fira Sans SemiBold" w:eastAsia="Times New Roman" w:hAnsi="Fira Sans SemiBold" w:cs="Times New Roman"/>
      <w:bCs/>
      <w:color w:val="522398"/>
      <w:sz w:val="24"/>
      <w:szCs w:val="24"/>
      <w:lang w:eastAsia="pl-PL"/>
    </w:rPr>
  </w:style>
  <w:style w:type="paragraph" w:customStyle="1" w:styleId="NagwekPKD">
    <w:name w:val="Nagłówek PKD"/>
    <w:basedOn w:val="Normalny"/>
    <w:link w:val="NagwekPKDZnak"/>
    <w:qFormat/>
    <w:rsid w:val="009B05AC"/>
    <w:pPr>
      <w:tabs>
        <w:tab w:val="left" w:pos="979"/>
        <w:tab w:val="left" w:pos="1968"/>
      </w:tabs>
      <w:jc w:val="center"/>
    </w:pPr>
    <w:rPr>
      <w:shd w:val="clear" w:color="auto" w:fill="FFFFFF"/>
    </w:rPr>
  </w:style>
  <w:style w:type="paragraph" w:customStyle="1" w:styleId="NagwektablicyWybranedaneowojewdztwiepodlaskim">
    <w:name w:val="Nagłówek tablicy &quot;Wybrane dane o województwie podlaskim&quot;"/>
    <w:basedOn w:val="Nagwek1"/>
    <w:link w:val="NagwektablicyWybranedaneowojewdztwiepodlaskimZnak"/>
    <w:qFormat/>
    <w:rsid w:val="009D3449"/>
    <w:pPr>
      <w:framePr w:hSpace="141" w:wrap="around" w:vAnchor="text" w:hAnchor="margin" w:y="169"/>
      <w:tabs>
        <w:tab w:val="right" w:leader="dot" w:pos="4139"/>
      </w:tabs>
      <w:spacing w:before="0" w:after="0"/>
      <w:jc w:val="center"/>
    </w:pPr>
    <w:rPr>
      <w:rFonts w:ascii="Fira Sans" w:hAnsi="Fira Sans" w:cs="Arial"/>
      <w:color w:val="000000" w:themeColor="text1"/>
      <w:sz w:val="16"/>
      <w:szCs w:val="16"/>
    </w:rPr>
  </w:style>
  <w:style w:type="character" w:customStyle="1" w:styleId="NagwekPKDZnak">
    <w:name w:val="Nagłówek PKD Znak"/>
    <w:basedOn w:val="Domylnaczcionkaakapitu"/>
    <w:link w:val="NagwekPKD"/>
    <w:rsid w:val="009B05AC"/>
    <w:rPr>
      <w:rFonts w:ascii="Fira Sans" w:hAnsi="Fira Sans"/>
      <w:sz w:val="19"/>
    </w:rPr>
  </w:style>
  <w:style w:type="character" w:customStyle="1" w:styleId="NagwektablicyWybranedaneowojewdztwiepodlaskimZnak">
    <w:name w:val="Nagłówek tablicy &quot;Wybrane dane o województwie podlaskim&quot; Znak"/>
    <w:basedOn w:val="Nagwek1Znak"/>
    <w:link w:val="NagwektablicyWybranedaneowojewdztwiepodlaskim"/>
    <w:rsid w:val="009D3449"/>
    <w:rPr>
      <w:rFonts w:ascii="Fira Sans" w:eastAsia="Times New Roman" w:hAnsi="Fira Sans" w:cs="Arial"/>
      <w:bCs/>
      <w:color w:val="000000" w:themeColor="text1"/>
      <w:sz w:val="16"/>
      <w:szCs w:val="16"/>
      <w:lang w:eastAsia="pl-P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2558657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42891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0812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87131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0436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2058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84444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44305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39830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88654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0194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05585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9827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60226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09986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26454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5911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56235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88052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20012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50583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57558770">
          <w:marLeft w:val="0"/>
          <w:marRight w:val="90"/>
          <w:marTop w:val="90"/>
          <w:marBottom w:val="3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47680531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9067175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chart" Target="charts/chart9.xml"/><Relationship Id="rId21" Type="http://schemas.openxmlformats.org/officeDocument/2006/relationships/chart" Target="charts/chart5.xml"/><Relationship Id="rId34" Type="http://schemas.openxmlformats.org/officeDocument/2006/relationships/chart" Target="charts/chart15.xml"/><Relationship Id="rId42" Type="http://schemas.openxmlformats.org/officeDocument/2006/relationships/image" Target="media/image11.png"/><Relationship Id="rId47" Type="http://schemas.openxmlformats.org/officeDocument/2006/relationships/hyperlink" Target="https://stat.gov.pl/obszary-tematyczne/inne-opracowania/informacje-o-sytuacji-spoleczno-gospodarczej/sytuacja-spoleczno-gospodarcza-kraju-w-pazdzierniku-2019-r-,1,90.html" TargetMode="External"/><Relationship Id="rId50" Type="http://schemas.openxmlformats.org/officeDocument/2006/relationships/hyperlink" Target="http://stat.gov.pl/metainformacje/slownik-pojec/pojecia-stosowane-w-statystyce-publicznej/376,pojecie.html" TargetMode="External"/><Relationship Id="rId55" Type="http://schemas.openxmlformats.org/officeDocument/2006/relationships/hyperlink" Target="http://stat.gov.pl/metainformacje/slownik-pojec/pojecia-stosowane-w-statystyce-publicznej/1718,pojecie.html" TargetMode="External"/><Relationship Id="rId63" Type="http://schemas.openxmlformats.org/officeDocument/2006/relationships/header" Target="header3.xml"/><Relationship Id="rId7" Type="http://schemas.openxmlformats.org/officeDocument/2006/relationships/settings" Target="settings.xml"/><Relationship Id="rId2" Type="http://schemas.openxmlformats.org/officeDocument/2006/relationships/customXml" Target="../customXml/item2.xml"/><Relationship Id="rId16" Type="http://schemas.openxmlformats.org/officeDocument/2006/relationships/chart" Target="charts/chart2.xml"/><Relationship Id="rId29" Type="http://schemas.openxmlformats.org/officeDocument/2006/relationships/chart" Target="charts/chart11.xml"/><Relationship Id="rId11" Type="http://schemas.openxmlformats.org/officeDocument/2006/relationships/footer" Target="footer1.xml"/><Relationship Id="rId24" Type="http://schemas.openxmlformats.org/officeDocument/2006/relationships/chart" Target="charts/chart8.xml"/><Relationship Id="rId32" Type="http://schemas.openxmlformats.org/officeDocument/2006/relationships/image" Target="media/image9.emf"/><Relationship Id="rId37" Type="http://schemas.openxmlformats.org/officeDocument/2006/relationships/footer" Target="footer3.xml"/><Relationship Id="rId40" Type="http://schemas.openxmlformats.org/officeDocument/2006/relationships/image" Target="media/image10.png"/><Relationship Id="rId45" Type="http://schemas.openxmlformats.org/officeDocument/2006/relationships/hyperlink" Target="http://www.facebook.com/UrzadStatystycznywBialymstoku" TargetMode="External"/><Relationship Id="rId53" Type="http://schemas.openxmlformats.org/officeDocument/2006/relationships/hyperlink" Target="http://stat.gov.pl/metainformacje/slownik-pojec/pojecia-stosowane-w-statystyce-publicznej/693,pojecie.html" TargetMode="External"/><Relationship Id="rId58" Type="http://schemas.openxmlformats.org/officeDocument/2006/relationships/hyperlink" Target="http://stat.gov.pl/metainformacje/slownik-pojec/pojecia-stosowane-w-statystyce-publicznej/201,pojecie.html" TargetMode="External"/><Relationship Id="rId66" Type="http://schemas.openxmlformats.org/officeDocument/2006/relationships/fontTable" Target="fontTable.xml"/><Relationship Id="rId5" Type="http://schemas.openxmlformats.org/officeDocument/2006/relationships/numbering" Target="numbering.xml"/><Relationship Id="rId61" Type="http://schemas.openxmlformats.org/officeDocument/2006/relationships/hyperlink" Target="https://stat.gov.pl/metainformacje/slownik-pojec/pojecia-stosowane-w-statystyce-publicznej/814,pojecie.html" TargetMode="External"/><Relationship Id="rId19" Type="http://schemas.openxmlformats.org/officeDocument/2006/relationships/chart" Target="charts/chart4.xml"/><Relationship Id="rId14" Type="http://schemas.openxmlformats.org/officeDocument/2006/relationships/hyperlink" Target="http://bialystok.stat.gov.pl/" TargetMode="External"/><Relationship Id="rId22" Type="http://schemas.openxmlformats.org/officeDocument/2006/relationships/chart" Target="charts/chart6.xml"/><Relationship Id="rId27" Type="http://schemas.openxmlformats.org/officeDocument/2006/relationships/image" Target="media/image8.wmf"/><Relationship Id="rId30" Type="http://schemas.openxmlformats.org/officeDocument/2006/relationships/chart" Target="charts/chart12.xml"/><Relationship Id="rId35" Type="http://schemas.openxmlformats.org/officeDocument/2006/relationships/chart" Target="charts/chart16.xml"/><Relationship Id="rId43" Type="http://schemas.openxmlformats.org/officeDocument/2006/relationships/hyperlink" Target="http://www.twitter.com/Bialystok_STAT" TargetMode="External"/><Relationship Id="rId48" Type="http://schemas.openxmlformats.org/officeDocument/2006/relationships/hyperlink" Target="https://bialystok.stat.gov.pl/opracowania-biezace/komunikaty-i-biuletyny/inne-opracowania/biuletyn-statystyczny-wojewodztwa-podlaskiego-3-kwartal-2022,2,55.html" TargetMode="External"/><Relationship Id="rId56" Type="http://schemas.openxmlformats.org/officeDocument/2006/relationships/hyperlink" Target="http://stat.gov.pl/metainformacje/slownik-pojec/pojecia-stosowane-w-statystyce-publicznej/362,pojecie.html" TargetMode="External"/><Relationship Id="rId64" Type="http://schemas.openxmlformats.org/officeDocument/2006/relationships/header" Target="header4.xml"/><Relationship Id="rId8" Type="http://schemas.openxmlformats.org/officeDocument/2006/relationships/webSettings" Target="webSettings.xml"/><Relationship Id="rId51" Type="http://schemas.openxmlformats.org/officeDocument/2006/relationships/hyperlink" Target="http://stat.gov.pl/metainformacje/slownik-pojec/pojecia-stosowane-w-statystyce-publicznej/2958,pojecie.html" TargetMode="External"/><Relationship Id="rId3" Type="http://schemas.openxmlformats.org/officeDocument/2006/relationships/customXml" Target="../customXml/item3.xml"/><Relationship Id="rId12" Type="http://schemas.openxmlformats.org/officeDocument/2006/relationships/header" Target="header1.xml"/><Relationship Id="rId17" Type="http://schemas.openxmlformats.org/officeDocument/2006/relationships/image" Target="media/image5.wmf"/><Relationship Id="rId25" Type="http://schemas.openxmlformats.org/officeDocument/2006/relationships/image" Target="media/image7.wmf"/><Relationship Id="rId33" Type="http://schemas.openxmlformats.org/officeDocument/2006/relationships/chart" Target="charts/chart14.xml"/><Relationship Id="rId38" Type="http://schemas.openxmlformats.org/officeDocument/2006/relationships/header" Target="header2.xml"/><Relationship Id="rId46" Type="http://schemas.openxmlformats.org/officeDocument/2006/relationships/hyperlink" Target="https://stat.gov.pl/obszary-tematyczne/inne-opracowania/informacje-o-sytuacji-spoleczno-gospodarczej/sytuacja-spoleczno-gospodarcza-kraju-w-listopadzie-2022-r-,1,127.html" TargetMode="External"/><Relationship Id="rId59" Type="http://schemas.openxmlformats.org/officeDocument/2006/relationships/hyperlink" Target="http://stat.gov.pl/metainformacje/slownik-pojec/pojecia-stosowane-w-statystyce-publicznej/473,pojecie.html" TargetMode="External"/><Relationship Id="rId67" Type="http://schemas.openxmlformats.org/officeDocument/2006/relationships/theme" Target="theme/theme1.xml"/><Relationship Id="rId20" Type="http://schemas.openxmlformats.org/officeDocument/2006/relationships/image" Target="media/image6.wmf"/><Relationship Id="rId41" Type="http://schemas.openxmlformats.org/officeDocument/2006/relationships/hyperlink" Target="https://bialystok.stat.gov.pl/" TargetMode="External"/><Relationship Id="rId54" Type="http://schemas.openxmlformats.org/officeDocument/2006/relationships/hyperlink" Target="http://stat.gov.pl/metainformacje/slownik-pojec/pojecia-stosowane-w-statystyce-publicznej/2331,pojecie.html" TargetMode="External"/><Relationship Id="rId62" Type="http://schemas.openxmlformats.org/officeDocument/2006/relationships/hyperlink" Target="https://stat.gov.pl/metainformacje/slownik-pojec/pojecia-stosowane-w-statystyce-publicznej/2076,pojecie.html" TargetMode="Externa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5" Type="http://schemas.openxmlformats.org/officeDocument/2006/relationships/chart" Target="charts/chart1.xml"/><Relationship Id="rId23" Type="http://schemas.openxmlformats.org/officeDocument/2006/relationships/chart" Target="charts/chart7.xml"/><Relationship Id="rId28" Type="http://schemas.openxmlformats.org/officeDocument/2006/relationships/chart" Target="charts/chart10.xml"/><Relationship Id="rId36" Type="http://schemas.openxmlformats.org/officeDocument/2006/relationships/hyperlink" Target="https://zielonagora.stat.gov.pl/osrodki/osrodek-badan-koniunktury/obk-dane" TargetMode="External"/><Relationship Id="rId49" Type="http://schemas.openxmlformats.org/officeDocument/2006/relationships/hyperlink" Target="http://bdl.stat.gov.pl/BDL/start" TargetMode="External"/><Relationship Id="rId57" Type="http://schemas.openxmlformats.org/officeDocument/2006/relationships/hyperlink" Target="http://stat.gov.pl/metainformacje/slownik-pojec/pojecia-stosowane-w-statystyce-publicznej/701,pojecie.html" TargetMode="External"/><Relationship Id="rId10" Type="http://schemas.openxmlformats.org/officeDocument/2006/relationships/endnotes" Target="endnotes.xml"/><Relationship Id="rId31" Type="http://schemas.openxmlformats.org/officeDocument/2006/relationships/chart" Target="charts/chart13.xml"/><Relationship Id="rId44" Type="http://schemas.openxmlformats.org/officeDocument/2006/relationships/image" Target="media/image12.png"/><Relationship Id="rId52" Type="http://schemas.openxmlformats.org/officeDocument/2006/relationships/hyperlink" Target="http://stat.gov.pl/metainformacje/slownik-pojec/pojecia-stosowane-w-statystyce-publicznej/2390,pojecie.html" TargetMode="External"/><Relationship Id="rId60" Type="http://schemas.openxmlformats.org/officeDocument/2006/relationships/hyperlink" Target="http://stat.gov.pl/metainformacje/slownik-pojec/pojecia-stosowane-w-statystyce-publicznej/886,pojecie.html" TargetMode="External"/><Relationship Id="rId65" Type="http://schemas.openxmlformats.org/officeDocument/2006/relationships/footer" Target="footer5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3" Type="http://schemas.openxmlformats.org/officeDocument/2006/relationships/footer" Target="footer2.xml"/><Relationship Id="rId18" Type="http://schemas.openxmlformats.org/officeDocument/2006/relationships/chart" Target="charts/chart3.xml"/><Relationship Id="rId39" Type="http://schemas.openxmlformats.org/officeDocument/2006/relationships/footer" Target="footer4.xm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13" Type="http://schemas.openxmlformats.org/officeDocument/2006/relationships/font" Target="fonts/font13.odttf"/><Relationship Id="rId18" Type="http://schemas.openxmlformats.org/officeDocument/2006/relationships/font" Target="fonts/font18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12" Type="http://schemas.openxmlformats.org/officeDocument/2006/relationships/font" Target="fonts/font12.odttf"/><Relationship Id="rId17" Type="http://schemas.openxmlformats.org/officeDocument/2006/relationships/font" Target="fonts/font17.odttf"/><Relationship Id="rId2" Type="http://schemas.openxmlformats.org/officeDocument/2006/relationships/font" Target="fonts/font2.odttf"/><Relationship Id="rId16" Type="http://schemas.openxmlformats.org/officeDocument/2006/relationships/font" Target="fonts/font16.odttf"/><Relationship Id="rId20" Type="http://schemas.openxmlformats.org/officeDocument/2006/relationships/font" Target="fonts/font20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11" Type="http://schemas.openxmlformats.org/officeDocument/2006/relationships/font" Target="fonts/font11.odttf"/><Relationship Id="rId5" Type="http://schemas.openxmlformats.org/officeDocument/2006/relationships/font" Target="fonts/font5.odttf"/><Relationship Id="rId15" Type="http://schemas.openxmlformats.org/officeDocument/2006/relationships/font" Target="fonts/font15.odttf"/><Relationship Id="rId10" Type="http://schemas.openxmlformats.org/officeDocument/2006/relationships/font" Target="fonts/font10.odttf"/><Relationship Id="rId19" Type="http://schemas.openxmlformats.org/officeDocument/2006/relationships/font" Target="fonts/font19.odttf"/><Relationship Id="rId4" Type="http://schemas.openxmlformats.org/officeDocument/2006/relationships/font" Target="fonts/font4.odttf"/><Relationship Id="rId9" Type="http://schemas.openxmlformats.org/officeDocument/2006/relationships/font" Target="fonts/font9.odttf"/><Relationship Id="rId14" Type="http://schemas.openxmlformats.org/officeDocument/2006/relationships/font" Target="fonts/font14.odttf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4.wmf"/></Relationships>
</file>

<file path=word/_rels/numbering.xml.rels><?xml version="1.0" encoding="UTF-8" standalone="yes"?>
<Relationships xmlns="http://schemas.openxmlformats.org/package/2006/relationships"><Relationship Id="rId3" Type="http://schemas.openxmlformats.org/officeDocument/2006/relationships/image" Target="media/image3.emf"/><Relationship Id="rId2" Type="http://schemas.openxmlformats.org/officeDocument/2006/relationships/image" Target="media/image2.emf"/><Relationship Id="rId1" Type="http://schemas.openxmlformats.org/officeDocument/2006/relationships/image" Target="media/image1.emf"/></Relationships>
</file>

<file path=word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word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word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word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word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word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word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word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word/charts/_rels/chart9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word/charts/_rels/chart10.xml.rels><?xml version="1.0" encoding="UTF-8" standalone="yes"?>
<Relationships xmlns="http://schemas.openxmlformats.org/package/2006/relationships"><Relationship Id="rId1" Type="http://schemas.openxmlformats.org/officeDocument/2006/relationships/oleObject" Target="file:///\\vmfbst01\analizy\Publikacje\2020\KOMUNIKAT\Grudzie&#324;%202020%20r\EXCEL\06aneks%20&#8212;%20kopia.xlsx" TargetMode="External"/></Relationships>
</file>

<file path=word/charts/_rels/chart11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word/charts/_rels/chart12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word/charts/_rels/chart13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word/charts/_rels/chart14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word/charts/_rels/chart15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word/charts/_rels/chart16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2709759759759759E-2"/>
          <c:y val="5.9176001133606354E-2"/>
          <c:w val="0.91052515950403279"/>
          <c:h val="0.67037771133973723"/>
        </c:manualLayout>
      </c:layout>
      <c:lineChart>
        <c:grouping val="standard"/>
        <c:varyColors val="0"/>
        <c:ser>
          <c:idx val="1"/>
          <c:order val="0"/>
          <c:tx>
            <c:strRef>
              <c:f>Zatrudnienie!$A$5</c:f>
              <c:strCache>
                <c:ptCount val="1"/>
                <c:pt idx="0">
                  <c:v>Polska</c:v>
                </c:pt>
              </c:strCache>
            </c:strRef>
          </c:tx>
          <c:spPr>
            <a:ln w="28575" cap="rnd">
              <a:solidFill>
                <a:srgbClr val="BFBFBF"/>
              </a:solidFill>
              <a:round/>
            </a:ln>
            <a:effectLst/>
          </c:spPr>
          <c:marker>
            <c:symbol val="none"/>
          </c:marker>
          <c:cat>
            <c:multiLvlStrRef>
              <c:f>Zatrudnienie!$B$2:$BH$3</c:f>
              <c:multiLvlStrCache>
                <c:ptCount val="59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  <c:pt idx="54">
                    <c:v>07</c:v>
                  </c:pt>
                  <c:pt idx="56">
                    <c:v>09</c:v>
                  </c:pt>
                  <c:pt idx="58">
                    <c:v>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Zatrudnienie!$B$5:$BH$5</c:f>
              <c:numCache>
                <c:formatCode>General</c:formatCode>
                <c:ptCount val="59"/>
                <c:pt idx="0" formatCode="0.0">
                  <c:v>110.5</c:v>
                </c:pt>
                <c:pt idx="1">
                  <c:v>110.7</c:v>
                </c:pt>
                <c:pt idx="2" formatCode="0.0">
                  <c:v>110.8</c:v>
                </c:pt>
                <c:pt idx="3" formatCode="0.0">
                  <c:v>110.9</c:v>
                </c:pt>
                <c:pt idx="4" formatCode="0.0">
                  <c:v>110.9</c:v>
                </c:pt>
                <c:pt idx="5" formatCode="0.0">
                  <c:v>111.1</c:v>
                </c:pt>
                <c:pt idx="6" formatCode="0.0">
                  <c:v>111.2</c:v>
                </c:pt>
                <c:pt idx="7" formatCode="0.0">
                  <c:v>111.2</c:v>
                </c:pt>
                <c:pt idx="8" formatCode="0.0">
                  <c:v>111.1</c:v>
                </c:pt>
                <c:pt idx="9" formatCode="0.0">
                  <c:v>111.1</c:v>
                </c:pt>
                <c:pt idx="10" formatCode="0.0">
                  <c:v>111.2</c:v>
                </c:pt>
                <c:pt idx="11" formatCode="0.0">
                  <c:v>111.2</c:v>
                </c:pt>
                <c:pt idx="12" formatCode="0.0">
                  <c:v>113.6</c:v>
                </c:pt>
                <c:pt idx="13" formatCode="0.0">
                  <c:v>113.8</c:v>
                </c:pt>
                <c:pt idx="14" formatCode="0.0">
                  <c:v>114</c:v>
                </c:pt>
                <c:pt idx="15" formatCode="0.0">
                  <c:v>114</c:v>
                </c:pt>
                <c:pt idx="16" formatCode="0.0">
                  <c:v>113.8</c:v>
                </c:pt>
                <c:pt idx="17" formatCode="0.0">
                  <c:v>114</c:v>
                </c:pt>
                <c:pt idx="18" formatCode="0.0">
                  <c:v>114.1</c:v>
                </c:pt>
                <c:pt idx="19" formatCode="0.0">
                  <c:v>114</c:v>
                </c:pt>
                <c:pt idx="20" formatCode="0.0">
                  <c:v>113.9</c:v>
                </c:pt>
                <c:pt idx="21" formatCode="0.0">
                  <c:v>113.9</c:v>
                </c:pt>
                <c:pt idx="22" formatCode="0.0">
                  <c:v>114.1</c:v>
                </c:pt>
                <c:pt idx="23" formatCode="0.0">
                  <c:v>114.1</c:v>
                </c:pt>
                <c:pt idx="24" formatCode="0.0">
                  <c:v>114.9</c:v>
                </c:pt>
                <c:pt idx="25" formatCode="0.0">
                  <c:v>115</c:v>
                </c:pt>
                <c:pt idx="26" formatCode="0.0">
                  <c:v>114.4</c:v>
                </c:pt>
                <c:pt idx="27" formatCode="0.0">
                  <c:v>111.7</c:v>
                </c:pt>
                <c:pt idx="28" formatCode="0.0">
                  <c:v>110.1</c:v>
                </c:pt>
                <c:pt idx="29" formatCode="0.0">
                  <c:v>110.3</c:v>
                </c:pt>
                <c:pt idx="30" formatCode="0.0">
                  <c:v>111.5</c:v>
                </c:pt>
                <c:pt idx="31" formatCode="0.0">
                  <c:v>112.3</c:v>
                </c:pt>
                <c:pt idx="32" formatCode="0.0">
                  <c:v>112.6</c:v>
                </c:pt>
                <c:pt idx="33" formatCode="0.0">
                  <c:v>112.7</c:v>
                </c:pt>
                <c:pt idx="34" formatCode="0.0">
                  <c:v>112.7</c:v>
                </c:pt>
                <c:pt idx="35" formatCode="0.0">
                  <c:v>112.9</c:v>
                </c:pt>
                <c:pt idx="36" formatCode="0.0">
                  <c:v>112.7</c:v>
                </c:pt>
                <c:pt idx="37" formatCode="0.0">
                  <c:v>113</c:v>
                </c:pt>
                <c:pt idx="38" formatCode="0.0">
                  <c:v>112.9</c:v>
                </c:pt>
                <c:pt idx="39" formatCode="0.0">
                  <c:v>112.7</c:v>
                </c:pt>
                <c:pt idx="40" formatCode="0.0">
                  <c:v>113</c:v>
                </c:pt>
                <c:pt idx="41" formatCode="0.0">
                  <c:v>113.3</c:v>
                </c:pt>
                <c:pt idx="42" formatCode="0.0">
                  <c:v>113.3</c:v>
                </c:pt>
                <c:pt idx="43" formatCode="0.0">
                  <c:v>113.1</c:v>
                </c:pt>
                <c:pt idx="44" formatCode="0.0">
                  <c:v>113</c:v>
                </c:pt>
                <c:pt idx="45" formatCode="0.0">
                  <c:v>113.1</c:v>
                </c:pt>
                <c:pt idx="46" formatCode="0.0">
                  <c:v>113.3</c:v>
                </c:pt>
                <c:pt idx="47" formatCode="0.0">
                  <c:v>113.3</c:v>
                </c:pt>
                <c:pt idx="48" formatCode="0.0">
                  <c:v>115</c:v>
                </c:pt>
                <c:pt idx="49" formatCode="0.0">
                  <c:v>115.2</c:v>
                </c:pt>
                <c:pt idx="50" formatCode="0.0">
                  <c:v>115.4</c:v>
                </c:pt>
                <c:pt idx="51" formatCode="0.0">
                  <c:v>115.6</c:v>
                </c:pt>
                <c:pt idx="52" formatCode="0.0">
                  <c:v>115.5</c:v>
                </c:pt>
                <c:pt idx="53" formatCode="0.0">
                  <c:v>115.6</c:v>
                </c:pt>
                <c:pt idx="54" formatCode="0.0">
                  <c:v>115.8</c:v>
                </c:pt>
                <c:pt idx="55" formatCode="0.0">
                  <c:v>115.7</c:v>
                </c:pt>
                <c:pt idx="56" formatCode="0.0">
                  <c:v>115.6</c:v>
                </c:pt>
                <c:pt idx="57" formatCode="0.0">
                  <c:v>115.7</c:v>
                </c:pt>
                <c:pt idx="58" formatCode="0.0">
                  <c:v>115.8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2D0-4A7E-9871-14C230165695}"/>
            </c:ext>
          </c:extLst>
        </c:ser>
        <c:ser>
          <c:idx val="0"/>
          <c:order val="1"/>
          <c:tx>
            <c:strRef>
              <c:f>Zatrudnienie!$A$4</c:f>
              <c:strCache>
                <c:ptCount val="1"/>
                <c:pt idx="0">
                  <c:v>Woj. podlaskie</c:v>
                </c:pt>
              </c:strCache>
            </c:strRef>
          </c:tx>
          <c:spPr>
            <a:ln w="28575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cat>
            <c:multiLvlStrRef>
              <c:f>Zatrudnienie!$B$2:$BH$3</c:f>
              <c:multiLvlStrCache>
                <c:ptCount val="59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  <c:pt idx="54">
                    <c:v>07</c:v>
                  </c:pt>
                  <c:pt idx="56">
                    <c:v>09</c:v>
                  </c:pt>
                  <c:pt idx="58">
                    <c:v>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Zatrudnienie!$B$4:$BH$4</c:f>
              <c:numCache>
                <c:formatCode>General</c:formatCode>
                <c:ptCount val="59"/>
                <c:pt idx="0">
                  <c:v>112.5</c:v>
                </c:pt>
                <c:pt idx="1">
                  <c:v>113.3</c:v>
                </c:pt>
                <c:pt idx="2" formatCode="0.0">
                  <c:v>113.8</c:v>
                </c:pt>
                <c:pt idx="3" formatCode="0.0">
                  <c:v>114.1</c:v>
                </c:pt>
                <c:pt idx="4" formatCode="0.0">
                  <c:v>114.1</c:v>
                </c:pt>
                <c:pt idx="5" formatCode="0.0">
                  <c:v>114.2</c:v>
                </c:pt>
                <c:pt idx="6" formatCode="0.0">
                  <c:v>114.3</c:v>
                </c:pt>
                <c:pt idx="7" formatCode="0.0">
                  <c:v>114.3</c:v>
                </c:pt>
                <c:pt idx="8" formatCode="0.0">
                  <c:v>114.8</c:v>
                </c:pt>
                <c:pt idx="9" formatCode="0.0">
                  <c:v>114.9</c:v>
                </c:pt>
                <c:pt idx="10" formatCode="0.0">
                  <c:v>115.1</c:v>
                </c:pt>
                <c:pt idx="11" formatCode="0.0">
                  <c:v>115.1</c:v>
                </c:pt>
                <c:pt idx="12" formatCode="0.0">
                  <c:v>118.4</c:v>
                </c:pt>
                <c:pt idx="13" formatCode="0.0">
                  <c:v>119.2</c:v>
                </c:pt>
                <c:pt idx="14" formatCode="0.0">
                  <c:v>119.6</c:v>
                </c:pt>
                <c:pt idx="15" formatCode="0.0">
                  <c:v>119.7</c:v>
                </c:pt>
                <c:pt idx="16" formatCode="0.0">
                  <c:v>119.6</c:v>
                </c:pt>
                <c:pt idx="17" formatCode="0.0">
                  <c:v>119.8</c:v>
                </c:pt>
                <c:pt idx="18" formatCode="0.0">
                  <c:v>120</c:v>
                </c:pt>
                <c:pt idx="19" formatCode="0.0">
                  <c:v>119.9</c:v>
                </c:pt>
                <c:pt idx="20" formatCode="0.0">
                  <c:v>120.4</c:v>
                </c:pt>
                <c:pt idx="21" formatCode="0.0">
                  <c:v>120.5</c:v>
                </c:pt>
                <c:pt idx="22" formatCode="0.0">
                  <c:v>120.4</c:v>
                </c:pt>
                <c:pt idx="23" formatCode="0.0">
                  <c:v>120.3</c:v>
                </c:pt>
                <c:pt idx="24" formatCode="0.0">
                  <c:v>121</c:v>
                </c:pt>
                <c:pt idx="25" formatCode="0.0">
                  <c:v>121.4</c:v>
                </c:pt>
                <c:pt idx="26" formatCode="0.0">
                  <c:v>120.8</c:v>
                </c:pt>
                <c:pt idx="27" formatCode="0.0">
                  <c:v>118.3</c:v>
                </c:pt>
                <c:pt idx="28" formatCode="0.0">
                  <c:v>117.1</c:v>
                </c:pt>
                <c:pt idx="29" formatCode="0.0">
                  <c:v>117.1</c:v>
                </c:pt>
                <c:pt idx="30" formatCode="0.0">
                  <c:v>118.5</c:v>
                </c:pt>
                <c:pt idx="31" formatCode="0.0">
                  <c:v>119.3</c:v>
                </c:pt>
                <c:pt idx="32" formatCode="0.0">
                  <c:v>120</c:v>
                </c:pt>
                <c:pt idx="33" formatCode="0.0">
                  <c:v>120</c:v>
                </c:pt>
                <c:pt idx="34" formatCode="0.0">
                  <c:v>120.2</c:v>
                </c:pt>
                <c:pt idx="35" formatCode="0.0">
                  <c:v>120</c:v>
                </c:pt>
                <c:pt idx="36" formatCode="0.0">
                  <c:v>120.6</c:v>
                </c:pt>
                <c:pt idx="37" formatCode="0.0">
                  <c:v>121.1</c:v>
                </c:pt>
                <c:pt idx="38" formatCode="0.0">
                  <c:v>121.1</c:v>
                </c:pt>
                <c:pt idx="39" formatCode="0.0">
                  <c:v>121.3</c:v>
                </c:pt>
                <c:pt idx="40" formatCode="0.0">
                  <c:v>121.7</c:v>
                </c:pt>
                <c:pt idx="41" formatCode="0.0">
                  <c:v>121.9</c:v>
                </c:pt>
                <c:pt idx="42" formatCode="0.0">
                  <c:v>121.8</c:v>
                </c:pt>
                <c:pt idx="43" formatCode="0.0">
                  <c:v>121.6</c:v>
                </c:pt>
                <c:pt idx="44" formatCode="0.0">
                  <c:v>121.1</c:v>
                </c:pt>
                <c:pt idx="45" formatCode="0.0">
                  <c:v>121.3</c:v>
                </c:pt>
                <c:pt idx="46" formatCode="0.0">
                  <c:v>121.7</c:v>
                </c:pt>
                <c:pt idx="47" formatCode="0.0">
                  <c:v>121.8</c:v>
                </c:pt>
                <c:pt idx="48" formatCode="0.0">
                  <c:v>123.3</c:v>
                </c:pt>
                <c:pt idx="49" formatCode="0.0">
                  <c:v>123.7</c:v>
                </c:pt>
                <c:pt idx="50" formatCode="0.0">
                  <c:v>124.2</c:v>
                </c:pt>
                <c:pt idx="51" formatCode="0.0">
                  <c:v>124.4</c:v>
                </c:pt>
                <c:pt idx="52" formatCode="0.0">
                  <c:v>124.4</c:v>
                </c:pt>
                <c:pt idx="53" formatCode="0.0">
                  <c:v>123.7</c:v>
                </c:pt>
                <c:pt idx="54" formatCode="0.0">
                  <c:v>123.7</c:v>
                </c:pt>
                <c:pt idx="55" formatCode="0.0">
                  <c:v>123.7</c:v>
                </c:pt>
                <c:pt idx="56" formatCode="0.0">
                  <c:v>123.5</c:v>
                </c:pt>
                <c:pt idx="57" formatCode="0.0">
                  <c:v>125</c:v>
                </c:pt>
                <c:pt idx="58" formatCode="0.0">
                  <c:v>124.8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2D0-4A7E-9871-14C2301656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670645072"/>
        <c:axId val="1874042688"/>
      </c:lineChart>
      <c:catAx>
        <c:axId val="167064507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874042688"/>
        <c:crosses val="autoZero"/>
        <c:auto val="1"/>
        <c:lblAlgn val="ctr"/>
        <c:lblOffset val="100"/>
        <c:tickLblSkip val="1"/>
        <c:noMultiLvlLbl val="0"/>
      </c:catAx>
      <c:valAx>
        <c:axId val="1874042688"/>
        <c:scaling>
          <c:orientation val="minMax"/>
          <c:max val="130"/>
          <c:min val="105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670645072"/>
        <c:crosses val="autoZero"/>
        <c:crossBetween val="between"/>
        <c:majorUnit val="5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5949951337814923"/>
          <c:y val="0.8866932457704062"/>
          <c:w val="0.30754699699699706"/>
          <c:h val="7.010185185185184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1950432672124668E-2"/>
          <c:y val="5.4583808458397068E-2"/>
          <c:w val="0.90938065667455614"/>
          <c:h val="0.69198385205281054"/>
        </c:manualLayout>
      </c:layout>
      <c:lineChart>
        <c:grouping val="standard"/>
        <c:varyColors val="0"/>
        <c:ser>
          <c:idx val="1"/>
          <c:order val="0"/>
          <c:tx>
            <c:strRef>
              <c:f>'Stopa bezrobocia'!$A$5</c:f>
              <c:strCache>
                <c:ptCount val="1"/>
                <c:pt idx="0">
                  <c:v>Polska</c:v>
                </c:pt>
              </c:strCache>
            </c:strRef>
          </c:tx>
          <c:spPr>
            <a:ln w="28575" cap="rnd">
              <a:solidFill>
                <a:srgbClr val="BFBFBF"/>
              </a:solidFill>
              <a:round/>
            </a:ln>
            <a:effectLst/>
          </c:spPr>
          <c:marker>
            <c:symbol val="none"/>
          </c:marker>
          <c:cat>
            <c:multiLvlStrRef>
              <c:f>'Stopa bezrobocia'!$AL$2:$BH$3</c:f>
              <c:multiLvlStrCache>
                <c:ptCount val="23"/>
                <c:lvl>
                  <c:pt idx="0">
                    <c:v>01</c:v>
                  </c:pt>
                  <c:pt idx="1">
                    <c:v>02</c:v>
                  </c:pt>
                  <c:pt idx="2">
                    <c:v>03</c:v>
                  </c:pt>
                  <c:pt idx="3">
                    <c:v>04</c:v>
                  </c:pt>
                  <c:pt idx="4">
                    <c:v>05</c:v>
                  </c:pt>
                  <c:pt idx="5">
                    <c:v>06</c:v>
                  </c:pt>
                  <c:pt idx="6">
                    <c:v>07</c:v>
                  </c:pt>
                  <c:pt idx="7">
                    <c:v>08</c:v>
                  </c:pt>
                  <c:pt idx="8">
                    <c:v>09</c:v>
                  </c:pt>
                  <c:pt idx="9">
                    <c:v>10</c:v>
                  </c:pt>
                  <c:pt idx="10">
                    <c:v>11</c:v>
                  </c:pt>
                  <c:pt idx="11">
                    <c:v>12</c:v>
                  </c:pt>
                  <c:pt idx="12">
                    <c:v>01</c:v>
                  </c:pt>
                  <c:pt idx="13">
                    <c:v>02</c:v>
                  </c:pt>
                  <c:pt idx="14">
                    <c:v>03</c:v>
                  </c:pt>
                  <c:pt idx="15">
                    <c:v>04</c:v>
                  </c:pt>
                  <c:pt idx="16">
                    <c:v>05</c:v>
                  </c:pt>
                  <c:pt idx="17">
                    <c:v>06</c:v>
                  </c:pt>
                  <c:pt idx="18">
                    <c:v>07</c:v>
                  </c:pt>
                  <c:pt idx="19">
                    <c:v>08</c:v>
                  </c:pt>
                  <c:pt idx="20">
                    <c:v>09</c:v>
                  </c:pt>
                  <c:pt idx="21">
                    <c:v>10</c:v>
                  </c:pt>
                  <c:pt idx="22">
                    <c:v>11</c:v>
                  </c:pt>
                </c:lvl>
                <c:lvl>
                  <c:pt idx="0">
                    <c:v>2021</c:v>
                  </c:pt>
                  <c:pt idx="12">
                    <c:v>2022</c:v>
                  </c:pt>
                </c:lvl>
              </c:multiLvlStrCache>
            </c:multiLvlStrRef>
          </c:cat>
          <c:val>
            <c:numRef>
              <c:f>'Stopa bezrobocia'!$AL$5:$BH$5</c:f>
              <c:numCache>
                <c:formatCode>0.0</c:formatCode>
                <c:ptCount val="23"/>
                <c:pt idx="0">
                  <c:v>7</c:v>
                </c:pt>
                <c:pt idx="1">
                  <c:v>7.1</c:v>
                </c:pt>
                <c:pt idx="2">
                  <c:v>6.9</c:v>
                </c:pt>
                <c:pt idx="3">
                  <c:v>6.8</c:v>
                </c:pt>
                <c:pt idx="4">
                  <c:v>6.6</c:v>
                </c:pt>
                <c:pt idx="5">
                  <c:v>6.4</c:v>
                </c:pt>
                <c:pt idx="6">
                  <c:v>6.3</c:v>
                </c:pt>
                <c:pt idx="7">
                  <c:v>6.2</c:v>
                </c:pt>
                <c:pt idx="8">
                  <c:v>6.1</c:v>
                </c:pt>
                <c:pt idx="9">
                  <c:v>5.9</c:v>
                </c:pt>
                <c:pt idx="10">
                  <c:v>5.8</c:v>
                </c:pt>
                <c:pt idx="11">
                  <c:v>5.8</c:v>
                </c:pt>
                <c:pt idx="12">
                  <c:v>5.9</c:v>
                </c:pt>
                <c:pt idx="13">
                  <c:v>5.9</c:v>
                </c:pt>
                <c:pt idx="14">
                  <c:v>5.8</c:v>
                </c:pt>
                <c:pt idx="15">
                  <c:v>5.6</c:v>
                </c:pt>
                <c:pt idx="16">
                  <c:v>5.4</c:v>
                </c:pt>
                <c:pt idx="17">
                  <c:v>5.2</c:v>
                </c:pt>
                <c:pt idx="18">
                  <c:v>5.2</c:v>
                </c:pt>
                <c:pt idx="19">
                  <c:v>5.2</c:v>
                </c:pt>
                <c:pt idx="20">
                  <c:v>5.0999999999999996</c:v>
                </c:pt>
                <c:pt idx="21">
                  <c:v>5.0999999999999996</c:v>
                </c:pt>
                <c:pt idx="22">
                  <c:v>5.0999999999999996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6AE-45F3-AAFB-59D0F2A70F73}"/>
            </c:ext>
          </c:extLst>
        </c:ser>
        <c:ser>
          <c:idx val="0"/>
          <c:order val="1"/>
          <c:tx>
            <c:strRef>
              <c:f>'Stopa bezrobocia'!$A$4</c:f>
              <c:strCache>
                <c:ptCount val="1"/>
                <c:pt idx="0">
                  <c:v>Woj. podlaskie</c:v>
                </c:pt>
              </c:strCache>
            </c:strRef>
          </c:tx>
          <c:spPr>
            <a:ln w="28575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cat>
            <c:multiLvlStrRef>
              <c:f>'Stopa bezrobocia'!$AL$2:$BH$3</c:f>
              <c:multiLvlStrCache>
                <c:ptCount val="23"/>
                <c:lvl>
                  <c:pt idx="0">
                    <c:v>01</c:v>
                  </c:pt>
                  <c:pt idx="1">
                    <c:v>02</c:v>
                  </c:pt>
                  <c:pt idx="2">
                    <c:v>03</c:v>
                  </c:pt>
                  <c:pt idx="3">
                    <c:v>04</c:v>
                  </c:pt>
                  <c:pt idx="4">
                    <c:v>05</c:v>
                  </c:pt>
                  <c:pt idx="5">
                    <c:v>06</c:v>
                  </c:pt>
                  <c:pt idx="6">
                    <c:v>07</c:v>
                  </c:pt>
                  <c:pt idx="7">
                    <c:v>08</c:v>
                  </c:pt>
                  <c:pt idx="8">
                    <c:v>09</c:v>
                  </c:pt>
                  <c:pt idx="9">
                    <c:v>10</c:v>
                  </c:pt>
                  <c:pt idx="10">
                    <c:v>11</c:v>
                  </c:pt>
                  <c:pt idx="11">
                    <c:v>12</c:v>
                  </c:pt>
                  <c:pt idx="12">
                    <c:v>01</c:v>
                  </c:pt>
                  <c:pt idx="13">
                    <c:v>02</c:v>
                  </c:pt>
                  <c:pt idx="14">
                    <c:v>03</c:v>
                  </c:pt>
                  <c:pt idx="15">
                    <c:v>04</c:v>
                  </c:pt>
                  <c:pt idx="16">
                    <c:v>05</c:v>
                  </c:pt>
                  <c:pt idx="17">
                    <c:v>06</c:v>
                  </c:pt>
                  <c:pt idx="18">
                    <c:v>07</c:v>
                  </c:pt>
                  <c:pt idx="19">
                    <c:v>08</c:v>
                  </c:pt>
                  <c:pt idx="20">
                    <c:v>09</c:v>
                  </c:pt>
                  <c:pt idx="21">
                    <c:v>10</c:v>
                  </c:pt>
                  <c:pt idx="22">
                    <c:v>11</c:v>
                  </c:pt>
                </c:lvl>
                <c:lvl>
                  <c:pt idx="0">
                    <c:v>2021</c:v>
                  </c:pt>
                  <c:pt idx="12">
                    <c:v>2022</c:v>
                  </c:pt>
                </c:lvl>
              </c:multiLvlStrCache>
            </c:multiLvlStrRef>
          </c:cat>
          <c:val>
            <c:numRef>
              <c:f>'Stopa bezrobocia'!$AL$4:$BH$4</c:f>
              <c:numCache>
                <c:formatCode>0.0</c:formatCode>
                <c:ptCount val="23"/>
                <c:pt idx="0">
                  <c:v>9.3000000000000007</c:v>
                </c:pt>
                <c:pt idx="1">
                  <c:v>9.3000000000000007</c:v>
                </c:pt>
                <c:pt idx="2">
                  <c:v>9.1</c:v>
                </c:pt>
                <c:pt idx="3">
                  <c:v>8.9</c:v>
                </c:pt>
                <c:pt idx="4">
                  <c:v>8.6999999999999993</c:v>
                </c:pt>
                <c:pt idx="5">
                  <c:v>8.5</c:v>
                </c:pt>
                <c:pt idx="6">
                  <c:v>8.4</c:v>
                </c:pt>
                <c:pt idx="7">
                  <c:v>8.4</c:v>
                </c:pt>
                <c:pt idx="8">
                  <c:v>8.1999999999999993</c:v>
                </c:pt>
                <c:pt idx="9">
                  <c:v>8</c:v>
                </c:pt>
                <c:pt idx="10">
                  <c:v>7.9</c:v>
                </c:pt>
                <c:pt idx="11">
                  <c:v>7.8</c:v>
                </c:pt>
                <c:pt idx="12">
                  <c:v>8.1</c:v>
                </c:pt>
                <c:pt idx="13">
                  <c:v>8</c:v>
                </c:pt>
                <c:pt idx="14">
                  <c:v>7.8</c:v>
                </c:pt>
                <c:pt idx="15">
                  <c:v>7.6</c:v>
                </c:pt>
                <c:pt idx="16">
                  <c:v>7.5</c:v>
                </c:pt>
                <c:pt idx="17">
                  <c:v>7.3</c:v>
                </c:pt>
                <c:pt idx="18">
                  <c:v>7.2</c:v>
                </c:pt>
                <c:pt idx="19">
                  <c:v>7.2</c:v>
                </c:pt>
                <c:pt idx="20">
                  <c:v>7.2</c:v>
                </c:pt>
                <c:pt idx="21">
                  <c:v>7.1</c:v>
                </c:pt>
                <c:pt idx="22">
                  <c:v>7.2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6AE-45F3-AAFB-59D0F2A70F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7027104"/>
        <c:axId val="147027648"/>
      </c:lineChart>
      <c:catAx>
        <c:axId val="1470271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0" spcFirstLastPara="1" vertOverflow="ellipsis" wrap="square" anchor="t" anchorCtr="0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47027648"/>
        <c:crosses val="autoZero"/>
        <c:auto val="1"/>
        <c:lblAlgn val="ctr"/>
        <c:lblOffset val="100"/>
        <c:tickLblSkip val="1"/>
        <c:noMultiLvlLbl val="0"/>
      </c:catAx>
      <c:valAx>
        <c:axId val="147027648"/>
        <c:scaling>
          <c:orientation val="minMax"/>
          <c:min val="4"/>
        </c:scaling>
        <c:delete val="0"/>
        <c:axPos val="l"/>
        <c:majorGridlines>
          <c:spPr>
            <a:ln w="9525" cap="flat" cmpd="sng" algn="ctr">
              <a:solidFill>
                <a:srgbClr val="D9D9D9"/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47027104"/>
        <c:crosses val="autoZero"/>
        <c:crossBetween val="between"/>
        <c:majorUnit val="1"/>
      </c:valAx>
      <c:spPr>
        <a:noFill/>
        <a:ln w="25400"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</c:legendEntry>
      <c:layout>
        <c:manualLayout>
          <c:xMode val="edge"/>
          <c:yMode val="edge"/>
          <c:x val="0.36080882828687116"/>
          <c:y val="0.90998582280852502"/>
          <c:w val="0.30597522157947793"/>
          <c:h val="7.151406545391737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2788557172757378E-2"/>
          <c:y val="6.3863808401551397E-2"/>
          <c:w val="0.91669282310473654"/>
          <c:h val="0.75065200596208925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977BC1"/>
            </a:solidFill>
            <a:ln>
              <a:noFill/>
            </a:ln>
            <a:effectLst/>
          </c:spPr>
          <c:invertIfNegative val="0"/>
          <c:cat>
            <c:multiLvlStrRef>
              <c:f>'Liczba bezrobtnych'!$B$2:$BH$3</c:f>
              <c:multiLvlStrCache>
                <c:ptCount val="59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  <c:pt idx="54">
                    <c:v>07</c:v>
                  </c:pt>
                  <c:pt idx="56">
                    <c:v>09</c:v>
                  </c:pt>
                  <c:pt idx="58">
                    <c:v>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'Liczba bezrobtnych'!$B$4:$BH$4</c:f>
              <c:numCache>
                <c:formatCode>General</c:formatCode>
                <c:ptCount val="59"/>
                <c:pt idx="0">
                  <c:v>25</c:v>
                </c:pt>
                <c:pt idx="1">
                  <c:v>23</c:v>
                </c:pt>
                <c:pt idx="2">
                  <c:v>22</c:v>
                </c:pt>
                <c:pt idx="3">
                  <c:v>15</c:v>
                </c:pt>
                <c:pt idx="4">
                  <c:v>19</c:v>
                </c:pt>
                <c:pt idx="5">
                  <c:v>15</c:v>
                </c:pt>
                <c:pt idx="6">
                  <c:v>19</c:v>
                </c:pt>
                <c:pt idx="7">
                  <c:v>18</c:v>
                </c:pt>
                <c:pt idx="8">
                  <c:v>19</c:v>
                </c:pt>
                <c:pt idx="9">
                  <c:v>22</c:v>
                </c:pt>
                <c:pt idx="10">
                  <c:v>20</c:v>
                </c:pt>
                <c:pt idx="11">
                  <c:v>31</c:v>
                </c:pt>
                <c:pt idx="12">
                  <c:v>27</c:v>
                </c:pt>
                <c:pt idx="13">
                  <c:v>23</c:v>
                </c:pt>
                <c:pt idx="14">
                  <c:v>22</c:v>
                </c:pt>
                <c:pt idx="15">
                  <c:v>20</c:v>
                </c:pt>
                <c:pt idx="16">
                  <c:v>20</c:v>
                </c:pt>
                <c:pt idx="17">
                  <c:v>20</c:v>
                </c:pt>
                <c:pt idx="18">
                  <c:v>19</c:v>
                </c:pt>
                <c:pt idx="19">
                  <c:v>28</c:v>
                </c:pt>
                <c:pt idx="20">
                  <c:v>25</c:v>
                </c:pt>
                <c:pt idx="21">
                  <c:v>23</c:v>
                </c:pt>
                <c:pt idx="22">
                  <c:v>32</c:v>
                </c:pt>
                <c:pt idx="23">
                  <c:v>55</c:v>
                </c:pt>
                <c:pt idx="24">
                  <c:v>38</c:v>
                </c:pt>
                <c:pt idx="25">
                  <c:v>34</c:v>
                </c:pt>
                <c:pt idx="26">
                  <c:v>65</c:v>
                </c:pt>
                <c:pt idx="27">
                  <c:v>48</c:v>
                </c:pt>
                <c:pt idx="28">
                  <c:v>34</c:v>
                </c:pt>
                <c:pt idx="29">
                  <c:v>31</c:v>
                </c:pt>
                <c:pt idx="30">
                  <c:v>28</c:v>
                </c:pt>
                <c:pt idx="31">
                  <c:v>22</c:v>
                </c:pt>
                <c:pt idx="32">
                  <c:v>31</c:v>
                </c:pt>
                <c:pt idx="33">
                  <c:v>29</c:v>
                </c:pt>
                <c:pt idx="34">
                  <c:v>28</c:v>
                </c:pt>
                <c:pt idx="35">
                  <c:v>49</c:v>
                </c:pt>
                <c:pt idx="36">
                  <c:v>48</c:v>
                </c:pt>
                <c:pt idx="37">
                  <c:v>50</c:v>
                </c:pt>
                <c:pt idx="38">
                  <c:v>33</c:v>
                </c:pt>
                <c:pt idx="39">
                  <c:v>34</c:v>
                </c:pt>
                <c:pt idx="40">
                  <c:v>25</c:v>
                </c:pt>
                <c:pt idx="41">
                  <c:v>20</c:v>
                </c:pt>
                <c:pt idx="42">
                  <c:v>23</c:v>
                </c:pt>
                <c:pt idx="43">
                  <c:v>22</c:v>
                </c:pt>
                <c:pt idx="44">
                  <c:v>23</c:v>
                </c:pt>
                <c:pt idx="45">
                  <c:v>23</c:v>
                </c:pt>
                <c:pt idx="46">
                  <c:v>26</c:v>
                </c:pt>
                <c:pt idx="47">
                  <c:v>35</c:v>
                </c:pt>
                <c:pt idx="48">
                  <c:v>26</c:v>
                </c:pt>
                <c:pt idx="49">
                  <c:v>19</c:v>
                </c:pt>
                <c:pt idx="50">
                  <c:v>19</c:v>
                </c:pt>
                <c:pt idx="51">
                  <c:v>26</c:v>
                </c:pt>
                <c:pt idx="52">
                  <c:v>17</c:v>
                </c:pt>
                <c:pt idx="53">
                  <c:v>21</c:v>
                </c:pt>
                <c:pt idx="54">
                  <c:v>22</c:v>
                </c:pt>
                <c:pt idx="55">
                  <c:v>23</c:v>
                </c:pt>
                <c:pt idx="56">
                  <c:v>24</c:v>
                </c:pt>
                <c:pt idx="57">
                  <c:v>30</c:v>
                </c:pt>
                <c:pt idx="58">
                  <c:v>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5C0-4FE1-8B55-C31D852612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7"/>
        <c:axId val="-1922135088"/>
        <c:axId val="-1922133456"/>
      </c:barChart>
      <c:catAx>
        <c:axId val="-19221350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1922133456"/>
        <c:crosses val="autoZero"/>
        <c:auto val="1"/>
        <c:lblAlgn val="ctr"/>
        <c:lblOffset val="100"/>
        <c:tickLblSkip val="1"/>
        <c:noMultiLvlLbl val="0"/>
      </c:catAx>
      <c:valAx>
        <c:axId val="-19221334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1922135088"/>
        <c:crossesAt val="1"/>
        <c:crossBetween val="midCat"/>
        <c:majorUnit val="20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9796366741794248E-2"/>
          <c:y val="5.431737476665683E-2"/>
          <c:w val="0.91153801011195379"/>
          <c:h val="0.67600004210703613"/>
        </c:manualLayout>
      </c:layout>
      <c:lineChart>
        <c:grouping val="standard"/>
        <c:varyColors val="0"/>
        <c:ser>
          <c:idx val="1"/>
          <c:order val="0"/>
          <c:tx>
            <c:strRef>
              <c:f>Wynagrodzenia!$A$5</c:f>
              <c:strCache>
                <c:ptCount val="1"/>
                <c:pt idx="0">
                  <c:v>Polska</c:v>
                </c:pt>
              </c:strCache>
            </c:strRef>
          </c:tx>
          <c:spPr>
            <a:ln w="28575" cap="rnd">
              <a:solidFill>
                <a:srgbClr val="BFBFBF"/>
              </a:solidFill>
              <a:round/>
            </a:ln>
            <a:effectLst/>
          </c:spPr>
          <c:marker>
            <c:symbol val="none"/>
          </c:marker>
          <c:cat>
            <c:multiLvlStrRef>
              <c:f>Wynagrodzenia!$B$2:$BH$3</c:f>
              <c:multiLvlStrCache>
                <c:ptCount val="59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  <c:pt idx="54">
                    <c:v>07</c:v>
                  </c:pt>
                  <c:pt idx="56">
                    <c:v>09</c:v>
                  </c:pt>
                  <c:pt idx="58">
                    <c:v>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Wynagrodzenia!$B$5:$BH$5</c:f>
              <c:numCache>
                <c:formatCode>0.0</c:formatCode>
                <c:ptCount val="59"/>
                <c:pt idx="0">
                  <c:v>111.8</c:v>
                </c:pt>
                <c:pt idx="1">
                  <c:v>112</c:v>
                </c:pt>
                <c:pt idx="2" formatCode="General">
                  <c:v>118.9</c:v>
                </c:pt>
                <c:pt idx="3" formatCode="General">
                  <c:v>117.8</c:v>
                </c:pt>
                <c:pt idx="4" formatCode="General">
                  <c:v>114.3</c:v>
                </c:pt>
                <c:pt idx="5">
                  <c:v>118</c:v>
                </c:pt>
                <c:pt idx="6" formatCode="General">
                  <c:v>117.4</c:v>
                </c:pt>
                <c:pt idx="7" formatCode="General">
                  <c:v>116.7</c:v>
                </c:pt>
                <c:pt idx="8">
                  <c:v>116</c:v>
                </c:pt>
                <c:pt idx="9">
                  <c:v>119.6</c:v>
                </c:pt>
                <c:pt idx="10">
                  <c:v>120.7</c:v>
                </c:pt>
                <c:pt idx="11">
                  <c:v>128.19999999999999</c:v>
                </c:pt>
                <c:pt idx="12">
                  <c:v>119.9</c:v>
                </c:pt>
                <c:pt idx="13">
                  <c:v>120.4</c:v>
                </c:pt>
                <c:pt idx="14">
                  <c:v>125.6</c:v>
                </c:pt>
                <c:pt idx="15">
                  <c:v>126.1</c:v>
                </c:pt>
                <c:pt idx="16">
                  <c:v>122.9</c:v>
                </c:pt>
                <c:pt idx="17">
                  <c:v>124</c:v>
                </c:pt>
                <c:pt idx="18">
                  <c:v>125.9</c:v>
                </c:pt>
                <c:pt idx="19">
                  <c:v>124.5</c:v>
                </c:pt>
                <c:pt idx="20">
                  <c:v>123.5</c:v>
                </c:pt>
                <c:pt idx="21">
                  <c:v>126.5</c:v>
                </c:pt>
                <c:pt idx="22">
                  <c:v>126.9</c:v>
                </c:pt>
                <c:pt idx="23">
                  <c:v>136</c:v>
                </c:pt>
                <c:pt idx="24">
                  <c:v>128.19999999999999</c:v>
                </c:pt>
                <c:pt idx="25">
                  <c:v>129.4</c:v>
                </c:pt>
                <c:pt idx="26">
                  <c:v>133.30000000000001</c:v>
                </c:pt>
                <c:pt idx="27">
                  <c:v>128.30000000000001</c:v>
                </c:pt>
                <c:pt idx="28">
                  <c:v>124.3</c:v>
                </c:pt>
                <c:pt idx="29">
                  <c:v>128.30000000000001</c:v>
                </c:pt>
                <c:pt idx="30">
                  <c:v>130.6</c:v>
                </c:pt>
                <c:pt idx="31">
                  <c:v>129.6</c:v>
                </c:pt>
                <c:pt idx="32">
                  <c:v>130.4</c:v>
                </c:pt>
                <c:pt idx="33">
                  <c:v>132.5</c:v>
                </c:pt>
                <c:pt idx="34">
                  <c:v>133.19999999999999</c:v>
                </c:pt>
                <c:pt idx="35">
                  <c:v>145.05000000000001</c:v>
                </c:pt>
                <c:pt idx="36" formatCode="General">
                  <c:v>134.5</c:v>
                </c:pt>
                <c:pt idx="37" formatCode="General">
                  <c:v>135.30000000000001</c:v>
                </c:pt>
                <c:pt idx="38" formatCode="General">
                  <c:v>144.1</c:v>
                </c:pt>
                <c:pt idx="39" formatCode="General">
                  <c:v>141.1</c:v>
                </c:pt>
                <c:pt idx="40" formatCode="General">
                  <c:v>137</c:v>
                </c:pt>
                <c:pt idx="41" formatCode="General">
                  <c:v>141</c:v>
                </c:pt>
                <c:pt idx="42" formatCode="General">
                  <c:v>142.30000000000001</c:v>
                </c:pt>
                <c:pt idx="43" formatCode="General">
                  <c:v>142.19999999999999</c:v>
                </c:pt>
                <c:pt idx="44" formatCode="General">
                  <c:v>142.19999999999999</c:v>
                </c:pt>
                <c:pt idx="45" formatCode="General">
                  <c:v>144</c:v>
                </c:pt>
                <c:pt idx="46" formatCode="General">
                  <c:v>146.6</c:v>
                </c:pt>
                <c:pt idx="47" formatCode="General">
                  <c:v>161.69999999999999</c:v>
                </c:pt>
                <c:pt idx="48" formatCode="General">
                  <c:v>147.6</c:v>
                </c:pt>
                <c:pt idx="49" formatCode="General">
                  <c:v>151.4</c:v>
                </c:pt>
                <c:pt idx="50" formatCode="General">
                  <c:v>162.30000000000001</c:v>
                </c:pt>
                <c:pt idx="51" formatCode="General">
                  <c:v>161.30000000000001</c:v>
                </c:pt>
                <c:pt idx="52" formatCode="General">
                  <c:v>155.80000000000001</c:v>
                </c:pt>
                <c:pt idx="53" formatCode="General">
                  <c:v>159.6</c:v>
                </c:pt>
                <c:pt idx="54">
                  <c:v>165</c:v>
                </c:pt>
                <c:pt idx="55" formatCode="General">
                  <c:v>160.19999999999999</c:v>
                </c:pt>
                <c:pt idx="56" formatCode="General">
                  <c:v>162.80000000000001</c:v>
                </c:pt>
                <c:pt idx="57" formatCode="General">
                  <c:v>162.80000000000001</c:v>
                </c:pt>
                <c:pt idx="58" formatCode="General">
                  <c:v>166.9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158-4CA3-A7F2-93F9A0B51EFC}"/>
            </c:ext>
          </c:extLst>
        </c:ser>
        <c:ser>
          <c:idx val="0"/>
          <c:order val="1"/>
          <c:tx>
            <c:strRef>
              <c:f>Wynagrodzenia!$A$4</c:f>
              <c:strCache>
                <c:ptCount val="1"/>
                <c:pt idx="0">
                  <c:v>Woj. podlaskie</c:v>
                </c:pt>
              </c:strCache>
            </c:strRef>
          </c:tx>
          <c:spPr>
            <a:ln w="28575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cat>
            <c:multiLvlStrRef>
              <c:f>Wynagrodzenia!$B$2:$BH$3</c:f>
              <c:multiLvlStrCache>
                <c:ptCount val="59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  <c:pt idx="54">
                    <c:v>07</c:v>
                  </c:pt>
                  <c:pt idx="56">
                    <c:v>09</c:v>
                  </c:pt>
                  <c:pt idx="58">
                    <c:v>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Wynagrodzenia!$B$4:$BH$4</c:f>
              <c:numCache>
                <c:formatCode>General</c:formatCode>
                <c:ptCount val="59"/>
                <c:pt idx="0" formatCode="0.0">
                  <c:v>112.4</c:v>
                </c:pt>
                <c:pt idx="1">
                  <c:v>110.8</c:v>
                </c:pt>
                <c:pt idx="2">
                  <c:v>117.9</c:v>
                </c:pt>
                <c:pt idx="3">
                  <c:v>118.4</c:v>
                </c:pt>
                <c:pt idx="4">
                  <c:v>116.2</c:v>
                </c:pt>
                <c:pt idx="5">
                  <c:v>118.9</c:v>
                </c:pt>
                <c:pt idx="6">
                  <c:v>121.2</c:v>
                </c:pt>
                <c:pt idx="7">
                  <c:v>121.4</c:v>
                </c:pt>
                <c:pt idx="8">
                  <c:v>118.7</c:v>
                </c:pt>
                <c:pt idx="9">
                  <c:v>121.8</c:v>
                </c:pt>
                <c:pt idx="10">
                  <c:v>121.8</c:v>
                </c:pt>
                <c:pt idx="11">
                  <c:v>131.9</c:v>
                </c:pt>
                <c:pt idx="12">
                  <c:v>119.8</c:v>
                </c:pt>
                <c:pt idx="13">
                  <c:v>119.1</c:v>
                </c:pt>
                <c:pt idx="14">
                  <c:v>123.9</c:v>
                </c:pt>
                <c:pt idx="15">
                  <c:v>124.6</c:v>
                </c:pt>
                <c:pt idx="16">
                  <c:v>125</c:v>
                </c:pt>
                <c:pt idx="17">
                  <c:v>124.5</c:v>
                </c:pt>
                <c:pt idx="18">
                  <c:v>127.9</c:v>
                </c:pt>
                <c:pt idx="19">
                  <c:v>128.69999999999999</c:v>
                </c:pt>
                <c:pt idx="20">
                  <c:v>127</c:v>
                </c:pt>
                <c:pt idx="21">
                  <c:v>129.9</c:v>
                </c:pt>
                <c:pt idx="22">
                  <c:v>129.4</c:v>
                </c:pt>
                <c:pt idx="23">
                  <c:v>139.4</c:v>
                </c:pt>
                <c:pt idx="24">
                  <c:v>128.1</c:v>
                </c:pt>
                <c:pt idx="25">
                  <c:v>130</c:v>
                </c:pt>
                <c:pt idx="26">
                  <c:v>133.1</c:v>
                </c:pt>
                <c:pt idx="27">
                  <c:v>126.6</c:v>
                </c:pt>
                <c:pt idx="28">
                  <c:v>124.8</c:v>
                </c:pt>
                <c:pt idx="29">
                  <c:v>128.9</c:v>
                </c:pt>
                <c:pt idx="30">
                  <c:v>136</c:v>
                </c:pt>
                <c:pt idx="31">
                  <c:v>134.80000000000001</c:v>
                </c:pt>
                <c:pt idx="32">
                  <c:v>136.4</c:v>
                </c:pt>
                <c:pt idx="33">
                  <c:v>138.30000000000001</c:v>
                </c:pt>
                <c:pt idx="34">
                  <c:v>136.80000000000001</c:v>
                </c:pt>
                <c:pt idx="35">
                  <c:v>153.9</c:v>
                </c:pt>
                <c:pt idx="36">
                  <c:v>134.4</c:v>
                </c:pt>
                <c:pt idx="37">
                  <c:v>136.1</c:v>
                </c:pt>
                <c:pt idx="38">
                  <c:v>141.80000000000001</c:v>
                </c:pt>
                <c:pt idx="39">
                  <c:v>145.80000000000001</c:v>
                </c:pt>
                <c:pt idx="40">
                  <c:v>140.69999999999999</c:v>
                </c:pt>
                <c:pt idx="41">
                  <c:v>142.19999999999999</c:v>
                </c:pt>
                <c:pt idx="42">
                  <c:v>147</c:v>
                </c:pt>
                <c:pt idx="43">
                  <c:v>147</c:v>
                </c:pt>
                <c:pt idx="44">
                  <c:v>150.1</c:v>
                </c:pt>
                <c:pt idx="45">
                  <c:v>150.1</c:v>
                </c:pt>
                <c:pt idx="46">
                  <c:v>153.6</c:v>
                </c:pt>
                <c:pt idx="47">
                  <c:v>167.9</c:v>
                </c:pt>
                <c:pt idx="48">
                  <c:v>150.30000000000001</c:v>
                </c:pt>
                <c:pt idx="49">
                  <c:v>152.6</c:v>
                </c:pt>
                <c:pt idx="50">
                  <c:v>159.6</c:v>
                </c:pt>
                <c:pt idx="51">
                  <c:v>163.9</c:v>
                </c:pt>
                <c:pt idx="52">
                  <c:v>163.4</c:v>
                </c:pt>
                <c:pt idx="53">
                  <c:v>164.4</c:v>
                </c:pt>
                <c:pt idx="54">
                  <c:v>169.7</c:v>
                </c:pt>
                <c:pt idx="55">
                  <c:v>166.3</c:v>
                </c:pt>
                <c:pt idx="56">
                  <c:v>170</c:v>
                </c:pt>
                <c:pt idx="57">
                  <c:v>169.7</c:v>
                </c:pt>
                <c:pt idx="58">
                  <c:v>171.6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158-4CA3-A7F2-93F9A0B51E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1097379024"/>
        <c:axId val="-1097376304"/>
      </c:lineChart>
      <c:catAx>
        <c:axId val="-10973790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1097376304"/>
        <c:crosses val="autoZero"/>
        <c:auto val="1"/>
        <c:lblAlgn val="ctr"/>
        <c:lblOffset val="100"/>
        <c:tickLblSkip val="1"/>
        <c:noMultiLvlLbl val="0"/>
      </c:catAx>
      <c:valAx>
        <c:axId val="-1097376304"/>
        <c:scaling>
          <c:orientation val="minMax"/>
          <c:min val="9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10973790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6031724775087232"/>
          <c:y val="0.8897743062865805"/>
          <c:w val="0.30611853575761638"/>
          <c:h val="7.15008231492296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033793468510016E-2"/>
          <c:y val="6.7935108033521124E-2"/>
          <c:w val="0.91098380883592167"/>
          <c:h val="0.66701650688889358"/>
        </c:manualLayout>
      </c:layout>
      <c:lineChart>
        <c:grouping val="standard"/>
        <c:varyColors val="0"/>
        <c:ser>
          <c:idx val="0"/>
          <c:order val="0"/>
          <c:tx>
            <c:strRef>
              <c:f>'Skup zbóż'!$A$4</c:f>
              <c:strCache>
                <c:ptCount val="1"/>
                <c:pt idx="0">
                  <c:v>Pszenica</c:v>
                </c:pt>
              </c:strCache>
            </c:strRef>
          </c:tx>
          <c:spPr>
            <a:ln w="28575" cap="rnd">
              <a:solidFill>
                <a:srgbClr val="BAA7D6"/>
              </a:solidFill>
              <a:round/>
            </a:ln>
            <a:effectLst/>
          </c:spPr>
          <c:marker>
            <c:symbol val="none"/>
          </c:marker>
          <c:cat>
            <c:multiLvlStrRef>
              <c:f>'Skup zbóż'!$B$2:$BH$3</c:f>
              <c:multiLvlStrCache>
                <c:ptCount val="59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  <c:pt idx="54">
                    <c:v>07</c:v>
                  </c:pt>
                  <c:pt idx="56">
                    <c:v>09</c:v>
                  </c:pt>
                  <c:pt idx="58">
                    <c:v>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'Skup zbóż'!$B$4:$BH$4</c:f>
              <c:numCache>
                <c:formatCode>General</c:formatCode>
                <c:ptCount val="59"/>
                <c:pt idx="0" formatCode="0.00">
                  <c:v>65</c:v>
                </c:pt>
                <c:pt idx="1">
                  <c:v>66.849999999999994</c:v>
                </c:pt>
                <c:pt idx="2">
                  <c:v>64.33</c:v>
                </c:pt>
                <c:pt idx="3">
                  <c:v>66.16</c:v>
                </c:pt>
                <c:pt idx="4">
                  <c:v>66.31</c:v>
                </c:pt>
                <c:pt idx="5">
                  <c:v>67.849999999999994</c:v>
                </c:pt>
                <c:pt idx="6">
                  <c:v>69.47</c:v>
                </c:pt>
                <c:pt idx="7">
                  <c:v>75.86</c:v>
                </c:pt>
                <c:pt idx="8">
                  <c:v>82.35</c:v>
                </c:pt>
                <c:pt idx="9">
                  <c:v>79.83</c:v>
                </c:pt>
                <c:pt idx="10">
                  <c:v>82.56</c:v>
                </c:pt>
                <c:pt idx="11">
                  <c:v>84.06</c:v>
                </c:pt>
                <c:pt idx="12">
                  <c:v>84.48</c:v>
                </c:pt>
                <c:pt idx="13">
                  <c:v>84.39</c:v>
                </c:pt>
                <c:pt idx="14">
                  <c:v>80.760000000000005</c:v>
                </c:pt>
                <c:pt idx="15">
                  <c:v>78.930000000000007</c:v>
                </c:pt>
                <c:pt idx="16">
                  <c:v>78.81</c:v>
                </c:pt>
                <c:pt idx="17">
                  <c:v>77.14</c:v>
                </c:pt>
                <c:pt idx="18">
                  <c:v>66.709999999999994</c:v>
                </c:pt>
                <c:pt idx="19">
                  <c:v>65.03</c:v>
                </c:pt>
                <c:pt idx="20">
                  <c:v>65.06</c:v>
                </c:pt>
                <c:pt idx="21">
                  <c:v>64.849999999999994</c:v>
                </c:pt>
                <c:pt idx="22">
                  <c:v>68.349999999999994</c:v>
                </c:pt>
                <c:pt idx="23">
                  <c:v>69.95</c:v>
                </c:pt>
                <c:pt idx="24">
                  <c:v>70.069999999999993</c:v>
                </c:pt>
                <c:pt idx="25">
                  <c:v>71.8</c:v>
                </c:pt>
                <c:pt idx="26">
                  <c:v>72.53</c:v>
                </c:pt>
                <c:pt idx="27">
                  <c:v>77.64</c:v>
                </c:pt>
                <c:pt idx="28">
                  <c:v>81.73</c:v>
                </c:pt>
                <c:pt idx="29">
                  <c:v>79.94</c:v>
                </c:pt>
                <c:pt idx="30">
                  <c:v>75.05</c:v>
                </c:pt>
                <c:pt idx="31">
                  <c:v>64.56</c:v>
                </c:pt>
                <c:pt idx="32">
                  <c:v>68.66</c:v>
                </c:pt>
                <c:pt idx="33">
                  <c:v>75.62</c:v>
                </c:pt>
                <c:pt idx="34">
                  <c:v>81.56</c:v>
                </c:pt>
                <c:pt idx="35">
                  <c:v>82.43</c:v>
                </c:pt>
                <c:pt idx="36">
                  <c:v>89.25</c:v>
                </c:pt>
                <c:pt idx="37">
                  <c:v>90.37</c:v>
                </c:pt>
                <c:pt idx="38">
                  <c:v>91.49</c:v>
                </c:pt>
                <c:pt idx="39">
                  <c:v>92.62</c:v>
                </c:pt>
                <c:pt idx="40" formatCode="0.00">
                  <c:v>96.65</c:v>
                </c:pt>
                <c:pt idx="41">
                  <c:v>95.68</c:v>
                </c:pt>
                <c:pt idx="42">
                  <c:v>82.93</c:v>
                </c:pt>
                <c:pt idx="43">
                  <c:v>91.98</c:v>
                </c:pt>
                <c:pt idx="44">
                  <c:v>100.18</c:v>
                </c:pt>
                <c:pt idx="45">
                  <c:v>104.32</c:v>
                </c:pt>
                <c:pt idx="46">
                  <c:v>119.8</c:v>
                </c:pt>
                <c:pt idx="47">
                  <c:v>133.53</c:v>
                </c:pt>
                <c:pt idx="48">
                  <c:v>129.33000000000001</c:v>
                </c:pt>
                <c:pt idx="49">
                  <c:v>125.77</c:v>
                </c:pt>
                <c:pt idx="50">
                  <c:v>154.61000000000001</c:v>
                </c:pt>
                <c:pt idx="51">
                  <c:v>167.24</c:v>
                </c:pt>
                <c:pt idx="52">
                  <c:v>161.07</c:v>
                </c:pt>
                <c:pt idx="53">
                  <c:v>159.53</c:v>
                </c:pt>
                <c:pt idx="54">
                  <c:v>146.63999999999999</c:v>
                </c:pt>
                <c:pt idx="55">
                  <c:v>150.41</c:v>
                </c:pt>
                <c:pt idx="56">
                  <c:v>146.52000000000001</c:v>
                </c:pt>
                <c:pt idx="57">
                  <c:v>154.16999999999999</c:v>
                </c:pt>
                <c:pt idx="58">
                  <c:v>151.53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3D8-4D70-8F63-EF63EC36ACB9}"/>
            </c:ext>
          </c:extLst>
        </c:ser>
        <c:ser>
          <c:idx val="1"/>
          <c:order val="1"/>
          <c:tx>
            <c:strRef>
              <c:f>'Skup zbóż'!$A$5</c:f>
              <c:strCache>
                <c:ptCount val="1"/>
                <c:pt idx="0">
                  <c:v>Żyto</c:v>
                </c:pt>
              </c:strCache>
            </c:strRef>
          </c:tx>
          <c:spPr>
            <a:ln w="28575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cat>
            <c:multiLvlStrRef>
              <c:f>'Skup zbóż'!$B$2:$BH$3</c:f>
              <c:multiLvlStrCache>
                <c:ptCount val="59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  <c:pt idx="54">
                    <c:v>07</c:v>
                  </c:pt>
                  <c:pt idx="56">
                    <c:v>09</c:v>
                  </c:pt>
                  <c:pt idx="58">
                    <c:v>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'Skup zbóż'!$B$5:$BH$5</c:f>
              <c:numCache>
                <c:formatCode>General</c:formatCode>
                <c:ptCount val="59"/>
                <c:pt idx="0" formatCode="0.00">
                  <c:v>58.6</c:v>
                </c:pt>
                <c:pt idx="1">
                  <c:v>55.29</c:v>
                </c:pt>
                <c:pt idx="2">
                  <c:v>56.2</c:v>
                </c:pt>
                <c:pt idx="3">
                  <c:v>57.17</c:v>
                </c:pt>
                <c:pt idx="4">
                  <c:v>57.23</c:v>
                </c:pt>
                <c:pt idx="5">
                  <c:v>55.41</c:v>
                </c:pt>
                <c:pt idx="6">
                  <c:v>55.22</c:v>
                </c:pt>
                <c:pt idx="7">
                  <c:v>58.65</c:v>
                </c:pt>
                <c:pt idx="8">
                  <c:v>67.59</c:v>
                </c:pt>
                <c:pt idx="9">
                  <c:v>71.11</c:v>
                </c:pt>
                <c:pt idx="10">
                  <c:v>70.709999999999994</c:v>
                </c:pt>
                <c:pt idx="11">
                  <c:v>67.78</c:v>
                </c:pt>
                <c:pt idx="12">
                  <c:v>70.03</c:v>
                </c:pt>
                <c:pt idx="13">
                  <c:v>69.94</c:v>
                </c:pt>
                <c:pt idx="14">
                  <c:v>68.540000000000006</c:v>
                </c:pt>
                <c:pt idx="15">
                  <c:v>67.650000000000006</c:v>
                </c:pt>
                <c:pt idx="16">
                  <c:v>69.98</c:v>
                </c:pt>
                <c:pt idx="17">
                  <c:v>67.930000000000007</c:v>
                </c:pt>
                <c:pt idx="18">
                  <c:v>55.59</c:v>
                </c:pt>
                <c:pt idx="19">
                  <c:v>52.69</c:v>
                </c:pt>
                <c:pt idx="20">
                  <c:v>49.63</c:v>
                </c:pt>
                <c:pt idx="21">
                  <c:v>48.07</c:v>
                </c:pt>
                <c:pt idx="22">
                  <c:v>48.38</c:v>
                </c:pt>
                <c:pt idx="23">
                  <c:v>48.14</c:v>
                </c:pt>
                <c:pt idx="24">
                  <c:v>51.39</c:v>
                </c:pt>
                <c:pt idx="25">
                  <c:v>50.91</c:v>
                </c:pt>
                <c:pt idx="26">
                  <c:v>51.14</c:v>
                </c:pt>
                <c:pt idx="27">
                  <c:v>53.76</c:v>
                </c:pt>
                <c:pt idx="28">
                  <c:v>53.7</c:v>
                </c:pt>
                <c:pt idx="29">
                  <c:v>51.68</c:v>
                </c:pt>
                <c:pt idx="30">
                  <c:v>47.38</c:v>
                </c:pt>
                <c:pt idx="31">
                  <c:v>44.23</c:v>
                </c:pt>
                <c:pt idx="32">
                  <c:v>45.19</c:v>
                </c:pt>
                <c:pt idx="33">
                  <c:v>50.17</c:v>
                </c:pt>
                <c:pt idx="34">
                  <c:v>52.84</c:v>
                </c:pt>
                <c:pt idx="35">
                  <c:v>53</c:v>
                </c:pt>
                <c:pt idx="36">
                  <c:v>56.51</c:v>
                </c:pt>
                <c:pt idx="37">
                  <c:v>63.05</c:v>
                </c:pt>
                <c:pt idx="38">
                  <c:v>67.239999999999995</c:v>
                </c:pt>
                <c:pt idx="39">
                  <c:v>65.69</c:v>
                </c:pt>
                <c:pt idx="40" formatCode="0.00">
                  <c:v>66.7</c:v>
                </c:pt>
                <c:pt idx="41">
                  <c:v>70.97</c:v>
                </c:pt>
                <c:pt idx="42">
                  <c:v>58.55</c:v>
                </c:pt>
                <c:pt idx="43">
                  <c:v>63.26</c:v>
                </c:pt>
                <c:pt idx="44">
                  <c:v>79.34</c:v>
                </c:pt>
                <c:pt idx="45">
                  <c:v>83.23</c:v>
                </c:pt>
                <c:pt idx="46">
                  <c:v>88.71</c:v>
                </c:pt>
                <c:pt idx="47">
                  <c:v>97.58</c:v>
                </c:pt>
                <c:pt idx="48">
                  <c:v>109.95</c:v>
                </c:pt>
                <c:pt idx="49">
                  <c:v>99.51</c:v>
                </c:pt>
                <c:pt idx="50">
                  <c:v>108.65</c:v>
                </c:pt>
                <c:pt idx="51">
                  <c:v>129.91</c:v>
                </c:pt>
                <c:pt idx="52">
                  <c:v>134.31</c:v>
                </c:pt>
                <c:pt idx="53">
                  <c:v>140.28</c:v>
                </c:pt>
                <c:pt idx="54">
                  <c:v>122.49</c:v>
                </c:pt>
                <c:pt idx="55">
                  <c:v>119.08</c:v>
                </c:pt>
                <c:pt idx="56">
                  <c:v>118.14</c:v>
                </c:pt>
                <c:pt idx="57">
                  <c:v>116.83</c:v>
                </c:pt>
                <c:pt idx="58">
                  <c:v>115.05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3D8-4D70-8F63-EF63EC36AC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434120544"/>
        <c:axId val="-430500416"/>
      </c:lineChart>
      <c:catAx>
        <c:axId val="-43412054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430500416"/>
        <c:crosses val="autoZero"/>
        <c:auto val="1"/>
        <c:lblAlgn val="ctr"/>
        <c:lblOffset val="100"/>
        <c:tickLblSkip val="1"/>
        <c:noMultiLvlLbl val="0"/>
      </c:catAx>
      <c:valAx>
        <c:axId val="-430500416"/>
        <c:scaling>
          <c:orientation val="minMax"/>
          <c:max val="180"/>
          <c:min val="4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434120544"/>
        <c:crosses val="autoZero"/>
        <c:crossBetween val="between"/>
        <c:majorUnit val="20"/>
        <c:minorUnit val="10"/>
      </c:valAx>
      <c:spPr>
        <a:noFill/>
        <a:ln w="25400">
          <a:noFill/>
        </a:ln>
        <a:effectLst/>
      </c:spPr>
    </c:plotArea>
    <c:legend>
      <c:legendPos val="b"/>
      <c:layout>
        <c:manualLayout>
          <c:xMode val="edge"/>
          <c:yMode val="edge"/>
          <c:x val="0.29380160128560273"/>
          <c:y val="0.89418986751324514"/>
          <c:w val="0.45443782661914545"/>
          <c:h val="6.874433313573623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1694832875087894E-2"/>
          <c:y val="2.968444357589407E-2"/>
          <c:w val="0.89661033424982417"/>
          <c:h val="0.6997488334791484"/>
        </c:manualLayout>
      </c:layout>
      <c:lineChart>
        <c:grouping val="standard"/>
        <c:varyColors val="0"/>
        <c:ser>
          <c:idx val="0"/>
          <c:order val="0"/>
          <c:tx>
            <c:strRef>
              <c:f>'Skup żywca i mleka'!$A$4</c:f>
              <c:strCache>
                <c:ptCount val="1"/>
                <c:pt idx="0">
                  <c:v>Bydło</c:v>
                </c:pt>
              </c:strCache>
            </c:strRef>
          </c:tx>
          <c:spPr>
            <a:ln w="28575" cap="rnd">
              <a:solidFill>
                <a:srgbClr val="DCD3EA"/>
              </a:solidFill>
              <a:round/>
            </a:ln>
            <a:effectLst/>
          </c:spPr>
          <c:marker>
            <c:symbol val="none"/>
          </c:marker>
          <c:cat>
            <c:multiLvlStrRef>
              <c:f>'Skup żywca i mleka'!$B$2:$BH$3</c:f>
              <c:multiLvlStrCache>
                <c:ptCount val="59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  <c:pt idx="54">
                    <c:v>07</c:v>
                  </c:pt>
                  <c:pt idx="56">
                    <c:v>09</c:v>
                  </c:pt>
                  <c:pt idx="58">
                    <c:v>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'Skup żywca i mleka'!$B$4:$BH$4</c:f>
              <c:numCache>
                <c:formatCode>0.00</c:formatCode>
                <c:ptCount val="59"/>
                <c:pt idx="0">
                  <c:v>6.7</c:v>
                </c:pt>
                <c:pt idx="1">
                  <c:v>6.77</c:v>
                </c:pt>
                <c:pt idx="2">
                  <c:v>6.7</c:v>
                </c:pt>
                <c:pt idx="3">
                  <c:v>6.73</c:v>
                </c:pt>
                <c:pt idx="4">
                  <c:v>6.75</c:v>
                </c:pt>
                <c:pt idx="5">
                  <c:v>6.54</c:v>
                </c:pt>
                <c:pt idx="6">
                  <c:v>6.45</c:v>
                </c:pt>
                <c:pt idx="7">
                  <c:v>6.6</c:v>
                </c:pt>
                <c:pt idx="8">
                  <c:v>6.54</c:v>
                </c:pt>
                <c:pt idx="9">
                  <c:v>6.55</c:v>
                </c:pt>
                <c:pt idx="10">
                  <c:v>6.5</c:v>
                </c:pt>
                <c:pt idx="11">
                  <c:v>6.57</c:v>
                </c:pt>
                <c:pt idx="12">
                  <c:v>6.51</c:v>
                </c:pt>
                <c:pt idx="13">
                  <c:v>6.26</c:v>
                </c:pt>
                <c:pt idx="14">
                  <c:v>6.34</c:v>
                </c:pt>
                <c:pt idx="15">
                  <c:v>6.27</c:v>
                </c:pt>
                <c:pt idx="16">
                  <c:v>7.95</c:v>
                </c:pt>
                <c:pt idx="17">
                  <c:v>6.08</c:v>
                </c:pt>
                <c:pt idx="18">
                  <c:v>5.64</c:v>
                </c:pt>
                <c:pt idx="19">
                  <c:v>5.76</c:v>
                </c:pt>
                <c:pt idx="20">
                  <c:v>5.78</c:v>
                </c:pt>
                <c:pt idx="21">
                  <c:v>5.86</c:v>
                </c:pt>
                <c:pt idx="22">
                  <c:v>6.74</c:v>
                </c:pt>
                <c:pt idx="23">
                  <c:v>6.23</c:v>
                </c:pt>
                <c:pt idx="24">
                  <c:v>6.28</c:v>
                </c:pt>
                <c:pt idx="25">
                  <c:v>6.45</c:v>
                </c:pt>
                <c:pt idx="26">
                  <c:v>6.08</c:v>
                </c:pt>
                <c:pt idx="27">
                  <c:v>5.73</c:v>
                </c:pt>
                <c:pt idx="28">
                  <c:v>5.74</c:v>
                </c:pt>
                <c:pt idx="29">
                  <c:v>5.85</c:v>
                </c:pt>
                <c:pt idx="30">
                  <c:v>5.87</c:v>
                </c:pt>
                <c:pt idx="31">
                  <c:v>6.1</c:v>
                </c:pt>
                <c:pt idx="32">
                  <c:v>6.03</c:v>
                </c:pt>
                <c:pt idx="33">
                  <c:v>6.3</c:v>
                </c:pt>
                <c:pt idx="34">
                  <c:v>6.11</c:v>
                </c:pt>
                <c:pt idx="35">
                  <c:v>6.46</c:v>
                </c:pt>
                <c:pt idx="36">
                  <c:v>6.49</c:v>
                </c:pt>
                <c:pt idx="37">
                  <c:v>6.62</c:v>
                </c:pt>
                <c:pt idx="38">
                  <c:v>6.55</c:v>
                </c:pt>
                <c:pt idx="39">
                  <c:v>6.91</c:v>
                </c:pt>
                <c:pt idx="40">
                  <c:v>6.98</c:v>
                </c:pt>
                <c:pt idx="41">
                  <c:v>7.24</c:v>
                </c:pt>
                <c:pt idx="42">
                  <c:v>7.14</c:v>
                </c:pt>
                <c:pt idx="43">
                  <c:v>7.55</c:v>
                </c:pt>
                <c:pt idx="44">
                  <c:v>7.87</c:v>
                </c:pt>
                <c:pt idx="45">
                  <c:v>8.5399999999999991</c:v>
                </c:pt>
                <c:pt idx="46">
                  <c:v>8.92</c:v>
                </c:pt>
                <c:pt idx="47">
                  <c:v>9.1</c:v>
                </c:pt>
                <c:pt idx="48">
                  <c:v>9.19</c:v>
                </c:pt>
                <c:pt idx="49">
                  <c:v>9.4499999999999993</c:v>
                </c:pt>
                <c:pt idx="50">
                  <c:v>10.43</c:v>
                </c:pt>
                <c:pt idx="51">
                  <c:v>11.3</c:v>
                </c:pt>
                <c:pt idx="52">
                  <c:v>11.41</c:v>
                </c:pt>
                <c:pt idx="53">
                  <c:v>10.79</c:v>
                </c:pt>
                <c:pt idx="54">
                  <c:v>10.38</c:v>
                </c:pt>
                <c:pt idx="55">
                  <c:v>10.95</c:v>
                </c:pt>
                <c:pt idx="56">
                  <c:v>10.61</c:v>
                </c:pt>
                <c:pt idx="57">
                  <c:v>10.55</c:v>
                </c:pt>
                <c:pt idx="58">
                  <c:v>10.59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109-42A9-B98B-BC6C07B47ADC}"/>
            </c:ext>
          </c:extLst>
        </c:ser>
        <c:ser>
          <c:idx val="1"/>
          <c:order val="1"/>
          <c:tx>
            <c:strRef>
              <c:f>'Skup żywca i mleka'!$A$5</c:f>
              <c:strCache>
                <c:ptCount val="1"/>
                <c:pt idx="0">
                  <c:v>Trzoda chlewna</c:v>
                </c:pt>
              </c:strCache>
            </c:strRef>
          </c:tx>
          <c:spPr>
            <a:ln w="28575" cap="rnd">
              <a:solidFill>
                <a:srgbClr val="BAA7D6"/>
              </a:solidFill>
              <a:round/>
            </a:ln>
            <a:effectLst/>
          </c:spPr>
          <c:marker>
            <c:symbol val="none"/>
          </c:marker>
          <c:cat>
            <c:multiLvlStrRef>
              <c:f>'Skup żywca i mleka'!$B$2:$BH$3</c:f>
              <c:multiLvlStrCache>
                <c:ptCount val="59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  <c:pt idx="54">
                    <c:v>07</c:v>
                  </c:pt>
                  <c:pt idx="56">
                    <c:v>09</c:v>
                  </c:pt>
                  <c:pt idx="58">
                    <c:v>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'Skup żywca i mleka'!$B$5:$BH$5</c:f>
              <c:numCache>
                <c:formatCode>0.00</c:formatCode>
                <c:ptCount val="59"/>
                <c:pt idx="0">
                  <c:v>4.32</c:v>
                </c:pt>
                <c:pt idx="1">
                  <c:v>4.28</c:v>
                </c:pt>
                <c:pt idx="2">
                  <c:v>4.63</c:v>
                </c:pt>
                <c:pt idx="3">
                  <c:v>4.46</c:v>
                </c:pt>
                <c:pt idx="4">
                  <c:v>4.54</c:v>
                </c:pt>
                <c:pt idx="5">
                  <c:v>4.66</c:v>
                </c:pt>
                <c:pt idx="6">
                  <c:v>4.87</c:v>
                </c:pt>
                <c:pt idx="7">
                  <c:v>4.87</c:v>
                </c:pt>
                <c:pt idx="8">
                  <c:v>4.6900000000000004</c:v>
                </c:pt>
                <c:pt idx="9">
                  <c:v>4.38</c:v>
                </c:pt>
                <c:pt idx="10">
                  <c:v>4.25</c:v>
                </c:pt>
                <c:pt idx="11">
                  <c:v>4.2699999999999996</c:v>
                </c:pt>
                <c:pt idx="12">
                  <c:v>4.12</c:v>
                </c:pt>
                <c:pt idx="13">
                  <c:v>4.07</c:v>
                </c:pt>
                <c:pt idx="14">
                  <c:v>4.5199999999999996</c:v>
                </c:pt>
                <c:pt idx="15">
                  <c:v>5.62</c:v>
                </c:pt>
                <c:pt idx="16">
                  <c:v>5.78</c:v>
                </c:pt>
                <c:pt idx="17">
                  <c:v>5.69</c:v>
                </c:pt>
                <c:pt idx="18">
                  <c:v>5.71</c:v>
                </c:pt>
                <c:pt idx="19">
                  <c:v>5.81</c:v>
                </c:pt>
                <c:pt idx="20">
                  <c:v>5.85</c:v>
                </c:pt>
                <c:pt idx="21">
                  <c:v>5.67</c:v>
                </c:pt>
                <c:pt idx="22">
                  <c:v>5.84</c:v>
                </c:pt>
                <c:pt idx="23">
                  <c:v>6.3</c:v>
                </c:pt>
                <c:pt idx="24">
                  <c:v>5.68</c:v>
                </c:pt>
                <c:pt idx="25">
                  <c:v>6.08</c:v>
                </c:pt>
                <c:pt idx="26">
                  <c:v>6.2</c:v>
                </c:pt>
                <c:pt idx="27">
                  <c:v>5.96</c:v>
                </c:pt>
                <c:pt idx="28">
                  <c:v>5.36</c:v>
                </c:pt>
                <c:pt idx="29">
                  <c:v>5.63</c:v>
                </c:pt>
                <c:pt idx="30">
                  <c:v>5.01</c:v>
                </c:pt>
                <c:pt idx="31">
                  <c:v>5.0999999999999996</c:v>
                </c:pt>
                <c:pt idx="32">
                  <c:v>4.76</c:v>
                </c:pt>
                <c:pt idx="33">
                  <c:v>4.49</c:v>
                </c:pt>
                <c:pt idx="34">
                  <c:v>4.1500000000000004</c:v>
                </c:pt>
                <c:pt idx="35">
                  <c:v>4.05</c:v>
                </c:pt>
                <c:pt idx="36">
                  <c:v>3.95</c:v>
                </c:pt>
                <c:pt idx="37">
                  <c:v>4.0999999999999996</c:v>
                </c:pt>
                <c:pt idx="38">
                  <c:v>5.22</c:v>
                </c:pt>
                <c:pt idx="39">
                  <c:v>5.08</c:v>
                </c:pt>
                <c:pt idx="40">
                  <c:v>5.17</c:v>
                </c:pt>
                <c:pt idx="41">
                  <c:v>5.38</c:v>
                </c:pt>
                <c:pt idx="42">
                  <c:v>5.24</c:v>
                </c:pt>
                <c:pt idx="43">
                  <c:v>5.22</c:v>
                </c:pt>
                <c:pt idx="44">
                  <c:v>4.75</c:v>
                </c:pt>
                <c:pt idx="45">
                  <c:v>4.24</c:v>
                </c:pt>
                <c:pt idx="46">
                  <c:v>4.21</c:v>
                </c:pt>
                <c:pt idx="47">
                  <c:v>4.62</c:v>
                </c:pt>
                <c:pt idx="48">
                  <c:v>4.47</c:v>
                </c:pt>
                <c:pt idx="49">
                  <c:v>4.32</c:v>
                </c:pt>
                <c:pt idx="50">
                  <c:v>6.21</c:v>
                </c:pt>
                <c:pt idx="51">
                  <c:v>6.63</c:v>
                </c:pt>
                <c:pt idx="52">
                  <c:v>6.45</c:v>
                </c:pt>
                <c:pt idx="53">
                  <c:v>6.85</c:v>
                </c:pt>
                <c:pt idx="54">
                  <c:v>7.22</c:v>
                </c:pt>
                <c:pt idx="55">
                  <c:v>7.6</c:v>
                </c:pt>
                <c:pt idx="56">
                  <c:v>7.84</c:v>
                </c:pt>
                <c:pt idx="57">
                  <c:v>7.2</c:v>
                </c:pt>
                <c:pt idx="58">
                  <c:v>7.27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09-42A9-B98B-BC6C07B47ADC}"/>
            </c:ext>
          </c:extLst>
        </c:ser>
        <c:ser>
          <c:idx val="2"/>
          <c:order val="2"/>
          <c:tx>
            <c:strRef>
              <c:f>'Skup żywca i mleka'!$A$6</c:f>
              <c:strCache>
                <c:ptCount val="1"/>
                <c:pt idx="0">
                  <c:v>Drób</c:v>
                </c:pt>
              </c:strCache>
            </c:strRef>
          </c:tx>
          <c:spPr>
            <a:ln w="28575" cap="rnd">
              <a:solidFill>
                <a:srgbClr val="977BC1"/>
              </a:solidFill>
              <a:round/>
            </a:ln>
            <a:effectLst/>
          </c:spPr>
          <c:marker>
            <c:symbol val="none"/>
          </c:marker>
          <c:cat>
            <c:multiLvlStrRef>
              <c:f>'Skup żywca i mleka'!$B$2:$BH$3</c:f>
              <c:multiLvlStrCache>
                <c:ptCount val="59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  <c:pt idx="54">
                    <c:v>07</c:v>
                  </c:pt>
                  <c:pt idx="56">
                    <c:v>09</c:v>
                  </c:pt>
                  <c:pt idx="58">
                    <c:v>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'Skup żywca i mleka'!$B$6:$BH$6</c:f>
              <c:numCache>
                <c:formatCode>0.00</c:formatCode>
                <c:ptCount val="59"/>
                <c:pt idx="0">
                  <c:v>3.38</c:v>
                </c:pt>
                <c:pt idx="1">
                  <c:v>3.41</c:v>
                </c:pt>
                <c:pt idx="2">
                  <c:v>3.47</c:v>
                </c:pt>
                <c:pt idx="3">
                  <c:v>3.42</c:v>
                </c:pt>
                <c:pt idx="4">
                  <c:v>3.37</c:v>
                </c:pt>
                <c:pt idx="5">
                  <c:v>3.65</c:v>
                </c:pt>
                <c:pt idx="6">
                  <c:v>4.2699999999999996</c:v>
                </c:pt>
                <c:pt idx="7">
                  <c:v>4.2</c:v>
                </c:pt>
                <c:pt idx="8">
                  <c:v>4.21</c:v>
                </c:pt>
                <c:pt idx="9">
                  <c:v>3.76</c:v>
                </c:pt>
                <c:pt idx="10">
                  <c:v>3.42</c:v>
                </c:pt>
                <c:pt idx="11">
                  <c:v>3.37</c:v>
                </c:pt>
                <c:pt idx="12">
                  <c:v>3.25</c:v>
                </c:pt>
                <c:pt idx="13">
                  <c:v>3.38</c:v>
                </c:pt>
                <c:pt idx="14">
                  <c:v>3.63</c:v>
                </c:pt>
                <c:pt idx="15">
                  <c:v>3.56</c:v>
                </c:pt>
                <c:pt idx="16">
                  <c:v>3.73</c:v>
                </c:pt>
                <c:pt idx="17">
                  <c:v>3.59</c:v>
                </c:pt>
                <c:pt idx="18">
                  <c:v>4.22</c:v>
                </c:pt>
                <c:pt idx="19">
                  <c:v>4.21</c:v>
                </c:pt>
                <c:pt idx="20">
                  <c:v>4.08</c:v>
                </c:pt>
                <c:pt idx="21">
                  <c:v>3.81</c:v>
                </c:pt>
                <c:pt idx="22">
                  <c:v>3.43</c:v>
                </c:pt>
                <c:pt idx="23">
                  <c:v>3.36</c:v>
                </c:pt>
                <c:pt idx="24">
                  <c:v>3.48</c:v>
                </c:pt>
                <c:pt idx="25">
                  <c:v>3.49</c:v>
                </c:pt>
                <c:pt idx="26">
                  <c:v>3.68</c:v>
                </c:pt>
                <c:pt idx="27">
                  <c:v>3.24</c:v>
                </c:pt>
                <c:pt idx="28">
                  <c:v>3.05</c:v>
                </c:pt>
                <c:pt idx="29">
                  <c:v>3.24</c:v>
                </c:pt>
                <c:pt idx="30">
                  <c:v>3.8</c:v>
                </c:pt>
                <c:pt idx="31">
                  <c:v>3.59</c:v>
                </c:pt>
                <c:pt idx="32">
                  <c:v>3.57</c:v>
                </c:pt>
                <c:pt idx="33">
                  <c:v>3.41</c:v>
                </c:pt>
                <c:pt idx="34">
                  <c:v>3.19</c:v>
                </c:pt>
                <c:pt idx="35">
                  <c:v>3.12</c:v>
                </c:pt>
                <c:pt idx="36">
                  <c:v>3.38</c:v>
                </c:pt>
                <c:pt idx="37">
                  <c:v>3.6</c:v>
                </c:pt>
                <c:pt idx="38">
                  <c:v>3.88</c:v>
                </c:pt>
                <c:pt idx="39">
                  <c:v>3.96</c:v>
                </c:pt>
                <c:pt idx="40">
                  <c:v>4.3</c:v>
                </c:pt>
                <c:pt idx="41">
                  <c:v>4.42</c:v>
                </c:pt>
                <c:pt idx="42">
                  <c:v>4.6900000000000004</c:v>
                </c:pt>
                <c:pt idx="43">
                  <c:v>4.6100000000000003</c:v>
                </c:pt>
                <c:pt idx="44">
                  <c:v>4.34</c:v>
                </c:pt>
                <c:pt idx="45">
                  <c:v>4.18</c:v>
                </c:pt>
                <c:pt idx="46">
                  <c:v>4.12</c:v>
                </c:pt>
                <c:pt idx="47">
                  <c:v>4.43</c:v>
                </c:pt>
                <c:pt idx="48">
                  <c:v>4.57</c:v>
                </c:pt>
                <c:pt idx="49">
                  <c:v>4.79</c:v>
                </c:pt>
                <c:pt idx="50">
                  <c:v>5.33</c:v>
                </c:pt>
                <c:pt idx="51">
                  <c:v>6.29</c:v>
                </c:pt>
                <c:pt idx="52">
                  <c:v>6.32</c:v>
                </c:pt>
                <c:pt idx="53">
                  <c:v>6.4</c:v>
                </c:pt>
                <c:pt idx="54">
                  <c:v>6.5</c:v>
                </c:pt>
                <c:pt idx="55">
                  <c:v>6.42</c:v>
                </c:pt>
                <c:pt idx="56">
                  <c:v>6.52</c:v>
                </c:pt>
                <c:pt idx="57">
                  <c:v>5.41</c:v>
                </c:pt>
                <c:pt idx="58">
                  <c:v>5.97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109-42A9-B98B-BC6C07B47A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430497152"/>
        <c:axId val="-430494432"/>
      </c:lineChart>
      <c:lineChart>
        <c:grouping val="standard"/>
        <c:varyColors val="0"/>
        <c:ser>
          <c:idx val="3"/>
          <c:order val="3"/>
          <c:tx>
            <c:strRef>
              <c:f>'Skup żywca i mleka'!$A$7</c:f>
              <c:strCache>
                <c:ptCount val="1"/>
                <c:pt idx="0">
                  <c:v>Mleko (prawa skala)</c:v>
                </c:pt>
              </c:strCache>
            </c:strRef>
          </c:tx>
          <c:spPr>
            <a:ln w="28575" cap="rnd">
              <a:solidFill>
                <a:srgbClr val="754FAD"/>
              </a:solidFill>
              <a:round/>
            </a:ln>
            <a:effectLst/>
          </c:spPr>
          <c:marker>
            <c:symbol val="none"/>
          </c:marker>
          <c:cat>
            <c:multiLvlStrRef>
              <c:f>'Skup żywca i mleka'!$B$3:$BH$4</c:f>
              <c:multiLvlStrCache>
                <c:ptCount val="59"/>
                <c:lvl>
                  <c:pt idx="0">
                    <c:v>6,70</c:v>
                  </c:pt>
                  <c:pt idx="1">
                    <c:v>6,77</c:v>
                  </c:pt>
                  <c:pt idx="2">
                    <c:v>6,70</c:v>
                  </c:pt>
                  <c:pt idx="3">
                    <c:v>6,73</c:v>
                  </c:pt>
                  <c:pt idx="4">
                    <c:v>6,75</c:v>
                  </c:pt>
                  <c:pt idx="5">
                    <c:v>6,54</c:v>
                  </c:pt>
                  <c:pt idx="6">
                    <c:v>6,45</c:v>
                  </c:pt>
                  <c:pt idx="7">
                    <c:v>6,60</c:v>
                  </c:pt>
                  <c:pt idx="8">
                    <c:v>6,54</c:v>
                  </c:pt>
                  <c:pt idx="9">
                    <c:v>6,55</c:v>
                  </c:pt>
                  <c:pt idx="10">
                    <c:v>6,50</c:v>
                  </c:pt>
                  <c:pt idx="11">
                    <c:v>6,57</c:v>
                  </c:pt>
                  <c:pt idx="12">
                    <c:v>6,51</c:v>
                  </c:pt>
                  <c:pt idx="13">
                    <c:v>6,26</c:v>
                  </c:pt>
                  <c:pt idx="14">
                    <c:v>6,34</c:v>
                  </c:pt>
                  <c:pt idx="15">
                    <c:v>6,27</c:v>
                  </c:pt>
                  <c:pt idx="16">
                    <c:v>7,95</c:v>
                  </c:pt>
                  <c:pt idx="17">
                    <c:v>6,08</c:v>
                  </c:pt>
                  <c:pt idx="18">
                    <c:v>5,64</c:v>
                  </c:pt>
                  <c:pt idx="19">
                    <c:v>5,76</c:v>
                  </c:pt>
                  <c:pt idx="20">
                    <c:v>5,78</c:v>
                  </c:pt>
                  <c:pt idx="21">
                    <c:v>5,86</c:v>
                  </c:pt>
                  <c:pt idx="22">
                    <c:v>6,74</c:v>
                  </c:pt>
                  <c:pt idx="23">
                    <c:v>6,23</c:v>
                  </c:pt>
                  <c:pt idx="24">
                    <c:v>6,28</c:v>
                  </c:pt>
                  <c:pt idx="25">
                    <c:v>6,45</c:v>
                  </c:pt>
                  <c:pt idx="26">
                    <c:v>6,08</c:v>
                  </c:pt>
                  <c:pt idx="27">
                    <c:v>5,73</c:v>
                  </c:pt>
                  <c:pt idx="28">
                    <c:v>5,74</c:v>
                  </c:pt>
                  <c:pt idx="29">
                    <c:v>5,85</c:v>
                  </c:pt>
                  <c:pt idx="30">
                    <c:v>5,87</c:v>
                  </c:pt>
                  <c:pt idx="31">
                    <c:v>6,10</c:v>
                  </c:pt>
                  <c:pt idx="32">
                    <c:v>6,03</c:v>
                  </c:pt>
                  <c:pt idx="33">
                    <c:v>6,30</c:v>
                  </c:pt>
                  <c:pt idx="34">
                    <c:v>6,11</c:v>
                  </c:pt>
                  <c:pt idx="35">
                    <c:v>6,46</c:v>
                  </c:pt>
                  <c:pt idx="36">
                    <c:v>6,49</c:v>
                  </c:pt>
                  <c:pt idx="37">
                    <c:v>6,62</c:v>
                  </c:pt>
                  <c:pt idx="38">
                    <c:v>6,55</c:v>
                  </c:pt>
                  <c:pt idx="39">
                    <c:v>6,91</c:v>
                  </c:pt>
                  <c:pt idx="40">
                    <c:v>6,98</c:v>
                  </c:pt>
                  <c:pt idx="41">
                    <c:v>7,24</c:v>
                  </c:pt>
                  <c:pt idx="42">
                    <c:v>7,14</c:v>
                  </c:pt>
                  <c:pt idx="43">
                    <c:v>7,55</c:v>
                  </c:pt>
                  <c:pt idx="44">
                    <c:v>7,87</c:v>
                  </c:pt>
                  <c:pt idx="45">
                    <c:v>8,54</c:v>
                  </c:pt>
                  <c:pt idx="46">
                    <c:v>8,92</c:v>
                  </c:pt>
                  <c:pt idx="47">
                    <c:v>9,10</c:v>
                  </c:pt>
                  <c:pt idx="48">
                    <c:v>9,19</c:v>
                  </c:pt>
                  <c:pt idx="49">
                    <c:v>9,45</c:v>
                  </c:pt>
                  <c:pt idx="50">
                    <c:v>10,43</c:v>
                  </c:pt>
                  <c:pt idx="51">
                    <c:v>11,30</c:v>
                  </c:pt>
                  <c:pt idx="52">
                    <c:v>11,41</c:v>
                  </c:pt>
                  <c:pt idx="53">
                    <c:v>10,79</c:v>
                  </c:pt>
                  <c:pt idx="54">
                    <c:v>10,38</c:v>
                  </c:pt>
                  <c:pt idx="55">
                    <c:v>10,95</c:v>
                  </c:pt>
                  <c:pt idx="56">
                    <c:v>10,61</c:v>
                  </c:pt>
                  <c:pt idx="57">
                    <c:v>10,55</c:v>
                  </c:pt>
                  <c:pt idx="58">
                    <c:v>10,59</c:v>
                  </c:pt>
                </c:lvl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  <c:pt idx="54">
                    <c:v>07</c:v>
                  </c:pt>
                  <c:pt idx="56">
                    <c:v>09</c:v>
                  </c:pt>
                  <c:pt idx="58">
                    <c:v>11</c:v>
                  </c:pt>
                </c:lvl>
              </c:multiLvlStrCache>
            </c:multiLvlStrRef>
          </c:cat>
          <c:val>
            <c:numRef>
              <c:f>'Skup żywca i mleka'!$B$7:$BH$7</c:f>
              <c:numCache>
                <c:formatCode>0.00</c:formatCode>
                <c:ptCount val="59"/>
                <c:pt idx="0">
                  <c:v>1.5</c:v>
                </c:pt>
                <c:pt idx="1">
                  <c:v>1.41</c:v>
                </c:pt>
                <c:pt idx="2">
                  <c:v>1.41</c:v>
                </c:pt>
                <c:pt idx="3">
                  <c:v>1.4</c:v>
                </c:pt>
                <c:pt idx="4">
                  <c:v>1.38</c:v>
                </c:pt>
                <c:pt idx="5">
                  <c:v>1.37</c:v>
                </c:pt>
                <c:pt idx="6">
                  <c:v>1.36</c:v>
                </c:pt>
                <c:pt idx="7">
                  <c:v>1.36</c:v>
                </c:pt>
                <c:pt idx="8">
                  <c:v>1.38</c:v>
                </c:pt>
                <c:pt idx="9">
                  <c:v>1.43</c:v>
                </c:pt>
                <c:pt idx="10">
                  <c:v>1.47</c:v>
                </c:pt>
                <c:pt idx="11">
                  <c:v>1.47</c:v>
                </c:pt>
                <c:pt idx="12">
                  <c:v>1.52</c:v>
                </c:pt>
                <c:pt idx="13">
                  <c:v>1.46</c:v>
                </c:pt>
                <c:pt idx="14">
                  <c:v>1.45</c:v>
                </c:pt>
                <c:pt idx="15">
                  <c:v>1.42</c:v>
                </c:pt>
                <c:pt idx="16">
                  <c:v>1.4</c:v>
                </c:pt>
                <c:pt idx="17">
                  <c:v>1.38</c:v>
                </c:pt>
                <c:pt idx="18">
                  <c:v>1.35</c:v>
                </c:pt>
                <c:pt idx="19">
                  <c:v>1.37</c:v>
                </c:pt>
                <c:pt idx="20">
                  <c:v>1.37</c:v>
                </c:pt>
                <c:pt idx="21">
                  <c:v>1.39</c:v>
                </c:pt>
                <c:pt idx="22">
                  <c:v>1.47</c:v>
                </c:pt>
                <c:pt idx="23">
                  <c:v>1.47</c:v>
                </c:pt>
                <c:pt idx="24">
                  <c:v>1.42</c:v>
                </c:pt>
                <c:pt idx="25">
                  <c:v>1.41</c:v>
                </c:pt>
                <c:pt idx="26">
                  <c:v>1.41</c:v>
                </c:pt>
                <c:pt idx="27">
                  <c:v>1.4</c:v>
                </c:pt>
                <c:pt idx="28">
                  <c:v>1.39</c:v>
                </c:pt>
                <c:pt idx="29">
                  <c:v>1.37</c:v>
                </c:pt>
                <c:pt idx="30">
                  <c:v>1.36</c:v>
                </c:pt>
                <c:pt idx="31">
                  <c:v>1.4</c:v>
                </c:pt>
                <c:pt idx="32">
                  <c:v>1.47</c:v>
                </c:pt>
                <c:pt idx="33">
                  <c:v>1.56</c:v>
                </c:pt>
                <c:pt idx="34">
                  <c:v>1.61</c:v>
                </c:pt>
                <c:pt idx="35">
                  <c:v>1.63</c:v>
                </c:pt>
                <c:pt idx="36">
                  <c:v>1.58</c:v>
                </c:pt>
                <c:pt idx="37">
                  <c:v>1.56</c:v>
                </c:pt>
                <c:pt idx="38">
                  <c:v>1.58</c:v>
                </c:pt>
                <c:pt idx="39">
                  <c:v>1.58</c:v>
                </c:pt>
                <c:pt idx="40">
                  <c:v>1.57</c:v>
                </c:pt>
                <c:pt idx="41">
                  <c:v>1.55</c:v>
                </c:pt>
                <c:pt idx="42">
                  <c:v>1.54</c:v>
                </c:pt>
                <c:pt idx="43">
                  <c:v>1.54</c:v>
                </c:pt>
                <c:pt idx="44">
                  <c:v>1.62</c:v>
                </c:pt>
                <c:pt idx="45">
                  <c:v>1.7</c:v>
                </c:pt>
                <c:pt idx="46">
                  <c:v>1.79</c:v>
                </c:pt>
                <c:pt idx="47">
                  <c:v>1.87</c:v>
                </c:pt>
                <c:pt idx="48">
                  <c:v>1.85</c:v>
                </c:pt>
                <c:pt idx="49">
                  <c:v>1.85</c:v>
                </c:pt>
                <c:pt idx="50">
                  <c:v>2.0299999999999998</c:v>
                </c:pt>
                <c:pt idx="51">
                  <c:v>2.2400000000000002</c:v>
                </c:pt>
                <c:pt idx="52">
                  <c:v>2.29</c:v>
                </c:pt>
                <c:pt idx="53">
                  <c:v>2.33</c:v>
                </c:pt>
                <c:pt idx="54">
                  <c:v>2.37</c:v>
                </c:pt>
                <c:pt idx="55">
                  <c:v>2.41</c:v>
                </c:pt>
                <c:pt idx="56">
                  <c:v>2.57</c:v>
                </c:pt>
                <c:pt idx="57">
                  <c:v>2.69</c:v>
                </c:pt>
                <c:pt idx="58">
                  <c:v>2.82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8109-42A9-B98B-BC6C07B47A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430492800"/>
        <c:axId val="-430486272"/>
      </c:lineChart>
      <c:catAx>
        <c:axId val="-43049715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430494432"/>
        <c:crosses val="autoZero"/>
        <c:auto val="1"/>
        <c:lblAlgn val="ctr"/>
        <c:lblOffset val="100"/>
        <c:tickLblSkip val="1"/>
        <c:noMultiLvlLbl val="0"/>
      </c:catAx>
      <c:valAx>
        <c:axId val="-430494432"/>
        <c:scaling>
          <c:orientation val="minMax"/>
          <c:max val="1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.0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430497152"/>
        <c:crosses val="autoZero"/>
        <c:crossBetween val="between"/>
      </c:valAx>
      <c:valAx>
        <c:axId val="-430486272"/>
        <c:scaling>
          <c:orientation val="minMax"/>
          <c:max val="3"/>
        </c:scaling>
        <c:delete val="0"/>
        <c:axPos val="r"/>
        <c:numFmt formatCode="#,##0.00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430492800"/>
        <c:crosses val="max"/>
        <c:crossBetween val="between"/>
        <c:majorUnit val="0.5"/>
      </c:valAx>
      <c:catAx>
        <c:axId val="-43049280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-430486272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7608333546497018"/>
          <c:y val="0.89974518810148718"/>
          <c:w val="0.65547703206921892"/>
          <c:h val="6.814294498977958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9786840568425141E-2"/>
          <c:y val="5.6123707428137749E-2"/>
          <c:w val="0.91747714269529257"/>
          <c:h val="0.65182688007372569"/>
        </c:manualLayout>
      </c:layout>
      <c:lineChart>
        <c:grouping val="standard"/>
        <c:varyColors val="0"/>
        <c:ser>
          <c:idx val="1"/>
          <c:order val="0"/>
          <c:tx>
            <c:strRef>
              <c:f>Przemysł!$A$5</c:f>
              <c:strCache>
                <c:ptCount val="1"/>
                <c:pt idx="0">
                  <c:v>Polska</c:v>
                </c:pt>
              </c:strCache>
            </c:strRef>
          </c:tx>
          <c:spPr>
            <a:ln w="28575" cap="rnd">
              <a:solidFill>
                <a:srgbClr val="BFBFBF"/>
              </a:solidFill>
              <a:round/>
            </a:ln>
            <a:effectLst/>
          </c:spPr>
          <c:marker>
            <c:symbol val="none"/>
          </c:marker>
          <c:cat>
            <c:multiLvlStrRef>
              <c:f>Przemysł!$B$2:$BH$3</c:f>
              <c:multiLvlStrCache>
                <c:ptCount val="59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  <c:pt idx="54">
                    <c:v>07</c:v>
                  </c:pt>
                  <c:pt idx="56">
                    <c:v>09</c:v>
                  </c:pt>
                  <c:pt idx="58">
                    <c:v>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Przemysł!$B$5:$BH$5</c:f>
              <c:numCache>
                <c:formatCode>General</c:formatCode>
                <c:ptCount val="59"/>
                <c:pt idx="0">
                  <c:v>111.1</c:v>
                </c:pt>
                <c:pt idx="1">
                  <c:v>108.6</c:v>
                </c:pt>
                <c:pt idx="2">
                  <c:v>120.8</c:v>
                </c:pt>
                <c:pt idx="3">
                  <c:v>112.6</c:v>
                </c:pt>
                <c:pt idx="4">
                  <c:v>114.2</c:v>
                </c:pt>
                <c:pt idx="5">
                  <c:v>118.9</c:v>
                </c:pt>
                <c:pt idx="6">
                  <c:v>112.5</c:v>
                </c:pt>
                <c:pt idx="7">
                  <c:v>113.4</c:v>
                </c:pt>
                <c:pt idx="8">
                  <c:v>117.2</c:v>
                </c:pt>
                <c:pt idx="9">
                  <c:v>128.80000000000001</c:v>
                </c:pt>
                <c:pt idx="10">
                  <c:v>124</c:v>
                </c:pt>
                <c:pt idx="11">
                  <c:v>109.8</c:v>
                </c:pt>
                <c:pt idx="12">
                  <c:v>117.8</c:v>
                </c:pt>
                <c:pt idx="13">
                  <c:v>116.1</c:v>
                </c:pt>
                <c:pt idx="14">
                  <c:v>127.5</c:v>
                </c:pt>
                <c:pt idx="15">
                  <c:v>123</c:v>
                </c:pt>
                <c:pt idx="16">
                  <c:v>122.9</c:v>
                </c:pt>
                <c:pt idx="17">
                  <c:v>115.8</c:v>
                </c:pt>
                <c:pt idx="18">
                  <c:v>119</c:v>
                </c:pt>
                <c:pt idx="19">
                  <c:v>111.7</c:v>
                </c:pt>
                <c:pt idx="20">
                  <c:v>123.7</c:v>
                </c:pt>
                <c:pt idx="21">
                  <c:v>133.6</c:v>
                </c:pt>
                <c:pt idx="22">
                  <c:v>125.8</c:v>
                </c:pt>
                <c:pt idx="23">
                  <c:v>114</c:v>
                </c:pt>
                <c:pt idx="24">
                  <c:v>119.1</c:v>
                </c:pt>
                <c:pt idx="25">
                  <c:v>121.7</c:v>
                </c:pt>
                <c:pt idx="26">
                  <c:v>124.4</c:v>
                </c:pt>
                <c:pt idx="27">
                  <c:v>92.7</c:v>
                </c:pt>
                <c:pt idx="28">
                  <c:v>102.2</c:v>
                </c:pt>
                <c:pt idx="29">
                  <c:v>116.4</c:v>
                </c:pt>
                <c:pt idx="30">
                  <c:v>120.3</c:v>
                </c:pt>
                <c:pt idx="31">
                  <c:v>113.4</c:v>
                </c:pt>
                <c:pt idx="32">
                  <c:v>130.80000000000001</c:v>
                </c:pt>
                <c:pt idx="33">
                  <c:v>134.9</c:v>
                </c:pt>
                <c:pt idx="34">
                  <c:v>132.6</c:v>
                </c:pt>
                <c:pt idx="35">
                  <c:v>126.8</c:v>
                </c:pt>
                <c:pt idx="36">
                  <c:v>119.9</c:v>
                </c:pt>
                <c:pt idx="37">
                  <c:v>124.7</c:v>
                </c:pt>
                <c:pt idx="38">
                  <c:v>147.5</c:v>
                </c:pt>
                <c:pt idx="39">
                  <c:v>133.69999999999999</c:v>
                </c:pt>
                <c:pt idx="40">
                  <c:v>132.5</c:v>
                </c:pt>
                <c:pt idx="41">
                  <c:v>137.5</c:v>
                </c:pt>
                <c:pt idx="42">
                  <c:v>131.80000000000001</c:v>
                </c:pt>
                <c:pt idx="43">
                  <c:v>128.19999999999999</c:v>
                </c:pt>
                <c:pt idx="44">
                  <c:v>142.19999999999999</c:v>
                </c:pt>
                <c:pt idx="45">
                  <c:v>145.1</c:v>
                </c:pt>
                <c:pt idx="46">
                  <c:v>152.30000000000001</c:v>
                </c:pt>
                <c:pt idx="47">
                  <c:v>147.4</c:v>
                </c:pt>
                <c:pt idx="48">
                  <c:v>141.5</c:v>
                </c:pt>
                <c:pt idx="49">
                  <c:v>146.30000000000001</c:v>
                </c:pt>
                <c:pt idx="50">
                  <c:v>170.2</c:v>
                </c:pt>
                <c:pt idx="51">
                  <c:v>150.19999999999999</c:v>
                </c:pt>
                <c:pt idx="52">
                  <c:v>152.19999999999999</c:v>
                </c:pt>
                <c:pt idx="53">
                  <c:v>151.80000000000001</c:v>
                </c:pt>
                <c:pt idx="54">
                  <c:v>141.9</c:v>
                </c:pt>
                <c:pt idx="55">
                  <c:v>142.19999999999999</c:v>
                </c:pt>
                <c:pt idx="56">
                  <c:v>156.1</c:v>
                </c:pt>
                <c:pt idx="57">
                  <c:v>154.69999999999999</c:v>
                </c:pt>
                <c:pt idx="58">
                  <c:v>159.19999999999999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F40-48CB-A3A2-1C5CF805A0B5}"/>
            </c:ext>
          </c:extLst>
        </c:ser>
        <c:ser>
          <c:idx val="0"/>
          <c:order val="1"/>
          <c:tx>
            <c:strRef>
              <c:f>Przemysł!$A$4</c:f>
              <c:strCache>
                <c:ptCount val="1"/>
                <c:pt idx="0">
                  <c:v>Woj. podlaskie</c:v>
                </c:pt>
              </c:strCache>
            </c:strRef>
          </c:tx>
          <c:spPr>
            <a:ln w="28575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cat>
            <c:multiLvlStrRef>
              <c:f>Przemysł!$B$2:$BH$3</c:f>
              <c:multiLvlStrCache>
                <c:ptCount val="59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  <c:pt idx="54">
                    <c:v>07</c:v>
                  </c:pt>
                  <c:pt idx="56">
                    <c:v>09</c:v>
                  </c:pt>
                  <c:pt idx="58">
                    <c:v>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Przemysł!$B$4:$BH$4</c:f>
              <c:numCache>
                <c:formatCode>General</c:formatCode>
                <c:ptCount val="59"/>
                <c:pt idx="0">
                  <c:v>107.4</c:v>
                </c:pt>
                <c:pt idx="1">
                  <c:v>104.1</c:v>
                </c:pt>
                <c:pt idx="2">
                  <c:v>115.7</c:v>
                </c:pt>
                <c:pt idx="3">
                  <c:v>110.7</c:v>
                </c:pt>
                <c:pt idx="4">
                  <c:v>113.2</c:v>
                </c:pt>
                <c:pt idx="5">
                  <c:v>113.5</c:v>
                </c:pt>
                <c:pt idx="6" formatCode="0.0">
                  <c:v>110.5</c:v>
                </c:pt>
                <c:pt idx="7">
                  <c:v>112.6</c:v>
                </c:pt>
                <c:pt idx="8">
                  <c:v>111.2</c:v>
                </c:pt>
                <c:pt idx="9">
                  <c:v>123.3</c:v>
                </c:pt>
                <c:pt idx="10">
                  <c:v>118.5</c:v>
                </c:pt>
                <c:pt idx="11">
                  <c:v>107.7</c:v>
                </c:pt>
                <c:pt idx="12">
                  <c:v>119</c:v>
                </c:pt>
                <c:pt idx="13">
                  <c:v>115.2</c:v>
                </c:pt>
                <c:pt idx="14">
                  <c:v>134.19999999999999</c:v>
                </c:pt>
                <c:pt idx="15">
                  <c:v>128.80000000000001</c:v>
                </c:pt>
                <c:pt idx="16">
                  <c:v>128.30000000000001</c:v>
                </c:pt>
                <c:pt idx="17">
                  <c:v>121.9</c:v>
                </c:pt>
                <c:pt idx="18">
                  <c:v>131.30000000000001</c:v>
                </c:pt>
                <c:pt idx="19">
                  <c:v>123.4</c:v>
                </c:pt>
                <c:pt idx="20">
                  <c:v>127.8</c:v>
                </c:pt>
                <c:pt idx="21">
                  <c:v>134.69999999999999</c:v>
                </c:pt>
                <c:pt idx="22">
                  <c:v>126.9</c:v>
                </c:pt>
                <c:pt idx="23">
                  <c:v>119.4</c:v>
                </c:pt>
                <c:pt idx="24">
                  <c:v>126.6</c:v>
                </c:pt>
                <c:pt idx="25">
                  <c:v>129.5</c:v>
                </c:pt>
                <c:pt idx="26">
                  <c:v>144.1</c:v>
                </c:pt>
                <c:pt idx="27">
                  <c:v>119.9</c:v>
                </c:pt>
                <c:pt idx="28">
                  <c:v>123.7</c:v>
                </c:pt>
                <c:pt idx="29">
                  <c:v>134.5</c:v>
                </c:pt>
                <c:pt idx="30">
                  <c:v>139.19999999999999</c:v>
                </c:pt>
                <c:pt idx="31">
                  <c:v>128.5</c:v>
                </c:pt>
                <c:pt idx="32">
                  <c:v>141.1</c:v>
                </c:pt>
                <c:pt idx="33">
                  <c:v>142.5</c:v>
                </c:pt>
                <c:pt idx="34">
                  <c:v>131.80000000000001</c:v>
                </c:pt>
                <c:pt idx="35">
                  <c:v>131</c:v>
                </c:pt>
                <c:pt idx="36">
                  <c:v>125.1</c:v>
                </c:pt>
                <c:pt idx="37">
                  <c:v>128.1</c:v>
                </c:pt>
                <c:pt idx="38">
                  <c:v>159.6</c:v>
                </c:pt>
                <c:pt idx="39">
                  <c:v>147.19999999999999</c:v>
                </c:pt>
                <c:pt idx="40">
                  <c:v>145.69999999999999</c:v>
                </c:pt>
                <c:pt idx="41">
                  <c:v>150.19999999999999</c:v>
                </c:pt>
                <c:pt idx="42">
                  <c:v>141.80000000000001</c:v>
                </c:pt>
                <c:pt idx="43">
                  <c:v>144.6</c:v>
                </c:pt>
                <c:pt idx="44">
                  <c:v>151.4</c:v>
                </c:pt>
                <c:pt idx="45">
                  <c:v>150.30000000000001</c:v>
                </c:pt>
                <c:pt idx="46">
                  <c:v>152.69999999999999</c:v>
                </c:pt>
                <c:pt idx="47">
                  <c:v>150.1</c:v>
                </c:pt>
                <c:pt idx="48">
                  <c:v>155.5</c:v>
                </c:pt>
                <c:pt idx="49">
                  <c:v>151.1</c:v>
                </c:pt>
                <c:pt idx="50">
                  <c:v>184</c:v>
                </c:pt>
                <c:pt idx="51">
                  <c:v>162.69999999999999</c:v>
                </c:pt>
                <c:pt idx="52">
                  <c:v>166.8</c:v>
                </c:pt>
                <c:pt idx="53">
                  <c:v>160</c:v>
                </c:pt>
                <c:pt idx="54">
                  <c:v>155.19999999999999</c:v>
                </c:pt>
                <c:pt idx="55">
                  <c:v>156.80000000000001</c:v>
                </c:pt>
                <c:pt idx="56">
                  <c:v>161</c:v>
                </c:pt>
                <c:pt idx="57">
                  <c:v>160</c:v>
                </c:pt>
                <c:pt idx="58">
                  <c:v>161.30000000000001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F40-48CB-A3A2-1C5CF805A0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883315904"/>
        <c:axId val="883322432"/>
      </c:lineChart>
      <c:catAx>
        <c:axId val="8833159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8833224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883322432"/>
        <c:scaling>
          <c:orientation val="minMax"/>
          <c:max val="190"/>
          <c:min val="9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883315904"/>
        <c:crosses val="autoZero"/>
        <c:crossBetween val="between"/>
        <c:majorUnit val="10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5929530391434883"/>
          <c:y val="0.8842299456543834"/>
          <c:w val="0.3082818279306907"/>
          <c:h val="6.970664009772635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9984441006180195E-2"/>
          <c:y val="5.4238974226582332E-2"/>
          <c:w val="0.91329735130328282"/>
          <c:h val="0.66722980938858056"/>
        </c:manualLayout>
      </c:layout>
      <c:lineChart>
        <c:grouping val="standard"/>
        <c:varyColors val="0"/>
        <c:ser>
          <c:idx val="1"/>
          <c:order val="0"/>
          <c:tx>
            <c:strRef>
              <c:f>Mieszkania!$A$5</c:f>
              <c:strCache>
                <c:ptCount val="1"/>
                <c:pt idx="0">
                  <c:v>Polska</c:v>
                </c:pt>
              </c:strCache>
            </c:strRef>
          </c:tx>
          <c:spPr>
            <a:ln w="28575" cap="rnd">
              <a:solidFill>
                <a:srgbClr val="BFBFBF"/>
              </a:solidFill>
              <a:round/>
            </a:ln>
            <a:effectLst/>
          </c:spPr>
          <c:marker>
            <c:symbol val="none"/>
          </c:marker>
          <c:cat>
            <c:multiLvlStrRef>
              <c:f>Mieszkania!$B$2:$BH$3</c:f>
              <c:multiLvlStrCache>
                <c:ptCount val="59"/>
                <c:lvl>
                  <c:pt idx="0">
                    <c:v>01</c:v>
                  </c:pt>
                  <c:pt idx="1">
                    <c:v>01–02</c:v>
                  </c:pt>
                  <c:pt idx="2">
                    <c:v>01–03</c:v>
                  </c:pt>
                  <c:pt idx="3">
                    <c:v>01–04</c:v>
                  </c:pt>
                  <c:pt idx="4">
                    <c:v>01–05</c:v>
                  </c:pt>
                  <c:pt idx="5">
                    <c:v>01–06</c:v>
                  </c:pt>
                  <c:pt idx="6">
                    <c:v>01–07</c:v>
                  </c:pt>
                  <c:pt idx="7">
                    <c:v>01–08</c:v>
                  </c:pt>
                  <c:pt idx="8">
                    <c:v>01–09</c:v>
                  </c:pt>
                  <c:pt idx="9">
                    <c:v>01–10</c:v>
                  </c:pt>
                  <c:pt idx="10">
                    <c:v>01–11</c:v>
                  </c:pt>
                  <c:pt idx="11">
                    <c:v>01–12</c:v>
                  </c:pt>
                  <c:pt idx="12">
                    <c:v>01</c:v>
                  </c:pt>
                  <c:pt idx="13">
                    <c:v>01–02</c:v>
                  </c:pt>
                  <c:pt idx="14">
                    <c:v>01–03</c:v>
                  </c:pt>
                  <c:pt idx="15">
                    <c:v>01–04</c:v>
                  </c:pt>
                  <c:pt idx="16">
                    <c:v>01–05</c:v>
                  </c:pt>
                  <c:pt idx="17">
                    <c:v>01–06</c:v>
                  </c:pt>
                  <c:pt idx="18">
                    <c:v>01–07</c:v>
                  </c:pt>
                  <c:pt idx="19">
                    <c:v>01–08</c:v>
                  </c:pt>
                  <c:pt idx="20">
                    <c:v>01–09</c:v>
                  </c:pt>
                  <c:pt idx="21">
                    <c:v>01–10</c:v>
                  </c:pt>
                  <c:pt idx="22">
                    <c:v>01–11</c:v>
                  </c:pt>
                  <c:pt idx="23">
                    <c:v>01–12</c:v>
                  </c:pt>
                  <c:pt idx="24">
                    <c:v>01</c:v>
                  </c:pt>
                  <c:pt idx="25">
                    <c:v>01–02</c:v>
                  </c:pt>
                  <c:pt idx="26">
                    <c:v>01–03</c:v>
                  </c:pt>
                  <c:pt idx="27">
                    <c:v>01–04</c:v>
                  </c:pt>
                  <c:pt idx="28">
                    <c:v>01–05</c:v>
                  </c:pt>
                  <c:pt idx="29">
                    <c:v>01–06</c:v>
                  </c:pt>
                  <c:pt idx="30">
                    <c:v>01–07</c:v>
                  </c:pt>
                  <c:pt idx="31">
                    <c:v>01–08</c:v>
                  </c:pt>
                  <c:pt idx="32">
                    <c:v>01–09</c:v>
                  </c:pt>
                  <c:pt idx="33">
                    <c:v>01–10</c:v>
                  </c:pt>
                  <c:pt idx="34">
                    <c:v>01–11</c:v>
                  </c:pt>
                  <c:pt idx="35">
                    <c:v>01–12</c:v>
                  </c:pt>
                  <c:pt idx="36">
                    <c:v>01</c:v>
                  </c:pt>
                  <c:pt idx="37">
                    <c:v>01–02</c:v>
                  </c:pt>
                  <c:pt idx="38">
                    <c:v>01–03</c:v>
                  </c:pt>
                  <c:pt idx="39">
                    <c:v>01–04</c:v>
                  </c:pt>
                  <c:pt idx="40">
                    <c:v>01–05</c:v>
                  </c:pt>
                  <c:pt idx="41">
                    <c:v>01–06</c:v>
                  </c:pt>
                  <c:pt idx="42">
                    <c:v>01–07</c:v>
                  </c:pt>
                  <c:pt idx="43">
                    <c:v>01–08</c:v>
                  </c:pt>
                  <c:pt idx="44">
                    <c:v>01–09</c:v>
                  </c:pt>
                  <c:pt idx="45">
                    <c:v>01–10</c:v>
                  </c:pt>
                  <c:pt idx="46">
                    <c:v>01–11</c:v>
                  </c:pt>
                  <c:pt idx="47">
                    <c:v>01–12</c:v>
                  </c:pt>
                  <c:pt idx="48">
                    <c:v>01</c:v>
                  </c:pt>
                  <c:pt idx="49">
                    <c:v>01–02</c:v>
                  </c:pt>
                  <c:pt idx="50">
                    <c:v>01–03</c:v>
                  </c:pt>
                  <c:pt idx="51">
                    <c:v>01–04</c:v>
                  </c:pt>
                  <c:pt idx="52">
                    <c:v>01–05</c:v>
                  </c:pt>
                  <c:pt idx="53">
                    <c:v>01–06</c:v>
                  </c:pt>
                  <c:pt idx="54">
                    <c:v>01–07</c:v>
                  </c:pt>
                  <c:pt idx="55">
                    <c:v>01–08</c:v>
                  </c:pt>
                  <c:pt idx="56">
                    <c:v>01–09</c:v>
                  </c:pt>
                  <c:pt idx="57">
                    <c:v>01–10</c:v>
                  </c:pt>
                  <c:pt idx="58">
                    <c:v>01–11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Mieszkania!$B$5:$BH$5</c:f>
              <c:numCache>
                <c:formatCode>0.0</c:formatCode>
                <c:ptCount val="59"/>
                <c:pt idx="0">
                  <c:v>127.7</c:v>
                </c:pt>
                <c:pt idx="1">
                  <c:v>140.9</c:v>
                </c:pt>
                <c:pt idx="2">
                  <c:v>140.80000000000001</c:v>
                </c:pt>
                <c:pt idx="3">
                  <c:v>138.80000000000001</c:v>
                </c:pt>
                <c:pt idx="4">
                  <c:v>134.1</c:v>
                </c:pt>
                <c:pt idx="5">
                  <c:v>129.4</c:v>
                </c:pt>
                <c:pt idx="6">
                  <c:v>129.4</c:v>
                </c:pt>
                <c:pt idx="7">
                  <c:v>131.5</c:v>
                </c:pt>
                <c:pt idx="8">
                  <c:v>128</c:v>
                </c:pt>
                <c:pt idx="9">
                  <c:v>127.8</c:v>
                </c:pt>
                <c:pt idx="10">
                  <c:v>127</c:v>
                </c:pt>
                <c:pt idx="11">
                  <c:v>125.3</c:v>
                </c:pt>
                <c:pt idx="12">
                  <c:v>148.19999999999999</c:v>
                </c:pt>
                <c:pt idx="13">
                  <c:v>152.69999999999999</c:v>
                </c:pt>
                <c:pt idx="14">
                  <c:v>149.6</c:v>
                </c:pt>
                <c:pt idx="15">
                  <c:v>154.5</c:v>
                </c:pt>
                <c:pt idx="16">
                  <c:v>152.4</c:v>
                </c:pt>
                <c:pt idx="17">
                  <c:v>147.69999999999999</c:v>
                </c:pt>
                <c:pt idx="18">
                  <c:v>144.9</c:v>
                </c:pt>
                <c:pt idx="19">
                  <c:v>146.19999999999999</c:v>
                </c:pt>
                <c:pt idx="20">
                  <c:v>143.79607425170974</c:v>
                </c:pt>
                <c:pt idx="21">
                  <c:v>143</c:v>
                </c:pt>
                <c:pt idx="22">
                  <c:v>142.5</c:v>
                </c:pt>
                <c:pt idx="23">
                  <c:v>140.4</c:v>
                </c:pt>
                <c:pt idx="24">
                  <c:v>157.5</c:v>
                </c:pt>
                <c:pt idx="25">
                  <c:v>160.1</c:v>
                </c:pt>
                <c:pt idx="26">
                  <c:v>156.4</c:v>
                </c:pt>
                <c:pt idx="27">
                  <c:v>151.19999999999999</c:v>
                </c:pt>
                <c:pt idx="28">
                  <c:v>152.30000000000001</c:v>
                </c:pt>
                <c:pt idx="29">
                  <c:v>151.80000000000001</c:v>
                </c:pt>
                <c:pt idx="30">
                  <c:v>157.1</c:v>
                </c:pt>
                <c:pt idx="31">
                  <c:v>155.5</c:v>
                </c:pt>
                <c:pt idx="32">
                  <c:v>154.19999999999999</c:v>
                </c:pt>
                <c:pt idx="33">
                  <c:v>152.4</c:v>
                </c:pt>
                <c:pt idx="34">
                  <c:v>152.1</c:v>
                </c:pt>
                <c:pt idx="35">
                  <c:v>149.5</c:v>
                </c:pt>
                <c:pt idx="36">
                  <c:v>148.63806605379639</c:v>
                </c:pt>
                <c:pt idx="37">
                  <c:v>159.05089214255449</c:v>
                </c:pt>
                <c:pt idx="38">
                  <c:v>167.38479008295747</c:v>
                </c:pt>
                <c:pt idx="39">
                  <c:v>171.06886895438797</c:v>
                </c:pt>
                <c:pt idx="40">
                  <c:v>167.19380376037148</c:v>
                </c:pt>
                <c:pt idx="41">
                  <c:v>164.84382328111809</c:v>
                </c:pt>
                <c:pt idx="42">
                  <c:v>161.8643626711081</c:v>
                </c:pt>
                <c:pt idx="43">
                  <c:v>162.35252705326627</c:v>
                </c:pt>
                <c:pt idx="44">
                  <c:v>161.94057099999014</c:v>
                </c:pt>
                <c:pt idx="45">
                  <c:v>160.10266905138613</c:v>
                </c:pt>
                <c:pt idx="46">
                  <c:v>162</c:v>
                </c:pt>
                <c:pt idx="47">
                  <c:v>159.03758013959691</c:v>
                </c:pt>
                <c:pt idx="48">
                  <c:v>142.34763363976847</c:v>
                </c:pt>
                <c:pt idx="49">
                  <c:v>165.29824396214866</c:v>
                </c:pt>
                <c:pt idx="50">
                  <c:v>172.98678358514968</c:v>
                </c:pt>
                <c:pt idx="51">
                  <c:v>174.51231667378613</c:v>
                </c:pt>
                <c:pt idx="52">
                  <c:v>174.46144477430158</c:v>
                </c:pt>
                <c:pt idx="53">
                  <c:v>171.25347841040553</c:v>
                </c:pt>
                <c:pt idx="54">
                  <c:v>165.3</c:v>
                </c:pt>
                <c:pt idx="55">
                  <c:v>165.4</c:v>
                </c:pt>
                <c:pt idx="56">
                  <c:v>165.1</c:v>
                </c:pt>
                <c:pt idx="57">
                  <c:v>162.6</c:v>
                </c:pt>
                <c:pt idx="58">
                  <c:v>164.8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C00-43BE-BA77-3F944C6E0B7A}"/>
            </c:ext>
          </c:extLst>
        </c:ser>
        <c:ser>
          <c:idx val="0"/>
          <c:order val="1"/>
          <c:tx>
            <c:strRef>
              <c:f>Mieszkania!$A$4</c:f>
              <c:strCache>
                <c:ptCount val="1"/>
                <c:pt idx="0">
                  <c:v>Woj. podlaskie</c:v>
                </c:pt>
              </c:strCache>
            </c:strRef>
          </c:tx>
          <c:spPr>
            <a:ln w="28575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cat>
            <c:multiLvlStrRef>
              <c:f>Mieszkania!$B$2:$BH$3</c:f>
              <c:multiLvlStrCache>
                <c:ptCount val="59"/>
                <c:lvl>
                  <c:pt idx="0">
                    <c:v>01</c:v>
                  </c:pt>
                  <c:pt idx="1">
                    <c:v>01–02</c:v>
                  </c:pt>
                  <c:pt idx="2">
                    <c:v>01–03</c:v>
                  </c:pt>
                  <c:pt idx="3">
                    <c:v>01–04</c:v>
                  </c:pt>
                  <c:pt idx="4">
                    <c:v>01–05</c:v>
                  </c:pt>
                  <c:pt idx="5">
                    <c:v>01–06</c:v>
                  </c:pt>
                  <c:pt idx="6">
                    <c:v>01–07</c:v>
                  </c:pt>
                  <c:pt idx="7">
                    <c:v>01–08</c:v>
                  </c:pt>
                  <c:pt idx="8">
                    <c:v>01–09</c:v>
                  </c:pt>
                  <c:pt idx="9">
                    <c:v>01–10</c:v>
                  </c:pt>
                  <c:pt idx="10">
                    <c:v>01–11</c:v>
                  </c:pt>
                  <c:pt idx="11">
                    <c:v>01–12</c:v>
                  </c:pt>
                  <c:pt idx="12">
                    <c:v>01</c:v>
                  </c:pt>
                  <c:pt idx="13">
                    <c:v>01–02</c:v>
                  </c:pt>
                  <c:pt idx="14">
                    <c:v>01–03</c:v>
                  </c:pt>
                  <c:pt idx="15">
                    <c:v>01–04</c:v>
                  </c:pt>
                  <c:pt idx="16">
                    <c:v>01–05</c:v>
                  </c:pt>
                  <c:pt idx="17">
                    <c:v>01–06</c:v>
                  </c:pt>
                  <c:pt idx="18">
                    <c:v>01–07</c:v>
                  </c:pt>
                  <c:pt idx="19">
                    <c:v>01–08</c:v>
                  </c:pt>
                  <c:pt idx="20">
                    <c:v>01–09</c:v>
                  </c:pt>
                  <c:pt idx="21">
                    <c:v>01–10</c:v>
                  </c:pt>
                  <c:pt idx="22">
                    <c:v>01–11</c:v>
                  </c:pt>
                  <c:pt idx="23">
                    <c:v>01–12</c:v>
                  </c:pt>
                  <c:pt idx="24">
                    <c:v>01</c:v>
                  </c:pt>
                  <c:pt idx="25">
                    <c:v>01–02</c:v>
                  </c:pt>
                  <c:pt idx="26">
                    <c:v>01–03</c:v>
                  </c:pt>
                  <c:pt idx="27">
                    <c:v>01–04</c:v>
                  </c:pt>
                  <c:pt idx="28">
                    <c:v>01–05</c:v>
                  </c:pt>
                  <c:pt idx="29">
                    <c:v>01–06</c:v>
                  </c:pt>
                  <c:pt idx="30">
                    <c:v>01–07</c:v>
                  </c:pt>
                  <c:pt idx="31">
                    <c:v>01–08</c:v>
                  </c:pt>
                  <c:pt idx="32">
                    <c:v>01–09</c:v>
                  </c:pt>
                  <c:pt idx="33">
                    <c:v>01–10</c:v>
                  </c:pt>
                  <c:pt idx="34">
                    <c:v>01–11</c:v>
                  </c:pt>
                  <c:pt idx="35">
                    <c:v>01–12</c:v>
                  </c:pt>
                  <c:pt idx="36">
                    <c:v>01</c:v>
                  </c:pt>
                  <c:pt idx="37">
                    <c:v>01–02</c:v>
                  </c:pt>
                  <c:pt idx="38">
                    <c:v>01–03</c:v>
                  </c:pt>
                  <c:pt idx="39">
                    <c:v>01–04</c:v>
                  </c:pt>
                  <c:pt idx="40">
                    <c:v>01–05</c:v>
                  </c:pt>
                  <c:pt idx="41">
                    <c:v>01–06</c:v>
                  </c:pt>
                  <c:pt idx="42">
                    <c:v>01–07</c:v>
                  </c:pt>
                  <c:pt idx="43">
                    <c:v>01–08</c:v>
                  </c:pt>
                  <c:pt idx="44">
                    <c:v>01–09</c:v>
                  </c:pt>
                  <c:pt idx="45">
                    <c:v>01–10</c:v>
                  </c:pt>
                  <c:pt idx="46">
                    <c:v>01–11</c:v>
                  </c:pt>
                  <c:pt idx="47">
                    <c:v>01–12</c:v>
                  </c:pt>
                  <c:pt idx="48">
                    <c:v>01</c:v>
                  </c:pt>
                  <c:pt idx="49">
                    <c:v>01–02</c:v>
                  </c:pt>
                  <c:pt idx="50">
                    <c:v>01–03</c:v>
                  </c:pt>
                  <c:pt idx="51">
                    <c:v>01–04</c:v>
                  </c:pt>
                  <c:pt idx="52">
                    <c:v>01–05</c:v>
                  </c:pt>
                  <c:pt idx="53">
                    <c:v>01–06</c:v>
                  </c:pt>
                  <c:pt idx="54">
                    <c:v>01–07</c:v>
                  </c:pt>
                  <c:pt idx="55">
                    <c:v>01–08</c:v>
                  </c:pt>
                  <c:pt idx="56">
                    <c:v>01–09</c:v>
                  </c:pt>
                  <c:pt idx="57">
                    <c:v>01–10</c:v>
                  </c:pt>
                  <c:pt idx="58">
                    <c:v>01–11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Mieszkania!$B$4:$BH$4</c:f>
              <c:numCache>
                <c:formatCode>0.0</c:formatCode>
                <c:ptCount val="59"/>
                <c:pt idx="0">
                  <c:v>124.9</c:v>
                </c:pt>
                <c:pt idx="1">
                  <c:v>113.3</c:v>
                </c:pt>
                <c:pt idx="2">
                  <c:v>113.7</c:v>
                </c:pt>
                <c:pt idx="3">
                  <c:v>134.19999999999999</c:v>
                </c:pt>
                <c:pt idx="4">
                  <c:v>125.2</c:v>
                </c:pt>
                <c:pt idx="5">
                  <c:v>110.2</c:v>
                </c:pt>
                <c:pt idx="6">
                  <c:v>119.7</c:v>
                </c:pt>
                <c:pt idx="7">
                  <c:v>122.9</c:v>
                </c:pt>
                <c:pt idx="8">
                  <c:v>113.2</c:v>
                </c:pt>
                <c:pt idx="9">
                  <c:v>111.9</c:v>
                </c:pt>
                <c:pt idx="10">
                  <c:v>108.1</c:v>
                </c:pt>
                <c:pt idx="11">
                  <c:v>104</c:v>
                </c:pt>
                <c:pt idx="12">
                  <c:v>171</c:v>
                </c:pt>
                <c:pt idx="13">
                  <c:v>131.80000000000001</c:v>
                </c:pt>
                <c:pt idx="14">
                  <c:v>136.19999999999999</c:v>
                </c:pt>
                <c:pt idx="15">
                  <c:v>138.9</c:v>
                </c:pt>
                <c:pt idx="16">
                  <c:v>147.1</c:v>
                </c:pt>
                <c:pt idx="17">
                  <c:v>124.7</c:v>
                </c:pt>
                <c:pt idx="18">
                  <c:v>138.4</c:v>
                </c:pt>
                <c:pt idx="19">
                  <c:v>142</c:v>
                </c:pt>
                <c:pt idx="20">
                  <c:v>140.4</c:v>
                </c:pt>
                <c:pt idx="21">
                  <c:v>135.30000000000001</c:v>
                </c:pt>
                <c:pt idx="22">
                  <c:v>138.69999999999999</c:v>
                </c:pt>
                <c:pt idx="23">
                  <c:v>127.9</c:v>
                </c:pt>
                <c:pt idx="24">
                  <c:v>92.6</c:v>
                </c:pt>
                <c:pt idx="25">
                  <c:v>149.6</c:v>
                </c:pt>
                <c:pt idx="26">
                  <c:v>152.19999999999999</c:v>
                </c:pt>
                <c:pt idx="27">
                  <c:v>161.30000000000001</c:v>
                </c:pt>
                <c:pt idx="28">
                  <c:v>152.6</c:v>
                </c:pt>
                <c:pt idx="29">
                  <c:v>139.6</c:v>
                </c:pt>
                <c:pt idx="30">
                  <c:v>147.5</c:v>
                </c:pt>
                <c:pt idx="31">
                  <c:v>145.80000000000001</c:v>
                </c:pt>
                <c:pt idx="32">
                  <c:v>140.80000000000001</c:v>
                </c:pt>
                <c:pt idx="33">
                  <c:v>142.9</c:v>
                </c:pt>
                <c:pt idx="34">
                  <c:v>146.1</c:v>
                </c:pt>
                <c:pt idx="35">
                  <c:v>135</c:v>
                </c:pt>
                <c:pt idx="36">
                  <c:v>145.11784511784512</c:v>
                </c:pt>
                <c:pt idx="37">
                  <c:v>173.071104387292</c:v>
                </c:pt>
                <c:pt idx="38">
                  <c:v>168.62106406080349</c:v>
                </c:pt>
                <c:pt idx="39">
                  <c:v>229.07407407407408</c:v>
                </c:pt>
                <c:pt idx="40">
                  <c:v>224.87419122933142</c:v>
                </c:pt>
                <c:pt idx="41">
                  <c:v>191.1554192229039</c:v>
                </c:pt>
                <c:pt idx="42">
                  <c:v>179.02588854760859</c:v>
                </c:pt>
                <c:pt idx="43">
                  <c:v>170.90275087175513</c:v>
                </c:pt>
                <c:pt idx="44">
                  <c:v>168.89564336372845</c:v>
                </c:pt>
                <c:pt idx="45">
                  <c:v>176.47747220596841</c:v>
                </c:pt>
                <c:pt idx="46">
                  <c:v>173.1</c:v>
                </c:pt>
                <c:pt idx="47">
                  <c:v>162.43175136497271</c:v>
                </c:pt>
                <c:pt idx="48">
                  <c:v>194.6127946127946</c:v>
                </c:pt>
                <c:pt idx="49">
                  <c:v>164.59909228441757</c:v>
                </c:pt>
                <c:pt idx="50">
                  <c:v>175.2442996742671</c:v>
                </c:pt>
                <c:pt idx="51">
                  <c:v>187.68518518518519</c:v>
                </c:pt>
                <c:pt idx="52">
                  <c:v>188.71315600287565</c:v>
                </c:pt>
                <c:pt idx="53">
                  <c:v>172.29038854805725</c:v>
                </c:pt>
                <c:pt idx="54">
                  <c:v>164.3</c:v>
                </c:pt>
                <c:pt idx="55">
                  <c:v>159.4</c:v>
                </c:pt>
                <c:pt idx="56">
                  <c:v>158</c:v>
                </c:pt>
                <c:pt idx="57">
                  <c:v>157.30000000000001</c:v>
                </c:pt>
                <c:pt idx="58">
                  <c:v>153.30000000000001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C00-43BE-BA77-3F944C6E0B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83743712"/>
        <c:axId val="1783746432"/>
      </c:lineChart>
      <c:catAx>
        <c:axId val="17837437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4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783746432"/>
        <c:crosses val="autoZero"/>
        <c:auto val="1"/>
        <c:lblAlgn val="ctr"/>
        <c:lblOffset val="100"/>
        <c:noMultiLvlLbl val="0"/>
      </c:catAx>
      <c:valAx>
        <c:axId val="1783746432"/>
        <c:scaling>
          <c:orientation val="minMax"/>
          <c:min val="8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783743712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</c:legendEntry>
      <c:layout>
        <c:manualLayout>
          <c:xMode val="edge"/>
          <c:yMode val="edge"/>
          <c:x val="0.3615139236011321"/>
          <c:y val="0.9221451744761413"/>
          <c:w val="0.30810653882689359"/>
          <c:h val="6.956760302741217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l-PL"/>
        </a:p>
      </c:txPr>
    </c:legend>
    <c:plotVisOnly val="1"/>
    <c:dispBlanksAs val="zero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2327177177177187E-2"/>
          <c:y val="5.014520243793056E-2"/>
          <c:w val="0.91478993993993996"/>
          <c:h val="0.6183987411861330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Arkusz1!$A$3</c:f>
              <c:strCache>
                <c:ptCount val="1"/>
                <c:pt idx="0">
                  <c:v>Nowo zarejestrowane</c:v>
                </c:pt>
              </c:strCache>
            </c:strRef>
          </c:tx>
          <c:spPr>
            <a:solidFill>
              <a:srgbClr val="977BC1"/>
            </a:solidFill>
            <a:ln>
              <a:noFill/>
            </a:ln>
            <a:effectLst/>
          </c:spPr>
          <c:invertIfNegative val="0"/>
          <c:cat>
            <c:strRef>
              <c:f>Arkusz1!$B$2:$R$2</c:f>
              <c:strCache>
                <c:ptCount val="17"/>
                <c:pt idx="0">
                  <c:v>augustowski</c:v>
                </c:pt>
                <c:pt idx="1">
                  <c:v>białostocki</c:v>
                </c:pt>
                <c:pt idx="2">
                  <c:v>bielski</c:v>
                </c:pt>
                <c:pt idx="3">
                  <c:v>grajewski</c:v>
                </c:pt>
                <c:pt idx="4">
                  <c:v>hajnowski</c:v>
                </c:pt>
                <c:pt idx="5">
                  <c:v>kolneński</c:v>
                </c:pt>
                <c:pt idx="6">
                  <c:v>łomżyński</c:v>
                </c:pt>
                <c:pt idx="7">
                  <c:v>moniecki</c:v>
                </c:pt>
                <c:pt idx="8">
                  <c:v>sejneński</c:v>
                </c:pt>
                <c:pt idx="9">
                  <c:v>siemiatycki</c:v>
                </c:pt>
                <c:pt idx="10">
                  <c:v>sokólski</c:v>
                </c:pt>
                <c:pt idx="11">
                  <c:v>suwalski</c:v>
                </c:pt>
                <c:pt idx="12">
                  <c:v>wysoko-
mazowiecki</c:v>
                </c:pt>
                <c:pt idx="13">
                  <c:v>zambrowski</c:v>
                </c:pt>
                <c:pt idx="14">
                  <c:v>M. Białystok</c:v>
                </c:pt>
                <c:pt idx="15">
                  <c:v>M. Łomża</c:v>
                </c:pt>
                <c:pt idx="16">
                  <c:v>M. Suwałki</c:v>
                </c:pt>
              </c:strCache>
            </c:strRef>
          </c:cat>
          <c:val>
            <c:numRef>
              <c:f>Arkusz1!$B$3:$R$3</c:f>
              <c:numCache>
                <c:formatCode>General</c:formatCode>
                <c:ptCount val="17"/>
                <c:pt idx="0">
                  <c:v>25</c:v>
                </c:pt>
                <c:pt idx="1">
                  <c:v>85</c:v>
                </c:pt>
                <c:pt idx="2">
                  <c:v>20</c:v>
                </c:pt>
                <c:pt idx="3">
                  <c:v>23</c:v>
                </c:pt>
                <c:pt idx="4">
                  <c:v>11</c:v>
                </c:pt>
                <c:pt idx="5">
                  <c:v>9</c:v>
                </c:pt>
                <c:pt idx="6">
                  <c:v>36</c:v>
                </c:pt>
                <c:pt idx="7">
                  <c:v>19</c:v>
                </c:pt>
                <c:pt idx="8">
                  <c:v>13</c:v>
                </c:pt>
                <c:pt idx="9">
                  <c:v>23</c:v>
                </c:pt>
                <c:pt idx="10">
                  <c:v>32</c:v>
                </c:pt>
                <c:pt idx="11">
                  <c:v>12</c:v>
                </c:pt>
                <c:pt idx="12">
                  <c:v>18</c:v>
                </c:pt>
                <c:pt idx="13">
                  <c:v>17</c:v>
                </c:pt>
                <c:pt idx="14">
                  <c:v>289</c:v>
                </c:pt>
                <c:pt idx="15">
                  <c:v>30</c:v>
                </c:pt>
                <c:pt idx="16">
                  <c:v>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CCE-4495-BEAB-8B63CD2E7725}"/>
            </c:ext>
          </c:extLst>
        </c:ser>
        <c:ser>
          <c:idx val="1"/>
          <c:order val="1"/>
          <c:tx>
            <c:strRef>
              <c:f>Arkusz1!$A$4</c:f>
              <c:strCache>
                <c:ptCount val="1"/>
                <c:pt idx="0">
                  <c:v>Wyrejestrowane</c:v>
                </c:pt>
              </c:strCache>
            </c:strRef>
          </c:tx>
          <c:spPr>
            <a:solidFill>
              <a:schemeClr val="bg1">
                <a:lumMod val="75000"/>
              </a:schemeClr>
            </a:solidFill>
            <a:ln>
              <a:noFill/>
            </a:ln>
            <a:effectLst/>
          </c:spPr>
          <c:invertIfNegative val="0"/>
          <c:cat>
            <c:strRef>
              <c:f>Arkusz1!$B$2:$R$2</c:f>
              <c:strCache>
                <c:ptCount val="17"/>
                <c:pt idx="0">
                  <c:v>augustowski</c:v>
                </c:pt>
                <c:pt idx="1">
                  <c:v>białostocki</c:v>
                </c:pt>
                <c:pt idx="2">
                  <c:v>bielski</c:v>
                </c:pt>
                <c:pt idx="3">
                  <c:v>grajewski</c:v>
                </c:pt>
                <c:pt idx="4">
                  <c:v>hajnowski</c:v>
                </c:pt>
                <c:pt idx="5">
                  <c:v>kolneński</c:v>
                </c:pt>
                <c:pt idx="6">
                  <c:v>łomżyński</c:v>
                </c:pt>
                <c:pt idx="7">
                  <c:v>moniecki</c:v>
                </c:pt>
                <c:pt idx="8">
                  <c:v>sejneński</c:v>
                </c:pt>
                <c:pt idx="9">
                  <c:v>siemiatycki</c:v>
                </c:pt>
                <c:pt idx="10">
                  <c:v>sokólski</c:v>
                </c:pt>
                <c:pt idx="11">
                  <c:v>suwalski</c:v>
                </c:pt>
                <c:pt idx="12">
                  <c:v>wysoko-
mazowiecki</c:v>
                </c:pt>
                <c:pt idx="13">
                  <c:v>zambrowski</c:v>
                </c:pt>
                <c:pt idx="14">
                  <c:v>M. Białystok</c:v>
                </c:pt>
                <c:pt idx="15">
                  <c:v>M. Łomża</c:v>
                </c:pt>
                <c:pt idx="16">
                  <c:v>M. Suwałki</c:v>
                </c:pt>
              </c:strCache>
            </c:strRef>
          </c:cat>
          <c:val>
            <c:numRef>
              <c:f>Arkusz1!$B$4:$R$4</c:f>
              <c:numCache>
                <c:formatCode>General</c:formatCode>
                <c:ptCount val="17"/>
                <c:pt idx="0">
                  <c:v>12</c:v>
                </c:pt>
                <c:pt idx="1">
                  <c:v>51</c:v>
                </c:pt>
                <c:pt idx="2">
                  <c:v>14</c:v>
                </c:pt>
                <c:pt idx="3">
                  <c:v>14</c:v>
                </c:pt>
                <c:pt idx="4">
                  <c:v>14</c:v>
                </c:pt>
                <c:pt idx="5">
                  <c:v>11</c:v>
                </c:pt>
                <c:pt idx="6">
                  <c:v>21</c:v>
                </c:pt>
                <c:pt idx="7">
                  <c:v>19</c:v>
                </c:pt>
                <c:pt idx="8">
                  <c:v>7</c:v>
                </c:pt>
                <c:pt idx="9">
                  <c:v>10</c:v>
                </c:pt>
                <c:pt idx="10">
                  <c:v>15</c:v>
                </c:pt>
                <c:pt idx="11">
                  <c:v>12</c:v>
                </c:pt>
                <c:pt idx="12">
                  <c:v>16</c:v>
                </c:pt>
                <c:pt idx="13">
                  <c:v>24</c:v>
                </c:pt>
                <c:pt idx="14">
                  <c:v>126</c:v>
                </c:pt>
                <c:pt idx="15">
                  <c:v>21</c:v>
                </c:pt>
                <c:pt idx="16">
                  <c:v>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CCE-4495-BEAB-8B63CD2E77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2138390368"/>
        <c:axId val="2138387648"/>
      </c:barChart>
      <c:catAx>
        <c:axId val="21383903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2138387648"/>
        <c:crosses val="autoZero"/>
        <c:auto val="1"/>
        <c:lblAlgn val="ctr"/>
        <c:lblOffset val="100"/>
        <c:noMultiLvlLbl val="0"/>
      </c:catAx>
      <c:valAx>
        <c:axId val="2138387648"/>
        <c:scaling>
          <c:orientation val="minMax"/>
          <c:max val="30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2138390368"/>
        <c:crosses val="autoZero"/>
        <c:crossBetween val="between"/>
        <c:majorUnit val="50"/>
        <c:minorUnit val="1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888169913528796"/>
          <c:y val="4.1133858267716539E-2"/>
          <c:w val="0.79090970396540261"/>
          <c:h val="0.80695459876026132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'20'!$D$3</c:f>
              <c:strCache>
                <c:ptCount val="1"/>
                <c:pt idx="0">
                  <c:v>saldo</c:v>
                </c:pt>
              </c:strCache>
            </c:strRef>
          </c:tx>
          <c:spPr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0.11487643567082696"/>
                  <c:y val="4.5587918531460163E-4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tx1"/>
                        </a:solidFill>
                        <a:latin typeface="Fira Sans" panose="020B0503050000020004" pitchFamily="34" charset="0"/>
                        <a:ea typeface="Fira Sans" panose="020B0503050000020004" pitchFamily="34" charset="0"/>
                        <a:cs typeface="+mn-cs"/>
                      </a:defRPr>
                    </a:pPr>
                    <a:fld id="{B27A5A02-0C71-42EA-96A7-D48BD004E654}" type="VALUE">
                      <a:rPr lang="en-US">
                        <a:solidFill>
                          <a:schemeClr val="tx1"/>
                        </a:solidFill>
                      </a:rPr>
                      <a:pPr>
                        <a:defRPr sz="800" b="0" i="0" u="none" strike="noStrike" kern="1200" baseline="0">
                          <a:solidFill>
                            <a:schemeClr val="tx1"/>
                          </a:solidFill>
                          <a:latin typeface="Fira Sans" panose="020B0503050000020004" pitchFamily="34" charset="0"/>
                          <a:ea typeface="Fira Sans" panose="020B0503050000020004" pitchFamily="34" charset="0"/>
                          <a:cs typeface="+mn-cs"/>
                        </a:defRPr>
                      </a:pPr>
                      <a:t>[WARTOŚĆ]</a:t>
                    </a:fld>
                    <a:endParaRPr lang="pl-PL"/>
                  </a:p>
                </c:rich>
              </c:tx>
              <c:spPr>
                <a:noFill/>
                <a:ln>
                  <a:noFill/>
                </a:ln>
                <a:effectLst/>
              </c:sp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156564239154032"/>
                      <c:h val="2.2133403537323796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2791-4859-849C-73434476A69C}"/>
                </c:ext>
              </c:extLst>
            </c:dLbl>
            <c:dLbl>
              <c:idx val="1"/>
              <c:layout>
                <c:manualLayout>
                  <c:x val="8.9595655788487091E-2"/>
                  <c:y val="2.4890505708063089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3343994408230914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2791-4859-849C-73434476A69C}"/>
                </c:ext>
              </c:extLst>
            </c:dLbl>
            <c:dLbl>
              <c:idx val="2"/>
              <c:layout>
                <c:manualLayout>
                  <c:x val="9.3231894264730025E-2"/>
                  <c:y val="4.2122394276075268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3343994408230914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2-2791-4859-849C-73434476A69C}"/>
                </c:ext>
              </c:extLst>
            </c:dLbl>
            <c:dLbl>
              <c:idx val="3"/>
              <c:layout>
                <c:manualLayout>
                  <c:x val="8.9831029023187708E-2"/>
                  <c:y val="2.4374506378191194E-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156564239154032"/>
                      <c:h val="2.6996729732418543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2791-4859-849C-73434476A69C}"/>
                </c:ext>
              </c:extLst>
            </c:dLbl>
            <c:dLbl>
              <c:idx val="4"/>
              <c:layout>
                <c:manualLayout>
                  <c:x val="-0.21460320149961087"/>
                  <c:y val="-6.7587296268817464E-5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156564239154032"/>
                      <c:h val="2.6996625421822271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4-2791-4859-849C-73434476A69C}"/>
                </c:ext>
              </c:extLst>
            </c:dLbl>
            <c:dLbl>
              <c:idx val="5"/>
              <c:layout>
                <c:manualLayout>
                  <c:x val="-0.15967624927852411"/>
                  <c:y val="-1.1871813895603476E-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156564239154032"/>
                      <c:h val="2.935241605437617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5-2791-4859-849C-73434476A69C}"/>
                </c:ext>
              </c:extLst>
            </c:dLbl>
            <c:dLbl>
              <c:idx val="6"/>
              <c:layout>
                <c:manualLayout>
                  <c:x val="-0.2508586224973392"/>
                  <c:y val="3.0749347820893007E-4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156564239154032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6-2791-4859-849C-73434476A69C}"/>
                </c:ext>
              </c:extLst>
            </c:dLbl>
            <c:dLbl>
              <c:idx val="7"/>
              <c:layout>
                <c:manualLayout>
                  <c:x val="-0.32442745262087702"/>
                  <c:y val="7.2756862838953638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  <c15:layout>
                    <c:manualLayout>
                      <c:w val="0.16203421781423252"/>
                      <c:h val="2.873978091332557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7-2791-4859-849C-73434476A69C}"/>
                </c:ext>
              </c:extLst>
            </c:dLbl>
            <c:dLbl>
              <c:idx val="8"/>
              <c:layout>
                <c:manualLayout>
                  <c:x val="-0.31743562316983409"/>
                  <c:y val="6.5098245698011157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l"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156564239154032"/>
                      <c:h val="2.6996625421822271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2791-4859-849C-73434476A69C}"/>
                </c:ext>
              </c:extLst>
            </c:dLbl>
            <c:dLbl>
              <c:idx val="9"/>
              <c:layout>
                <c:manualLayout>
                  <c:x val="-0.14681623942938543"/>
                  <c:y val="4.6143168274178495E-5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5250279323692473"/>
                      <c:h val="2.6996464035969673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9-2791-4859-849C-73434476A69C}"/>
                </c:ext>
              </c:extLst>
            </c:dLbl>
            <c:dLbl>
              <c:idx val="10"/>
              <c:layout>
                <c:manualLayout>
                  <c:x val="-0.1521501305275644"/>
                  <c:y val="4.5951702845654934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156564239154032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A-2791-4859-849C-73434476A69C}"/>
                </c:ext>
              </c:extLst>
            </c:dLbl>
            <c:dLbl>
              <c:idx val="11"/>
              <c:layout>
                <c:manualLayout>
                  <c:x val="-0.14803837986963136"/>
                  <c:y val="4.2122394275629475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156564239154032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2791-4859-849C-73434476A69C}"/>
                </c:ext>
              </c:extLst>
            </c:dLbl>
            <c:dLbl>
              <c:idx val="12"/>
              <c:layout>
                <c:manualLayout>
                  <c:x val="-8.5706569799151699E-2"/>
                  <c:y val="5.1695665701361801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5250279323692473"/>
                      <c:h val="2.6996464035969673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C-2791-4859-849C-73434476A69C}"/>
                </c:ext>
              </c:extLst>
            </c:dLbl>
            <c:dLbl>
              <c:idx val="13"/>
              <c:layout>
                <c:manualLayout>
                  <c:x val="-0.14157819210056719"/>
                  <c:y val="3.8293085704712445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9285249061419441"/>
                      <c:h val="2.6996625421822271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D-2791-4859-849C-73434476A69C}"/>
                </c:ext>
              </c:extLst>
            </c:dLbl>
            <c:dLbl>
              <c:idx val="14"/>
              <c:layout>
                <c:manualLayout>
                  <c:x val="-0.12619341378561708"/>
                  <c:y val="3.6378431419922612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156564239154032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2791-4859-849C-73434476A69C}"/>
                </c:ext>
              </c:extLst>
            </c:dLbl>
            <c:dLbl>
              <c:idx val="15"/>
              <c:layout>
                <c:manualLayout>
                  <c:x val="-8.5207758579605927E-2"/>
                  <c:y val="3.829308570515823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156564239154032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F-2791-4859-849C-73434476A69C}"/>
                </c:ext>
              </c:extLst>
            </c:dLbl>
            <c:dLbl>
              <c:idx val="16"/>
              <c:layout>
                <c:manualLayout>
                  <c:x val="-0.17647909176114249"/>
                  <c:y val="4.212239427518369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156564239154032"/>
                      <c:h val="2.6996625421822271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2791-4859-849C-73434476A69C}"/>
                </c:ext>
              </c:extLst>
            </c:dLbl>
            <c:dLbl>
              <c:idx val="17"/>
              <c:layout>
                <c:manualLayout>
                  <c:x val="-0.12157490905432389"/>
                  <c:y val="-1.1745446712777702E-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156564239154032"/>
                      <c:h val="2.456482301414450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2791-4859-849C-73434476A69C}"/>
                </c:ext>
              </c:extLst>
            </c:dLbl>
            <c:dLbl>
              <c:idx val="18"/>
              <c:layout>
                <c:manualLayout>
                  <c:x val="-8.4908842514389737E-2"/>
                  <c:y val="3.8293085704935342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3343994408230914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2791-4859-849C-73434476A69C}"/>
                </c:ext>
              </c:extLst>
            </c:dLbl>
            <c:dLbl>
              <c:idx val="19"/>
              <c:layout>
                <c:manualLayout>
                  <c:x val="-0.13849901243850912"/>
                  <c:y val="1.2599382523993123E-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  <c15:layout>
                    <c:manualLayout>
                      <c:w val="0.17156564239154032"/>
                      <c:h val="2.820668693009117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3-2791-4859-849C-73434476A69C}"/>
                </c:ext>
              </c:extLst>
            </c:dLbl>
            <c:dLbl>
              <c:idx val="20"/>
              <c:layout>
                <c:manualLayout>
                  <c:x val="-0.13514871669958545"/>
                  <c:y val="3.0443003135246951E-4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  <c15:layout>
                    <c:manualLayout>
                      <c:w val="0.17156564239154032"/>
                      <c:h val="3.063829787234042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2791-4859-849C-73434476A69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'20'!$A$4:$A$24</c:f>
              <c:strCache>
                <c:ptCount val="21"/>
                <c:pt idx="0">
                  <c:v>12 2021</c:v>
                </c:pt>
                <c:pt idx="1">
                  <c:v>i komunikacja   11 2022</c:v>
                </c:pt>
                <c:pt idx="2">
                  <c:v>Informacja   12 2022</c:v>
                </c:pt>
                <c:pt idx="3">
                  <c:v>12 2021</c:v>
                </c:pt>
                <c:pt idx="4">
                  <c:v>i gastronomia   11 2022</c:v>
                </c:pt>
                <c:pt idx="5">
                  <c:v>Zakwaterowanie   12 2022</c:v>
                </c:pt>
                <c:pt idx="6">
                  <c:v>12 2021</c:v>
                </c:pt>
                <c:pt idx="7">
                  <c:v>magazynowa    11 2022</c:v>
                </c:pt>
                <c:pt idx="8">
                  <c:v>Transport i gospodarka   12 2022</c:v>
                </c:pt>
                <c:pt idx="9">
                  <c:v>12 2021</c:v>
                </c:pt>
                <c:pt idx="10">
                  <c:v>11 2022</c:v>
                </c:pt>
                <c:pt idx="11">
                  <c:v>Handel detaliczny   12 2022</c:v>
                </c:pt>
                <c:pt idx="12">
                  <c:v>12 2021</c:v>
                </c:pt>
                <c:pt idx="13">
                  <c:v>11 2022</c:v>
                </c:pt>
                <c:pt idx="14">
                  <c:v>Handel hurtowy   12 2022</c:v>
                </c:pt>
                <c:pt idx="15">
                  <c:v>12 2021</c:v>
                </c:pt>
                <c:pt idx="16">
                  <c:v>11 2022</c:v>
                </c:pt>
                <c:pt idx="17">
                  <c:v>Budownictwo   12 2022</c:v>
                </c:pt>
                <c:pt idx="18">
                  <c:v>12 2021</c:v>
                </c:pt>
                <c:pt idx="19">
                  <c:v>przemysłowe   11 2022</c:v>
                </c:pt>
                <c:pt idx="20">
                  <c:v>Przetwórstwo   12 2022</c:v>
                </c:pt>
              </c:strCache>
            </c:strRef>
          </c:cat>
          <c:val>
            <c:numRef>
              <c:f>'20'!$D$4:$D$24</c:f>
              <c:numCache>
                <c:formatCode>0.0</c:formatCode>
                <c:ptCount val="21"/>
                <c:pt idx="0">
                  <c:v>-8.9</c:v>
                </c:pt>
                <c:pt idx="1">
                  <c:v>7</c:v>
                </c:pt>
                <c:pt idx="2">
                  <c:v>7</c:v>
                </c:pt>
                <c:pt idx="3">
                  <c:v>6.7</c:v>
                </c:pt>
                <c:pt idx="4">
                  <c:v>-26.3</c:v>
                </c:pt>
                <c:pt idx="5">
                  <c:v>-13.6</c:v>
                </c:pt>
                <c:pt idx="6">
                  <c:v>-34.5</c:v>
                </c:pt>
                <c:pt idx="7">
                  <c:v>-48.5</c:v>
                </c:pt>
                <c:pt idx="8">
                  <c:v>-47.7</c:v>
                </c:pt>
                <c:pt idx="9">
                  <c:v>-12.7</c:v>
                </c:pt>
                <c:pt idx="10">
                  <c:v>-11.8</c:v>
                </c:pt>
                <c:pt idx="11">
                  <c:v>-10.6</c:v>
                </c:pt>
                <c:pt idx="12">
                  <c:v>-2.2000000000000002</c:v>
                </c:pt>
                <c:pt idx="13">
                  <c:v>-10</c:v>
                </c:pt>
                <c:pt idx="14">
                  <c:v>-9.6</c:v>
                </c:pt>
                <c:pt idx="15">
                  <c:v>-0.4</c:v>
                </c:pt>
                <c:pt idx="16">
                  <c:v>-16.7</c:v>
                </c:pt>
                <c:pt idx="17">
                  <c:v>-6.4</c:v>
                </c:pt>
                <c:pt idx="18">
                  <c:v>-2.5</c:v>
                </c:pt>
                <c:pt idx="19">
                  <c:v>-11.5</c:v>
                </c:pt>
                <c:pt idx="20">
                  <c:v>-9.6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5-2791-4859-849C-73434476A6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379817728"/>
        <c:axId val="379823712"/>
      </c:barChart>
      <c:catAx>
        <c:axId val="3798177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5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950" b="0" i="0" u="none" strike="noStrike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79823712"/>
        <c:crosses val="autoZero"/>
        <c:auto val="1"/>
        <c:lblAlgn val="ctr"/>
        <c:lblOffset val="100"/>
        <c:tickLblSkip val="1"/>
        <c:tickMarkSkip val="3"/>
        <c:noMultiLvlLbl val="0"/>
      </c:catAx>
      <c:valAx>
        <c:axId val="379823712"/>
        <c:scaling>
          <c:orientation val="minMax"/>
          <c:max val="20"/>
          <c:min val="-60"/>
        </c:scaling>
        <c:delete val="0"/>
        <c:axPos val="b"/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79817728"/>
        <c:crosses val="autoZero"/>
        <c:crossBetween val="between"/>
        <c:majorUnit val="20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950">
          <a:solidFill>
            <a:schemeClr val="tx1">
              <a:lumMod val="95000"/>
              <a:lumOff val="5000"/>
            </a:schemeClr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1">
    <c:autoUpdate val="0"/>
  </c:externalData>
</c:chartSpace>
</file>

<file path=word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6010072938316884"/>
          <c:y val="1.3359012613793545E-2"/>
          <c:w val="0.54618098936894877"/>
          <c:h val="0.90072669639044001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'20'!$B$3</c:f>
              <c:strCache>
                <c:ptCount val="1"/>
                <c:pt idx="0">
                  <c:v>pogorszenie</c:v>
                </c:pt>
              </c:strCache>
            </c:strRef>
          </c:tx>
          <c:spPr>
            <a:solidFill>
              <a:srgbClr val="522398">
                <a:alpha val="50000"/>
              </a:srgbClr>
            </a:solidFill>
            <a:ln>
              <a:noFill/>
            </a:ln>
            <a:effectLst/>
          </c:spPr>
          <c:invertIfNegative val="0"/>
          <c:cat>
            <c:strRef>
              <c:f>'20'!$A$4:$A$24</c:f>
              <c:strCache>
                <c:ptCount val="21"/>
                <c:pt idx="0">
                  <c:v>12 2021</c:v>
                </c:pt>
                <c:pt idx="1">
                  <c:v>i komunikacja   11 2022</c:v>
                </c:pt>
                <c:pt idx="2">
                  <c:v>Informacja   12 2022</c:v>
                </c:pt>
                <c:pt idx="3">
                  <c:v>12 2021</c:v>
                </c:pt>
                <c:pt idx="4">
                  <c:v>i gastronomia   11 2022</c:v>
                </c:pt>
                <c:pt idx="5">
                  <c:v>Zakwaterowanie   12 2022</c:v>
                </c:pt>
                <c:pt idx="6">
                  <c:v>12 2021</c:v>
                </c:pt>
                <c:pt idx="7">
                  <c:v>magazynowa    11 2022</c:v>
                </c:pt>
                <c:pt idx="8">
                  <c:v>Transport i gospodarka   12 2022</c:v>
                </c:pt>
                <c:pt idx="9">
                  <c:v>12 2021</c:v>
                </c:pt>
                <c:pt idx="10">
                  <c:v>11 2022</c:v>
                </c:pt>
                <c:pt idx="11">
                  <c:v>Handel detaliczny   12 2022</c:v>
                </c:pt>
                <c:pt idx="12">
                  <c:v>12 2021</c:v>
                </c:pt>
                <c:pt idx="13">
                  <c:v>11 2022</c:v>
                </c:pt>
                <c:pt idx="14">
                  <c:v>Handel hurtowy   12 2022</c:v>
                </c:pt>
                <c:pt idx="15">
                  <c:v>12 2021</c:v>
                </c:pt>
                <c:pt idx="16">
                  <c:v>11 2022</c:v>
                </c:pt>
                <c:pt idx="17">
                  <c:v>Budownictwo   12 2022</c:v>
                </c:pt>
                <c:pt idx="18">
                  <c:v>12 2021</c:v>
                </c:pt>
                <c:pt idx="19">
                  <c:v>przemysłowe   11 2022</c:v>
                </c:pt>
                <c:pt idx="20">
                  <c:v>Przetwórstwo   12 2022</c:v>
                </c:pt>
              </c:strCache>
            </c:strRef>
          </c:cat>
          <c:val>
            <c:numRef>
              <c:f>'20'!$B$4:$B$24</c:f>
              <c:numCache>
                <c:formatCode>0.0</c:formatCode>
                <c:ptCount val="21"/>
                <c:pt idx="0">
                  <c:v>-15.6</c:v>
                </c:pt>
                <c:pt idx="1">
                  <c:v>0</c:v>
                </c:pt>
                <c:pt idx="2">
                  <c:v>0</c:v>
                </c:pt>
                <c:pt idx="3">
                  <c:v>-1.7</c:v>
                </c:pt>
                <c:pt idx="4">
                  <c:v>-29.7</c:v>
                </c:pt>
                <c:pt idx="5">
                  <c:v>-26.3</c:v>
                </c:pt>
                <c:pt idx="6">
                  <c:v>-34.5</c:v>
                </c:pt>
                <c:pt idx="7">
                  <c:v>-51.3</c:v>
                </c:pt>
                <c:pt idx="8">
                  <c:v>-50.5</c:v>
                </c:pt>
                <c:pt idx="9">
                  <c:v>-19.7</c:v>
                </c:pt>
                <c:pt idx="10">
                  <c:v>-19.399999999999999</c:v>
                </c:pt>
                <c:pt idx="11">
                  <c:v>-20.3</c:v>
                </c:pt>
                <c:pt idx="12">
                  <c:v>-12.2</c:v>
                </c:pt>
                <c:pt idx="13">
                  <c:v>-17.8</c:v>
                </c:pt>
                <c:pt idx="14">
                  <c:v>-17.3</c:v>
                </c:pt>
                <c:pt idx="15">
                  <c:v>-12.3</c:v>
                </c:pt>
                <c:pt idx="16">
                  <c:v>-26.8</c:v>
                </c:pt>
                <c:pt idx="17">
                  <c:v>-18.100000000000001</c:v>
                </c:pt>
                <c:pt idx="18">
                  <c:v>-12.1</c:v>
                </c:pt>
                <c:pt idx="19">
                  <c:v>-22.4</c:v>
                </c:pt>
                <c:pt idx="20">
                  <c:v>-19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878-4FC2-8BF8-675764BB1424}"/>
            </c:ext>
          </c:extLst>
        </c:ser>
        <c:ser>
          <c:idx val="2"/>
          <c:order val="1"/>
          <c:tx>
            <c:strRef>
              <c:f>'20'!$C$3</c:f>
              <c:strCache>
                <c:ptCount val="1"/>
                <c:pt idx="0">
                  <c:v>poprawa</c:v>
                </c:pt>
              </c:strCache>
            </c:strRef>
          </c:tx>
          <c:spPr>
            <a:solidFill>
              <a:srgbClr val="522398"/>
            </a:solidFill>
            <a:ln>
              <a:noFill/>
            </a:ln>
            <a:effectLst/>
          </c:spPr>
          <c:invertIfNegative val="0"/>
          <c:cat>
            <c:strRef>
              <c:f>'20'!$A$4:$A$24</c:f>
              <c:strCache>
                <c:ptCount val="21"/>
                <c:pt idx="0">
                  <c:v>12 2021</c:v>
                </c:pt>
                <c:pt idx="1">
                  <c:v>i komunikacja   11 2022</c:v>
                </c:pt>
                <c:pt idx="2">
                  <c:v>Informacja   12 2022</c:v>
                </c:pt>
                <c:pt idx="3">
                  <c:v>12 2021</c:v>
                </c:pt>
                <c:pt idx="4">
                  <c:v>i gastronomia   11 2022</c:v>
                </c:pt>
                <c:pt idx="5">
                  <c:v>Zakwaterowanie   12 2022</c:v>
                </c:pt>
                <c:pt idx="6">
                  <c:v>12 2021</c:v>
                </c:pt>
                <c:pt idx="7">
                  <c:v>magazynowa    11 2022</c:v>
                </c:pt>
                <c:pt idx="8">
                  <c:v>Transport i gospodarka   12 2022</c:v>
                </c:pt>
                <c:pt idx="9">
                  <c:v>12 2021</c:v>
                </c:pt>
                <c:pt idx="10">
                  <c:v>11 2022</c:v>
                </c:pt>
                <c:pt idx="11">
                  <c:v>Handel detaliczny   12 2022</c:v>
                </c:pt>
                <c:pt idx="12">
                  <c:v>12 2021</c:v>
                </c:pt>
                <c:pt idx="13">
                  <c:v>11 2022</c:v>
                </c:pt>
                <c:pt idx="14">
                  <c:v>Handel hurtowy   12 2022</c:v>
                </c:pt>
                <c:pt idx="15">
                  <c:v>12 2021</c:v>
                </c:pt>
                <c:pt idx="16">
                  <c:v>11 2022</c:v>
                </c:pt>
                <c:pt idx="17">
                  <c:v>Budownictwo   12 2022</c:v>
                </c:pt>
                <c:pt idx="18">
                  <c:v>12 2021</c:v>
                </c:pt>
                <c:pt idx="19">
                  <c:v>przemysłowe   11 2022</c:v>
                </c:pt>
                <c:pt idx="20">
                  <c:v>Przetwórstwo   12 2022</c:v>
                </c:pt>
              </c:strCache>
            </c:strRef>
          </c:cat>
          <c:val>
            <c:numRef>
              <c:f>'20'!$C$4:$C$24</c:f>
              <c:numCache>
                <c:formatCode>0.0</c:formatCode>
                <c:ptCount val="21"/>
                <c:pt idx="0">
                  <c:v>6.7</c:v>
                </c:pt>
                <c:pt idx="1">
                  <c:v>7</c:v>
                </c:pt>
                <c:pt idx="2">
                  <c:v>7</c:v>
                </c:pt>
                <c:pt idx="3">
                  <c:v>8.4</c:v>
                </c:pt>
                <c:pt idx="4">
                  <c:v>3.4</c:v>
                </c:pt>
                <c:pt idx="5">
                  <c:v>12.8</c:v>
                </c:pt>
                <c:pt idx="6">
                  <c:v>0</c:v>
                </c:pt>
                <c:pt idx="7">
                  <c:v>2.8</c:v>
                </c:pt>
                <c:pt idx="8">
                  <c:v>2.8</c:v>
                </c:pt>
                <c:pt idx="9">
                  <c:v>7.1</c:v>
                </c:pt>
                <c:pt idx="10">
                  <c:v>7.7</c:v>
                </c:pt>
                <c:pt idx="11">
                  <c:v>9.6</c:v>
                </c:pt>
                <c:pt idx="12">
                  <c:v>10</c:v>
                </c:pt>
                <c:pt idx="13">
                  <c:v>7.9</c:v>
                </c:pt>
                <c:pt idx="14">
                  <c:v>7.6</c:v>
                </c:pt>
                <c:pt idx="15">
                  <c:v>12</c:v>
                </c:pt>
                <c:pt idx="16">
                  <c:v>10.1</c:v>
                </c:pt>
                <c:pt idx="17">
                  <c:v>11.8</c:v>
                </c:pt>
                <c:pt idx="18">
                  <c:v>9.6</c:v>
                </c:pt>
                <c:pt idx="19">
                  <c:v>10.9</c:v>
                </c:pt>
                <c:pt idx="20">
                  <c:v>9.3000000000000007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878-4FC2-8BF8-675764BB14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379824800"/>
        <c:axId val="379822080"/>
      </c:barChart>
      <c:catAx>
        <c:axId val="3798248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5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79822080"/>
        <c:crosses val="autoZero"/>
        <c:auto val="1"/>
        <c:lblAlgn val="ctr"/>
        <c:lblOffset val="100"/>
        <c:tickLblSkip val="1"/>
        <c:tickMarkSkip val="3"/>
        <c:noMultiLvlLbl val="0"/>
      </c:catAx>
      <c:valAx>
        <c:axId val="379822080"/>
        <c:scaling>
          <c:orientation val="minMax"/>
          <c:max val="20"/>
          <c:min val="-60"/>
        </c:scaling>
        <c:delete val="0"/>
        <c:axPos val="b"/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79824800"/>
        <c:crosses val="autoZero"/>
        <c:crossBetween val="between"/>
        <c:majorUnit val="10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50">
          <a:solidFill>
            <a:schemeClr val="tx1">
              <a:lumMod val="95000"/>
              <a:lumOff val="5000"/>
            </a:schemeClr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percentStacked"/>
        <c:varyColors val="0"/>
        <c:ser>
          <c:idx val="0"/>
          <c:order val="0"/>
          <c:tx>
            <c:strRef>
              <c:f>'Pytanie 1 (UKRAINA)'!$A$6</c:f>
              <c:strCache>
                <c:ptCount val="1"/>
                <c:pt idx="0">
                  <c:v>poważne</c:v>
                </c:pt>
              </c:strCache>
            </c:strRef>
          </c:tx>
          <c:spPr>
            <a:solidFill>
              <a:srgbClr val="7651AD"/>
            </a:solidFill>
            <a:ln>
              <a:noFill/>
            </a:ln>
            <a:effectLst/>
          </c:spPr>
          <c:invertIfNegative val="0"/>
          <c:cat>
            <c:strRef>
              <c:f>'Pytanie 1 (UKRAINA)'!$B$4:$P$4</c:f>
              <c:strCache>
                <c:ptCount val="14"/>
                <c:pt idx="1">
                  <c:v>II</c:v>
                </c:pt>
                <c:pt idx="4">
                  <c:v>II</c:v>
                </c:pt>
                <c:pt idx="7">
                  <c:v>II</c:v>
                </c:pt>
                <c:pt idx="10">
                  <c:v>II</c:v>
                </c:pt>
                <c:pt idx="13">
                  <c:v>II</c:v>
                </c:pt>
              </c:strCache>
            </c:strRef>
          </c:cat>
          <c:val>
            <c:numRef>
              <c:f>'Pytanie 1 (UKRAINA)'!$B$5:$P$5</c:f>
              <c:numCache>
                <c:formatCode>0.0</c:formatCode>
                <c:ptCount val="15"/>
                <c:pt idx="1">
                  <c:v>79.400000000000006</c:v>
                </c:pt>
                <c:pt idx="4">
                  <c:v>82.1</c:v>
                </c:pt>
                <c:pt idx="7">
                  <c:v>69.5</c:v>
                </c:pt>
                <c:pt idx="10">
                  <c:v>60.7</c:v>
                </c:pt>
                <c:pt idx="13">
                  <c:v>61.4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1F5-4A29-AE04-713AC33BDDDB}"/>
            </c:ext>
          </c:extLst>
        </c:ser>
        <c:ser>
          <c:idx val="1"/>
          <c:order val="1"/>
          <c:tx>
            <c:strRef>
              <c:f>'Pytanie 1 (UKRAINA)'!$A$7</c:f>
              <c:strCache>
                <c:ptCount val="1"/>
                <c:pt idx="0">
                  <c:v>zagrażajace stabilności firmy</c:v>
                </c:pt>
              </c:strCache>
            </c:strRef>
          </c:tx>
          <c:spPr>
            <a:solidFill>
              <a:srgbClr val="977BC1"/>
            </a:solidFill>
            <a:ln>
              <a:noFill/>
            </a:ln>
            <a:effectLst/>
          </c:spPr>
          <c:invertIfNegative val="0"/>
          <c:cat>
            <c:strRef>
              <c:f>'Pytanie 1 (UKRAINA)'!$B$4:$P$4</c:f>
              <c:strCache>
                <c:ptCount val="14"/>
                <c:pt idx="1">
                  <c:v>II</c:v>
                </c:pt>
                <c:pt idx="4">
                  <c:v>II</c:v>
                </c:pt>
                <c:pt idx="7">
                  <c:v>II</c:v>
                </c:pt>
                <c:pt idx="10">
                  <c:v>II</c:v>
                </c:pt>
                <c:pt idx="13">
                  <c:v>II</c:v>
                </c:pt>
              </c:strCache>
            </c:strRef>
          </c:cat>
          <c:val>
            <c:numRef>
              <c:f>'Pytanie 1 (UKRAINA)'!$B$6:$P$6</c:f>
              <c:numCache>
                <c:formatCode>0.0</c:formatCode>
                <c:ptCount val="15"/>
                <c:pt idx="1">
                  <c:v>8.6999999999999993</c:v>
                </c:pt>
                <c:pt idx="4">
                  <c:v>10.9</c:v>
                </c:pt>
                <c:pt idx="7">
                  <c:v>8.5</c:v>
                </c:pt>
                <c:pt idx="10">
                  <c:v>20.100000000000001</c:v>
                </c:pt>
                <c:pt idx="13">
                  <c:v>8.1999999999999993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1F5-4A29-AE04-713AC33BDDDB}"/>
            </c:ext>
          </c:extLst>
        </c:ser>
        <c:ser>
          <c:idx val="2"/>
          <c:order val="2"/>
          <c:tx>
            <c:strRef>
              <c:f>'Pytanie 1 (UKRAINA)'!$A$8</c:f>
              <c:strCache>
                <c:ptCount val="1"/>
                <c:pt idx="0">
                  <c:v>brak negatywnych </c:v>
                </c:pt>
              </c:strCache>
            </c:strRef>
          </c:tx>
          <c:spPr>
            <a:solidFill>
              <a:srgbClr val="C5B6DC"/>
            </a:solidFill>
            <a:ln>
              <a:noFill/>
            </a:ln>
            <a:effectLst/>
          </c:spPr>
          <c:invertIfNegative val="0"/>
          <c:cat>
            <c:strRef>
              <c:f>'Pytanie 1 (UKRAINA)'!$B$4:$P$4</c:f>
              <c:strCache>
                <c:ptCount val="14"/>
                <c:pt idx="1">
                  <c:v>II</c:v>
                </c:pt>
                <c:pt idx="4">
                  <c:v>II</c:v>
                </c:pt>
                <c:pt idx="7">
                  <c:v>II</c:v>
                </c:pt>
                <c:pt idx="10">
                  <c:v>II</c:v>
                </c:pt>
                <c:pt idx="13">
                  <c:v>II</c:v>
                </c:pt>
              </c:strCache>
            </c:strRef>
          </c:cat>
          <c:val>
            <c:numRef>
              <c:f>'Pytanie 1 (UKRAINA)'!$B$7:$P$7</c:f>
              <c:numCache>
                <c:formatCode>0.0</c:formatCode>
                <c:ptCount val="15"/>
                <c:pt idx="1">
                  <c:v>0</c:v>
                </c:pt>
                <c:pt idx="4">
                  <c:v>7</c:v>
                </c:pt>
                <c:pt idx="7">
                  <c:v>13.5</c:v>
                </c:pt>
                <c:pt idx="10">
                  <c:v>10.8</c:v>
                </c:pt>
                <c:pt idx="13">
                  <c:v>4.0999999999999996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1F5-4A29-AE04-713AC33BDDDB}"/>
            </c:ext>
          </c:extLst>
        </c:ser>
        <c:ser>
          <c:idx val="3"/>
          <c:order val="3"/>
          <c:tx>
            <c:strRef>
              <c:f>'Pytanie 1 (2)'!#REF!</c:f>
              <c:strCache>
                <c:ptCount val="1"/>
                <c:pt idx="0">
                  <c:v>#REF!</c:v>
                </c:pt>
              </c:strCache>
            </c:strRef>
          </c:tx>
          <c:spPr>
            <a:solidFill>
              <a:srgbClr val="A6A6A6"/>
            </a:solidFill>
            <a:ln>
              <a:noFill/>
            </a:ln>
            <a:effectLst/>
          </c:spPr>
          <c:invertIfNegative val="0"/>
          <c:cat>
            <c:strRef>
              <c:f>'Pytanie 1 (UKRAINA)'!$B$4:$P$4</c:f>
              <c:strCache>
                <c:ptCount val="14"/>
                <c:pt idx="1">
                  <c:v>II</c:v>
                </c:pt>
                <c:pt idx="4">
                  <c:v>II</c:v>
                </c:pt>
                <c:pt idx="7">
                  <c:v>II</c:v>
                </c:pt>
                <c:pt idx="10">
                  <c:v>II</c:v>
                </c:pt>
                <c:pt idx="13">
                  <c:v>II</c:v>
                </c:pt>
              </c:strCache>
            </c:strRef>
          </c:cat>
          <c:val>
            <c:numRef>
              <c:f>'Pytanie 1 (UKRAINA)'!$B$8:$P$8</c:f>
              <c:numCache>
                <c:formatCode>0.0</c:formatCode>
                <c:ptCount val="15"/>
                <c:pt idx="1">
                  <c:v>11.9</c:v>
                </c:pt>
                <c:pt idx="4">
                  <c:v>0</c:v>
                </c:pt>
                <c:pt idx="7">
                  <c:v>8.5</c:v>
                </c:pt>
                <c:pt idx="10">
                  <c:v>8.4</c:v>
                </c:pt>
                <c:pt idx="13">
                  <c:v>26.3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1F5-4A29-AE04-713AC33BDD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0"/>
        <c:overlap val="100"/>
        <c:axId val="-1488250000"/>
        <c:axId val="-1488249456"/>
      </c:barChart>
      <c:catAx>
        <c:axId val="-148825000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488249456"/>
        <c:crosses val="autoZero"/>
        <c:auto val="1"/>
        <c:lblAlgn val="ctr"/>
        <c:lblOffset val="100"/>
        <c:noMultiLvlLbl val="0"/>
      </c:catAx>
      <c:valAx>
        <c:axId val="-1488249456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crossAx val="-1488250000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rgbClr val="7F7F7F"/>
            </a:solidFill>
            <a:ln>
              <a:noFill/>
            </a:ln>
            <a:effectLst/>
          </c:spPr>
          <c:invertIfNegative val="0"/>
          <c:cat>
            <c:strRef>
              <c:f>'Pytanie 2 (UKRAINA)'!$B$2:$F$2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
hurtowy</c:v>
                </c:pt>
                <c:pt idx="3">
                  <c:v>Handel 
detaliczny </c:v>
                </c:pt>
                <c:pt idx="4">
                  <c:v>Usługi</c:v>
                </c:pt>
              </c:strCache>
            </c:strRef>
          </c:cat>
          <c:val>
            <c:numRef>
              <c:f>'Pytanie 2 (UKRAINA)'!$B$3:$F$3</c:f>
              <c:numCache>
                <c:formatCode>0.0</c:formatCode>
                <c:ptCount val="5"/>
                <c:pt idx="0">
                  <c:v>14.7</c:v>
                </c:pt>
                <c:pt idx="1">
                  <c:v>22.5</c:v>
                </c:pt>
                <c:pt idx="2">
                  <c:v>12.8</c:v>
                </c:pt>
                <c:pt idx="3">
                  <c:v>21.4</c:v>
                </c:pt>
                <c:pt idx="4">
                  <c:v>50.3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9C4-45E9-ACFC-880340BC39F0}"/>
            </c:ext>
          </c:extLst>
        </c:ser>
        <c:ser>
          <c:idx val="1"/>
          <c:order val="1"/>
          <c:spPr>
            <a:solidFill>
              <a:srgbClr val="A6A6A6"/>
            </a:solidFill>
            <a:ln>
              <a:noFill/>
            </a:ln>
            <a:effectLst/>
          </c:spPr>
          <c:invertIfNegative val="0"/>
          <c:cat>
            <c:strRef>
              <c:f>'Pytanie 2 (UKRAINA)'!$B$2:$F$2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
hurtowy</c:v>
                </c:pt>
                <c:pt idx="3">
                  <c:v>Handel 
detaliczny </c:v>
                </c:pt>
                <c:pt idx="4">
                  <c:v>Usługi</c:v>
                </c:pt>
              </c:strCache>
            </c:strRef>
          </c:cat>
          <c:val>
            <c:numRef>
              <c:f>'Pytanie 2 (UKRAINA)'!$B$4:$F$4</c:f>
              <c:numCache>
                <c:formatCode>0.0</c:formatCode>
                <c:ptCount val="5"/>
                <c:pt idx="0">
                  <c:v>77.7</c:v>
                </c:pt>
                <c:pt idx="1">
                  <c:v>46.7</c:v>
                </c:pt>
                <c:pt idx="2">
                  <c:v>63.2</c:v>
                </c:pt>
                <c:pt idx="3">
                  <c:v>66.5</c:v>
                </c:pt>
                <c:pt idx="4">
                  <c:v>66.099999999999994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9C4-45E9-ACFC-880340BC39F0}"/>
            </c:ext>
          </c:extLst>
        </c:ser>
        <c:ser>
          <c:idx val="2"/>
          <c:order val="2"/>
          <c:spPr>
            <a:solidFill>
              <a:srgbClr val="D9D9D9"/>
            </a:solidFill>
            <a:ln>
              <a:noFill/>
            </a:ln>
            <a:effectLst/>
          </c:spPr>
          <c:invertIfNegative val="0"/>
          <c:cat>
            <c:strRef>
              <c:f>'Pytanie 2 (UKRAINA)'!$B$2:$F$2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
hurtowy</c:v>
                </c:pt>
                <c:pt idx="3">
                  <c:v>Handel 
detaliczny </c:v>
                </c:pt>
                <c:pt idx="4">
                  <c:v>Usługi</c:v>
                </c:pt>
              </c:strCache>
            </c:strRef>
          </c:cat>
          <c:val>
            <c:numRef>
              <c:f>'Pytanie 2 (UKRAINA)'!$B$5:$F$5</c:f>
              <c:numCache>
                <c:formatCode>0.0</c:formatCode>
                <c:ptCount val="5"/>
                <c:pt idx="0">
                  <c:v>41.8</c:v>
                </c:pt>
                <c:pt idx="1">
                  <c:v>7</c:v>
                </c:pt>
                <c:pt idx="2">
                  <c:v>29.7</c:v>
                </c:pt>
                <c:pt idx="3">
                  <c:v>18</c:v>
                </c:pt>
                <c:pt idx="4">
                  <c:v>25.2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9C4-45E9-ACFC-880340BC39F0}"/>
            </c:ext>
          </c:extLst>
        </c:ser>
        <c:ser>
          <c:idx val="3"/>
          <c:order val="3"/>
          <c:spPr>
            <a:solidFill>
              <a:srgbClr val="C3B4DA"/>
            </a:solidFill>
            <a:ln>
              <a:noFill/>
            </a:ln>
            <a:effectLst/>
          </c:spPr>
          <c:invertIfNegative val="0"/>
          <c:cat>
            <c:strRef>
              <c:f>'Pytanie 2 (UKRAINA)'!$B$2:$F$2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
hurtowy</c:v>
                </c:pt>
                <c:pt idx="3">
                  <c:v>Handel 
detaliczny </c:v>
                </c:pt>
                <c:pt idx="4">
                  <c:v>Usługi</c:v>
                </c:pt>
              </c:strCache>
            </c:strRef>
          </c:cat>
          <c:val>
            <c:numRef>
              <c:f>'Pytanie 2 (UKRAINA)'!$B$6:$F$6</c:f>
              <c:numCache>
                <c:formatCode>0.0</c:formatCode>
                <c:ptCount val="5"/>
                <c:pt idx="0">
                  <c:v>6</c:v>
                </c:pt>
                <c:pt idx="1">
                  <c:v>2.2999999999999998</c:v>
                </c:pt>
                <c:pt idx="2">
                  <c:v>0</c:v>
                </c:pt>
                <c:pt idx="3">
                  <c:v>5.5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39C4-45E9-ACFC-880340BC39F0}"/>
            </c:ext>
          </c:extLst>
        </c:ser>
        <c:ser>
          <c:idx val="4"/>
          <c:order val="4"/>
          <c:spPr>
            <a:solidFill>
              <a:srgbClr val="A891CB"/>
            </a:solidFill>
            <a:ln>
              <a:noFill/>
            </a:ln>
            <a:effectLst/>
          </c:spPr>
          <c:invertIfNegative val="0"/>
          <c:cat>
            <c:strRef>
              <c:f>'Pytanie 2 (UKRAINA)'!$B$2:$F$2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
hurtowy</c:v>
                </c:pt>
                <c:pt idx="3">
                  <c:v>Handel 
detaliczny </c:v>
                </c:pt>
                <c:pt idx="4">
                  <c:v>Usługi</c:v>
                </c:pt>
              </c:strCache>
            </c:strRef>
          </c:cat>
          <c:val>
            <c:numRef>
              <c:f>'Pytanie 2 (UKRAINA)'!$B$7:$F$7</c:f>
              <c:numCache>
                <c:formatCode>0.0</c:formatCode>
                <c:ptCount val="5"/>
                <c:pt idx="0">
                  <c:v>6</c:v>
                </c:pt>
                <c:pt idx="1">
                  <c:v>7</c:v>
                </c:pt>
                <c:pt idx="2">
                  <c:v>17.8</c:v>
                </c:pt>
                <c:pt idx="3">
                  <c:v>12.5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39C4-45E9-ACFC-880340BC39F0}"/>
            </c:ext>
          </c:extLst>
        </c:ser>
        <c:ser>
          <c:idx val="5"/>
          <c:order val="5"/>
          <c:spPr>
            <a:solidFill>
              <a:srgbClr val="702FCF"/>
            </a:solidFill>
            <a:ln>
              <a:noFill/>
            </a:ln>
            <a:effectLst/>
          </c:spPr>
          <c:invertIfNegative val="0"/>
          <c:cat>
            <c:strRef>
              <c:f>'Pytanie 2 (UKRAINA)'!$B$2:$F$2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
hurtowy</c:v>
                </c:pt>
                <c:pt idx="3">
                  <c:v>Handel 
detaliczny </c:v>
                </c:pt>
                <c:pt idx="4">
                  <c:v>Usługi</c:v>
                </c:pt>
              </c:strCache>
            </c:strRef>
          </c:cat>
          <c:val>
            <c:numRef>
              <c:f>'Pytanie 2 (UKRAINA)'!$B$8:$F$8</c:f>
              <c:numCache>
                <c:formatCode>0.0</c:formatCode>
                <c:ptCount val="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39C4-45E9-ACFC-880340BC39F0}"/>
            </c:ext>
          </c:extLst>
        </c:ser>
        <c:ser>
          <c:idx val="6"/>
          <c:order val="6"/>
          <c:spPr>
            <a:solidFill>
              <a:srgbClr val="522398"/>
            </a:solidFill>
            <a:ln>
              <a:noFill/>
            </a:ln>
            <a:effectLst/>
          </c:spPr>
          <c:invertIfNegative val="0"/>
          <c:cat>
            <c:strRef>
              <c:f>'Pytanie 2 (UKRAINA)'!$B$2:$F$2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
hurtowy</c:v>
                </c:pt>
                <c:pt idx="3">
                  <c:v>Handel 
detaliczny </c:v>
                </c:pt>
                <c:pt idx="4">
                  <c:v>Usługi</c:v>
                </c:pt>
              </c:strCache>
            </c:strRef>
          </c:cat>
          <c:val>
            <c:numRef>
              <c:f>'Pytanie 2 (UKRAINA)'!$B$9:$F$9</c:f>
              <c:numCache>
                <c:formatCode>0.0</c:formatCode>
                <c:ptCount val="5"/>
                <c:pt idx="0">
                  <c:v>13.6</c:v>
                </c:pt>
                <c:pt idx="1">
                  <c:v>0</c:v>
                </c:pt>
                <c:pt idx="2">
                  <c:v>0</c:v>
                </c:pt>
                <c:pt idx="3">
                  <c:v>8.6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39C4-45E9-ACFC-880340BC39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0"/>
        <c:axId val="-1488260880"/>
        <c:axId val="-1488252176"/>
      </c:barChart>
      <c:catAx>
        <c:axId val="-148826088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488252176"/>
        <c:crosses val="autoZero"/>
        <c:auto val="1"/>
        <c:lblAlgn val="ctr"/>
        <c:lblOffset val="100"/>
        <c:noMultiLvlLbl val="0"/>
      </c:catAx>
      <c:valAx>
        <c:axId val="-1488252176"/>
        <c:scaling>
          <c:orientation val="minMax"/>
          <c:max val="8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148826088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8067499999999997"/>
          <c:y val="3.08516457809992E-2"/>
          <c:w val="0.79724833333333334"/>
          <c:h val="0.874308109781114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'Pytanie 3 (UKRAINA)'!$A$4</c:f>
              <c:strCache>
                <c:ptCount val="1"/>
                <c:pt idx="0">
                  <c:v>odpływ pracowników z Ukrainy</c:v>
                </c:pt>
              </c:strCache>
            </c:strRef>
          </c:tx>
          <c:spPr>
            <a:solidFill>
              <a:srgbClr val="BFBFBF"/>
            </a:solidFill>
            <a:ln>
              <a:noFill/>
            </a:ln>
            <a:effectLst/>
          </c:spPr>
          <c:invertIfNegative val="0"/>
          <c:cat>
            <c:strRef>
              <c:f>'Pytanie 3 (UKRAINA)'!$B$3:$F$3</c:f>
              <c:strCache>
                <c:ptCount val="5"/>
                <c:pt idx="0">
                  <c:v>Przetwórstwo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'Pytanie 3 (UKRAINA)'!$B$4:$F$4</c:f>
              <c:numCache>
                <c:formatCode>0.0</c:formatCode>
                <c:ptCount val="5"/>
                <c:pt idx="0">
                  <c:v>13.6</c:v>
                </c:pt>
                <c:pt idx="1">
                  <c:v>4.5999999999999996</c:v>
                </c:pt>
                <c:pt idx="2">
                  <c:v>3.5</c:v>
                </c:pt>
                <c:pt idx="3">
                  <c:v>9.6999999999999993</c:v>
                </c:pt>
                <c:pt idx="4">
                  <c:v>4.0999999999999996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8FB-4DB2-92F2-DC67F73F4177}"/>
            </c:ext>
          </c:extLst>
        </c:ser>
        <c:ser>
          <c:idx val="1"/>
          <c:order val="1"/>
          <c:tx>
            <c:strRef>
              <c:f>'Pytanie 3 (UKRAINA)'!$A$5</c:f>
              <c:strCache>
                <c:ptCount val="1"/>
                <c:pt idx="0">
                  <c:v>napływ pracowników z Ukrainy</c:v>
                </c:pt>
              </c:strCache>
            </c:strRef>
          </c:tx>
          <c:spPr>
            <a:solidFill>
              <a:srgbClr val="977BC1"/>
            </a:solidFill>
            <a:ln>
              <a:noFill/>
            </a:ln>
            <a:effectLst/>
          </c:spPr>
          <c:invertIfNegative val="0"/>
          <c:cat>
            <c:strRef>
              <c:f>'Pytanie 3 (UKRAINA)'!$B$3:$F$3</c:f>
              <c:strCache>
                <c:ptCount val="5"/>
                <c:pt idx="0">
                  <c:v>Przetwórstwo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'Pytanie 3 (UKRAINA)'!$B$5:$F$5</c:f>
              <c:numCache>
                <c:formatCode>0.0</c:formatCode>
                <c:ptCount val="5"/>
                <c:pt idx="0">
                  <c:v>13.6</c:v>
                </c:pt>
                <c:pt idx="1">
                  <c:v>4.5999999999999996</c:v>
                </c:pt>
                <c:pt idx="2">
                  <c:v>0</c:v>
                </c:pt>
                <c:pt idx="3">
                  <c:v>11.2</c:v>
                </c:pt>
                <c:pt idx="4">
                  <c:v>4.0999999999999996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8FB-4DB2-92F2-DC67F73F4177}"/>
            </c:ext>
          </c:extLst>
        </c:ser>
        <c:ser>
          <c:idx val="2"/>
          <c:order val="2"/>
          <c:tx>
            <c:strRef>
              <c:f>'Pytanie 3 (UKRAINA)'!$A$6</c:f>
              <c:strCache>
                <c:ptCount val="1"/>
                <c:pt idx="0">
                  <c:v>nie dotyczy</c:v>
                </c:pt>
              </c:strCache>
            </c:strRef>
          </c:tx>
          <c:spPr>
            <a:solidFill>
              <a:srgbClr val="7651AD"/>
            </a:solidFill>
            <a:ln>
              <a:noFill/>
            </a:ln>
            <a:effectLst/>
          </c:spPr>
          <c:invertIfNegative val="0"/>
          <c:cat>
            <c:strRef>
              <c:f>'Pytanie 3 (UKRAINA)'!$B$3:$F$3</c:f>
              <c:strCache>
                <c:ptCount val="5"/>
                <c:pt idx="0">
                  <c:v>Przetwórstwo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'Pytanie 3 (UKRAINA)'!$B$6:$F$6</c:f>
              <c:numCache>
                <c:formatCode>0.0</c:formatCode>
                <c:ptCount val="5"/>
                <c:pt idx="0">
                  <c:v>86.4</c:v>
                </c:pt>
                <c:pt idx="1">
                  <c:v>58.4</c:v>
                </c:pt>
                <c:pt idx="2">
                  <c:v>96.5</c:v>
                </c:pt>
                <c:pt idx="3">
                  <c:v>66.7</c:v>
                </c:pt>
                <c:pt idx="4">
                  <c:v>95.9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8FB-4DB2-92F2-DC67F73F41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30"/>
        <c:axId val="-1488250000"/>
        <c:axId val="-1488258704"/>
      </c:barChart>
      <c:catAx>
        <c:axId val="-148825000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488258704"/>
        <c:crosses val="autoZero"/>
        <c:auto val="1"/>
        <c:lblAlgn val="ctr"/>
        <c:lblOffset val="100"/>
        <c:noMultiLvlLbl val="0"/>
      </c:catAx>
      <c:valAx>
        <c:axId val="-148825870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1488250000"/>
        <c:crosses val="autoZero"/>
        <c:crossBetween val="between"/>
        <c:majorUnit val="20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percentStacked"/>
        <c:varyColors val="0"/>
        <c:ser>
          <c:idx val="0"/>
          <c:order val="0"/>
          <c:tx>
            <c:strRef>
              <c:f>'INWESTYCJE WYKRE 5'!$A$3</c:f>
              <c:strCache>
                <c:ptCount val="1"/>
                <c:pt idx="0">
                  <c:v>SPADEK</c:v>
                </c:pt>
              </c:strCache>
            </c:strRef>
          </c:tx>
          <c:spPr>
            <a:solidFill>
              <a:srgbClr val="A6A6A6"/>
            </a:solidFill>
            <a:ln>
              <a:noFill/>
            </a:ln>
            <a:effectLst/>
          </c:spPr>
          <c:invertIfNegative val="0"/>
          <c:cat>
            <c:strRef>
              <c:f>'INWESTYCJE WYKRE 5'!$B$2:$F$2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'INWESTYCJE WYKRE 5'!$B$3:$F$3</c:f>
              <c:numCache>
                <c:formatCode>0.0</c:formatCode>
                <c:ptCount val="5"/>
                <c:pt idx="0">
                  <c:v>47.8</c:v>
                </c:pt>
                <c:pt idx="1">
                  <c:v>25.6</c:v>
                </c:pt>
                <c:pt idx="2">
                  <c:v>12</c:v>
                </c:pt>
                <c:pt idx="3">
                  <c:v>39.5</c:v>
                </c:pt>
                <c:pt idx="4">
                  <c:v>26.3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098-4A99-8421-9286369D7A51}"/>
            </c:ext>
          </c:extLst>
        </c:ser>
        <c:ser>
          <c:idx val="1"/>
          <c:order val="1"/>
          <c:tx>
            <c:strRef>
              <c:f>'INWESTYCJE WYKRE 5'!$A$4</c:f>
              <c:strCache>
                <c:ptCount val="1"/>
                <c:pt idx="0">
                  <c:v>UTRZYMANIE</c:v>
                </c:pt>
              </c:strCache>
            </c:strRef>
          </c:tx>
          <c:spPr>
            <a:solidFill>
              <a:srgbClr val="977BC1"/>
            </a:solidFill>
            <a:ln>
              <a:noFill/>
            </a:ln>
            <a:effectLst/>
          </c:spPr>
          <c:invertIfNegative val="0"/>
          <c:cat>
            <c:strRef>
              <c:f>'INWESTYCJE WYKRE 5'!$B$2:$F$2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'INWESTYCJE WYKRE 5'!$B$4:$F$4</c:f>
              <c:numCache>
                <c:formatCode>0.0</c:formatCode>
                <c:ptCount val="5"/>
                <c:pt idx="0">
                  <c:v>22.2</c:v>
                </c:pt>
                <c:pt idx="1">
                  <c:v>74.400000000000006</c:v>
                </c:pt>
                <c:pt idx="2">
                  <c:v>79.5</c:v>
                </c:pt>
                <c:pt idx="3">
                  <c:v>46.5</c:v>
                </c:pt>
                <c:pt idx="4">
                  <c:v>53.3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098-4A99-8421-9286369D7A51}"/>
            </c:ext>
          </c:extLst>
        </c:ser>
        <c:ser>
          <c:idx val="2"/>
          <c:order val="2"/>
          <c:tx>
            <c:strRef>
              <c:f>'INWESTYCJE WYKRE 5'!$A$5</c:f>
              <c:strCache>
                <c:ptCount val="1"/>
                <c:pt idx="0">
                  <c:v>WZROST</c:v>
                </c:pt>
              </c:strCache>
            </c:strRef>
          </c:tx>
          <c:spPr>
            <a:solidFill>
              <a:srgbClr val="7651AD"/>
            </a:solidFill>
            <a:ln>
              <a:noFill/>
            </a:ln>
            <a:effectLst/>
          </c:spPr>
          <c:invertIfNegative val="0"/>
          <c:cat>
            <c:strRef>
              <c:f>'INWESTYCJE WYKRE 5'!$B$2:$F$2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'INWESTYCJE WYKRE 5'!$B$5:$F$5</c:f>
              <c:numCache>
                <c:formatCode>0.0</c:formatCode>
                <c:ptCount val="5"/>
                <c:pt idx="0">
                  <c:v>30</c:v>
                </c:pt>
                <c:pt idx="1">
                  <c:v>0</c:v>
                </c:pt>
                <c:pt idx="2">
                  <c:v>8.5</c:v>
                </c:pt>
                <c:pt idx="3">
                  <c:v>14</c:v>
                </c:pt>
                <c:pt idx="4">
                  <c:v>20.399999999999999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098-4A99-8421-9286369D7A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100"/>
        <c:axId val="1473904079"/>
        <c:axId val="1605047311"/>
      </c:barChart>
      <c:catAx>
        <c:axId val="1473904079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605047311"/>
        <c:crosses val="autoZero"/>
        <c:auto val="1"/>
        <c:lblAlgn val="ctr"/>
        <c:lblOffset val="100"/>
        <c:noMultiLvlLbl val="0"/>
      </c:catAx>
      <c:valAx>
        <c:axId val="1605047311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473904079"/>
        <c:crosses val="autoZero"/>
        <c:crossBetween val="between"/>
        <c:minorUnit val="0.2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'ostatni wykres'!$A$3</c:f>
              <c:strCache>
                <c:ptCount val="1"/>
                <c:pt idx="0">
                  <c:v>wysokie kodzty realizacji</c:v>
                </c:pt>
              </c:strCache>
            </c:strRef>
          </c:tx>
          <c:spPr>
            <a:solidFill>
              <a:srgbClr val="7F7F7F"/>
            </a:solidFill>
            <a:ln>
              <a:noFill/>
            </a:ln>
            <a:effectLst/>
          </c:spPr>
          <c:invertIfNegative val="0"/>
          <c:cat>
            <c:strRef>
              <c:f>'ostatni wykres'!$B$2:$F$2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'ostatni wykres'!$B$3:$F$3</c:f>
              <c:numCache>
                <c:formatCode>0.0</c:formatCode>
                <c:ptCount val="5"/>
                <c:pt idx="0">
                  <c:v>45.7</c:v>
                </c:pt>
                <c:pt idx="1">
                  <c:v>36.5</c:v>
                </c:pt>
                <c:pt idx="2">
                  <c:v>49.7</c:v>
                </c:pt>
                <c:pt idx="3">
                  <c:v>50.4</c:v>
                </c:pt>
                <c:pt idx="4">
                  <c:v>39.1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01F-454B-B69E-1680EE6DD387}"/>
            </c:ext>
          </c:extLst>
        </c:ser>
        <c:ser>
          <c:idx val="1"/>
          <c:order val="1"/>
          <c:tx>
            <c:strRef>
              <c:f>'ostatni wykres'!$A$4</c:f>
              <c:strCache>
                <c:ptCount val="1"/>
              </c:strCache>
            </c:strRef>
          </c:tx>
          <c:spPr>
            <a:solidFill>
              <a:srgbClr val="A6A6A6"/>
            </a:solidFill>
            <a:ln>
              <a:noFill/>
            </a:ln>
            <a:effectLst/>
          </c:spPr>
          <c:invertIfNegative val="0"/>
          <c:cat>
            <c:strRef>
              <c:f>'ostatni wykres'!$B$2:$F$2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'ostatni wykres'!$B$4:$F$4</c:f>
              <c:numCache>
                <c:formatCode>0.0</c:formatCode>
                <c:ptCount val="5"/>
                <c:pt idx="0">
                  <c:v>19.5</c:v>
                </c:pt>
                <c:pt idx="1">
                  <c:v>21.8</c:v>
                </c:pt>
                <c:pt idx="2">
                  <c:v>8.5</c:v>
                </c:pt>
                <c:pt idx="3">
                  <c:v>12.1</c:v>
                </c:pt>
                <c:pt idx="4">
                  <c:v>14.6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01F-454B-B69E-1680EE6DD387}"/>
            </c:ext>
          </c:extLst>
        </c:ser>
        <c:ser>
          <c:idx val="2"/>
          <c:order val="2"/>
          <c:tx>
            <c:strRef>
              <c:f>'ostatni wykres'!$A$5</c:f>
              <c:strCache>
                <c:ptCount val="1"/>
              </c:strCache>
            </c:strRef>
          </c:tx>
          <c:spPr>
            <a:solidFill>
              <a:srgbClr val="BFBFBF"/>
            </a:solidFill>
            <a:ln>
              <a:noFill/>
            </a:ln>
            <a:effectLst/>
          </c:spPr>
          <c:invertIfNegative val="0"/>
          <c:cat>
            <c:strRef>
              <c:f>'ostatni wykres'!$B$2:$F$2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'ostatni wykres'!$B$5:$F$5</c:f>
              <c:numCache>
                <c:formatCode>0.0</c:formatCode>
                <c:ptCount val="5"/>
                <c:pt idx="0">
                  <c:v>19.5</c:v>
                </c:pt>
                <c:pt idx="1">
                  <c:v>9.3000000000000007</c:v>
                </c:pt>
                <c:pt idx="2">
                  <c:v>8.5</c:v>
                </c:pt>
                <c:pt idx="3">
                  <c:v>16</c:v>
                </c:pt>
                <c:pt idx="4">
                  <c:v>10.5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01F-454B-B69E-1680EE6DD387}"/>
            </c:ext>
          </c:extLst>
        </c:ser>
        <c:ser>
          <c:idx val="3"/>
          <c:order val="3"/>
          <c:tx>
            <c:strRef>
              <c:f>'ostatni wykres'!$A$6</c:f>
              <c:strCache>
                <c:ptCount val="1"/>
              </c:strCache>
            </c:strRef>
          </c:tx>
          <c:spPr>
            <a:solidFill>
              <a:srgbClr val="D9D9D9"/>
            </a:solidFill>
            <a:ln>
              <a:noFill/>
            </a:ln>
            <a:effectLst/>
          </c:spPr>
          <c:invertIfNegative val="0"/>
          <c:cat>
            <c:strRef>
              <c:f>'ostatni wykres'!$B$2:$F$2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'ostatni wykres'!$B$6:$F$6</c:f>
              <c:numCache>
                <c:formatCode>0.0</c:formatCode>
                <c:ptCount val="5"/>
                <c:pt idx="0">
                  <c:v>0</c:v>
                </c:pt>
                <c:pt idx="1">
                  <c:v>25.7</c:v>
                </c:pt>
                <c:pt idx="2">
                  <c:v>0</c:v>
                </c:pt>
                <c:pt idx="3">
                  <c:v>14.8</c:v>
                </c:pt>
                <c:pt idx="4">
                  <c:v>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01F-454B-B69E-1680EE6DD387}"/>
            </c:ext>
          </c:extLst>
        </c:ser>
        <c:ser>
          <c:idx val="4"/>
          <c:order val="4"/>
          <c:tx>
            <c:strRef>
              <c:f>'ostatni wykres'!$A$7</c:f>
              <c:strCache>
                <c:ptCount val="1"/>
              </c:strCache>
            </c:strRef>
          </c:tx>
          <c:spPr>
            <a:solidFill>
              <a:srgbClr val="C3B4DA"/>
            </a:solidFill>
            <a:ln>
              <a:noFill/>
            </a:ln>
            <a:effectLst/>
          </c:spPr>
          <c:invertIfNegative val="0"/>
          <c:cat>
            <c:strRef>
              <c:f>'ostatni wykres'!$B$2:$F$2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'ostatni wykres'!$B$7:$F$7</c:f>
              <c:numCache>
                <c:formatCode>0.0</c:formatCode>
                <c:ptCount val="5"/>
                <c:pt idx="0">
                  <c:v>0</c:v>
                </c:pt>
                <c:pt idx="1">
                  <c:v>2.2999999999999998</c:v>
                </c:pt>
                <c:pt idx="2">
                  <c:v>15.8</c:v>
                </c:pt>
                <c:pt idx="3">
                  <c:v>6.6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01F-454B-B69E-1680EE6DD387}"/>
            </c:ext>
          </c:extLst>
        </c:ser>
        <c:ser>
          <c:idx val="5"/>
          <c:order val="5"/>
          <c:tx>
            <c:strRef>
              <c:f>'ostatni wykres'!$A$8</c:f>
              <c:strCache>
                <c:ptCount val="1"/>
              </c:strCache>
            </c:strRef>
          </c:tx>
          <c:spPr>
            <a:solidFill>
              <a:srgbClr val="A891CB"/>
            </a:solidFill>
            <a:ln>
              <a:noFill/>
            </a:ln>
            <a:effectLst/>
          </c:spPr>
          <c:invertIfNegative val="0"/>
          <c:cat>
            <c:strRef>
              <c:f>'ostatni wykres'!$B$2:$F$2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'ostatni wykres'!$B$8:$F$8</c:f>
              <c:numCache>
                <c:formatCode>0.0</c:formatCode>
                <c:ptCount val="5"/>
                <c:pt idx="0">
                  <c:v>64.099999999999994</c:v>
                </c:pt>
                <c:pt idx="1">
                  <c:v>38.1</c:v>
                </c:pt>
                <c:pt idx="2">
                  <c:v>51.7</c:v>
                </c:pt>
                <c:pt idx="3">
                  <c:v>60.1</c:v>
                </c:pt>
                <c:pt idx="4">
                  <c:v>91.8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101F-454B-B69E-1680EE6DD387}"/>
            </c:ext>
          </c:extLst>
        </c:ser>
        <c:ser>
          <c:idx val="6"/>
          <c:order val="6"/>
          <c:tx>
            <c:strRef>
              <c:f>'ostatni wykres'!$A$9</c:f>
              <c:strCache>
                <c:ptCount val="1"/>
              </c:strCache>
            </c:strRef>
          </c:tx>
          <c:spPr>
            <a:solidFill>
              <a:srgbClr val="8954D8"/>
            </a:solidFill>
            <a:ln>
              <a:noFill/>
            </a:ln>
            <a:effectLst/>
          </c:spPr>
          <c:invertIfNegative val="0"/>
          <c:cat>
            <c:strRef>
              <c:f>'ostatni wykres'!$B$2:$F$2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'ostatni wykres'!$B$9:$F$9</c:f>
              <c:numCache>
                <c:formatCode>0.0</c:formatCode>
                <c:ptCount val="5"/>
                <c:pt idx="0">
                  <c:v>19.5</c:v>
                </c:pt>
                <c:pt idx="1">
                  <c:v>35.700000000000003</c:v>
                </c:pt>
                <c:pt idx="2">
                  <c:v>44.7</c:v>
                </c:pt>
                <c:pt idx="3">
                  <c:v>44.7</c:v>
                </c:pt>
                <c:pt idx="4">
                  <c:v>49.2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101F-454B-B69E-1680EE6DD387}"/>
            </c:ext>
          </c:extLst>
        </c:ser>
        <c:ser>
          <c:idx val="7"/>
          <c:order val="7"/>
          <c:tx>
            <c:strRef>
              <c:f>'ostatni wykres'!$A$10</c:f>
              <c:strCache>
                <c:ptCount val="1"/>
              </c:strCache>
            </c:strRef>
          </c:tx>
          <c:spPr>
            <a:solidFill>
              <a:srgbClr val="6E2FCB"/>
            </a:solidFill>
            <a:ln>
              <a:noFill/>
            </a:ln>
            <a:effectLst/>
          </c:spPr>
          <c:invertIfNegative val="0"/>
          <c:cat>
            <c:strRef>
              <c:f>'ostatni wykres'!$B$2:$F$2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'ostatni wykres'!$B$10:$F$10</c:f>
              <c:numCache>
                <c:formatCode>0.0</c:formatCode>
                <c:ptCount val="5"/>
                <c:pt idx="0">
                  <c:v>8.6999999999999993</c:v>
                </c:pt>
                <c:pt idx="1">
                  <c:v>31.1</c:v>
                </c:pt>
                <c:pt idx="2">
                  <c:v>22</c:v>
                </c:pt>
                <c:pt idx="3">
                  <c:v>28.6</c:v>
                </c:pt>
                <c:pt idx="4">
                  <c:v>42.1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101F-454B-B69E-1680EE6DD387}"/>
            </c:ext>
          </c:extLst>
        </c:ser>
        <c:ser>
          <c:idx val="8"/>
          <c:order val="8"/>
          <c:tx>
            <c:strRef>
              <c:f>'ostatni wykres'!$A$11</c:f>
              <c:strCache>
                <c:ptCount val="1"/>
              </c:strCache>
            </c:strRef>
          </c:tx>
          <c:spPr>
            <a:solidFill>
              <a:srgbClr val="5F299B"/>
            </a:solidFill>
            <a:ln>
              <a:noFill/>
            </a:ln>
            <a:effectLst/>
          </c:spPr>
          <c:invertIfNegative val="0"/>
          <c:cat>
            <c:strRef>
              <c:f>'ostatni wykres'!$B$2:$F$2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'ostatni wykres'!$B$11:$F$11</c:f>
              <c:numCache>
                <c:formatCode>0.0</c:formatCode>
                <c:ptCount val="5"/>
                <c:pt idx="0">
                  <c:v>6</c:v>
                </c:pt>
                <c:pt idx="1">
                  <c:v>20.2</c:v>
                </c:pt>
                <c:pt idx="2">
                  <c:v>29.3</c:v>
                </c:pt>
                <c:pt idx="3">
                  <c:v>12.1</c:v>
                </c:pt>
                <c:pt idx="4">
                  <c:v>27.5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101F-454B-B69E-1680EE6DD387}"/>
            </c:ext>
          </c:extLst>
        </c:ser>
        <c:ser>
          <c:idx val="9"/>
          <c:order val="9"/>
          <c:tx>
            <c:strRef>
              <c:f>'ostatni wykres'!$A$12</c:f>
              <c:strCache>
                <c:ptCount val="1"/>
                <c:pt idx="0">
                  <c:v>firma nie odczuwa ogrniczeń</c:v>
                </c:pt>
              </c:strCache>
            </c:strRef>
          </c:tx>
          <c:spPr>
            <a:solidFill>
              <a:srgbClr val="3B196D"/>
            </a:solidFill>
            <a:ln>
              <a:noFill/>
            </a:ln>
            <a:effectLst/>
          </c:spPr>
          <c:invertIfNegative val="0"/>
          <c:cat>
            <c:strRef>
              <c:f>'ostatni wykres'!$B$2:$F$2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'ostatni wykres'!$B$12:$F$12</c:f>
              <c:numCache>
                <c:formatCode>0.0</c:formatCode>
                <c:ptCount val="5"/>
                <c:pt idx="0">
                  <c:v>27.2</c:v>
                </c:pt>
                <c:pt idx="1">
                  <c:v>2.2999999999999998</c:v>
                </c:pt>
                <c:pt idx="2">
                  <c:v>7</c:v>
                </c:pt>
                <c:pt idx="3">
                  <c:v>4.2</c:v>
                </c:pt>
                <c:pt idx="4">
                  <c:v>8.1999999999999993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101F-454B-B69E-1680EE6DD3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473909679"/>
        <c:axId val="1560807343"/>
      </c:barChart>
      <c:catAx>
        <c:axId val="1473909679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60807343"/>
        <c:crosses val="autoZero"/>
        <c:auto val="1"/>
        <c:lblAlgn val="ctr"/>
        <c:lblOffset val="100"/>
        <c:noMultiLvlLbl val="0"/>
      </c:catAx>
      <c:valAx>
        <c:axId val="156080734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473909679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0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ira">
      <a:majorFont>
        <a:latin typeface="Fira Sans Medium"/>
        <a:ea typeface=""/>
        <a:cs typeface=""/>
      </a:majorFont>
      <a:minorFont>
        <a:latin typeface="Fira Sans Light"/>
        <a:ea typeface=""/>
        <a:cs typeface="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4DF1BA9951007438FCA488A6A01397F" ma:contentTypeVersion="0" ma:contentTypeDescription="Utwórz nowy dokument." ma:contentTypeScope="" ma:versionID="862468e506de763a75f0c99d3ddc06de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b2fdb080088ddf1bdd98b8e55b33ddc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09E4560F-FFFB-4E37-BCAF-D51C900601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FCFCB642-C1E9-4590-A884-732586E7632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AD39804-E15D-40D9-A3F2-808567566B96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www.w3.org/XML/1998/namespace"/>
    <ds:schemaRef ds:uri="http://schemas.microsoft.com/office/2006/metadata/properties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FA35484F-CF0E-46BE-A82B-8E2835D73DCA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11702</TotalTime>
  <Pages>28</Pages>
  <Words>8681</Words>
  <Characters>52088</Characters>
  <Application>Microsoft Office Word</Application>
  <DocSecurity>0</DocSecurity>
  <Lines>434</Lines>
  <Paragraphs>121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60648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Jasińska Sylwia Monika</dc:creator>
  <cp:keywords/>
  <dc:description/>
  <cp:lastModifiedBy>Sylwia Jasińska</cp:lastModifiedBy>
  <cp:revision>1486</cp:revision>
  <cp:lastPrinted>2022-12-29T09:49:00Z</cp:lastPrinted>
  <dcterms:created xsi:type="dcterms:W3CDTF">2022-07-28T06:12:00Z</dcterms:created>
  <dcterms:modified xsi:type="dcterms:W3CDTF">2022-12-29T11:08:00Z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0x01010044DF1BA9951007438FCA488A6A01397F</vt:lpwstr>
  </property>
</Properties>
</file>