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odttf" ContentType="application/vnd.openxmlformats-officedocument.obfuscatedFont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harts/chart1.xml" ContentType="application/vnd.openxmlformats-officedocument.drawingml.chart+xml"/>
  <Override PartName="/word/charts/style1.xml" ContentType="application/vnd.ms-office.chartstyle+xml"/>
  <Override PartName="/word/charts/colors1.xml" ContentType="application/vnd.ms-office.chartcolorstyle+xml"/>
  <Override PartName="/word/drawings/drawing1.xml" ContentType="application/vnd.openxmlformats-officedocument.drawingml.chartshapes+xml"/>
  <Override PartName="/word/charts/chart2.xml" ContentType="application/vnd.openxmlformats-officedocument.drawingml.chart+xml"/>
  <Override PartName="/word/charts/style2.xml" ContentType="application/vnd.ms-office.chartstyle+xml"/>
  <Override PartName="/word/charts/colors2.xml" ContentType="application/vnd.ms-office.chartcolorstyle+xml"/>
  <Override PartName="/word/charts/chart3.xml" ContentType="application/vnd.openxmlformats-officedocument.drawingml.chart+xml"/>
  <Override PartName="/word/charts/style3.xml" ContentType="application/vnd.ms-office.chartstyle+xml"/>
  <Override PartName="/word/charts/colors3.xml" ContentType="application/vnd.ms-office.chartcolorstyle+xml"/>
  <Override PartName="/word/charts/chart4.xml" ContentType="application/vnd.openxmlformats-officedocument.drawingml.chart+xml"/>
  <Override PartName="/word/charts/style4.xml" ContentType="application/vnd.ms-office.chartstyle+xml"/>
  <Override PartName="/word/charts/colors4.xml" ContentType="application/vnd.ms-office.chartcolorstyle+xml"/>
  <Override PartName="/word/charts/chart5.xml" ContentType="application/vnd.openxmlformats-officedocument.drawingml.chart+xml"/>
  <Override PartName="/word/charts/style5.xml" ContentType="application/vnd.ms-office.chartstyle+xml"/>
  <Override PartName="/word/charts/colors5.xml" ContentType="application/vnd.ms-office.chartcolorstyle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6681B5DA" w14:textId="609F2B20" w:rsidR="000A0A5D" w:rsidRPr="0087481F" w:rsidRDefault="007A7CA3" w:rsidP="00A81599">
      <w:pPr>
        <w:pStyle w:val="31TYTU0"/>
        <w:spacing w:before="240"/>
      </w:pPr>
      <w:r w:rsidRPr="009679D6">
        <w:rPr>
          <w:rStyle w:val="63tekstpogrubionynaszarymtleZnak"/>
          <w:b w:val="0"/>
          <w:spacing w:val="2"/>
        </w:rPr>
        <mc:AlternateContent>
          <mc:Choice Requires="wps">
            <w:drawing>
              <wp:anchor distT="45720" distB="45720" distL="114300" distR="114300" simplePos="0" relativeHeight="251815936" behindDoc="1" locked="0" layoutInCell="1" allowOverlap="1" wp14:anchorId="6DFD1BC3" wp14:editId="31ADD930">
                <wp:simplePos x="0" y="0"/>
                <wp:positionH relativeFrom="margin">
                  <wp:align>left</wp:align>
                </wp:positionH>
                <wp:positionV relativeFrom="paragraph">
                  <wp:posOffset>1046480</wp:posOffset>
                </wp:positionV>
                <wp:extent cx="2340610" cy="1463675"/>
                <wp:effectExtent l="0" t="0" r="2540" b="3175"/>
                <wp:wrapTight wrapText="bothSides">
                  <wp:wrapPolygon edited="0">
                    <wp:start x="1055" y="0"/>
                    <wp:lineTo x="0" y="1406"/>
                    <wp:lineTo x="0" y="19960"/>
                    <wp:lineTo x="879" y="21366"/>
                    <wp:lineTo x="20569" y="21366"/>
                    <wp:lineTo x="21448" y="19960"/>
                    <wp:lineTo x="21448" y="1125"/>
                    <wp:lineTo x="20393" y="0"/>
                    <wp:lineTo x="1055" y="0"/>
                  </wp:wrapPolygon>
                </wp:wrapTight>
                <wp:docPr id="2" name="Pole tekstowe 2" descr="4,5 punkt procentowy&#10;Wzrost liczby studentów w porównaniu z rokiem akademickim 2023/24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0"/>
                    </a:ext>
                  </a:extLst>
                </wp:docPr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2340610" cy="1464197"/>
                        </a:xfrm>
                        <a:prstGeom prst="roundRect">
                          <a:avLst/>
                        </a:prstGeom>
                        <a:solidFill>
                          <a:srgbClr val="001D77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015BE421" w14:textId="1401DD1C" w:rsidR="000A0A5D" w:rsidRPr="00A44DB4" w:rsidRDefault="00A44DB4" w:rsidP="00A81599">
                            <w:pPr>
                              <w:autoSpaceDE w:val="0"/>
                              <w:autoSpaceDN w:val="0"/>
                              <w:adjustRightInd w:val="0"/>
                              <w:spacing w:after="0" w:line="240" w:lineRule="auto"/>
                              <w:rPr>
                                <w:rFonts w:ascii="Fira Sans SemiBold" w:hAnsi="Fira Sans SemiBold"/>
                                <w:color w:val="FFFFFF" w:themeColor="background1"/>
                                <w:sz w:val="72"/>
                                <w:szCs w:val="72"/>
                              </w:rPr>
                            </w:pPr>
                            <w:r>
                              <w:rPr>
                                <w:rStyle w:val="21wskanikstrzakaZnak"/>
                                <w:sz w:val="76"/>
                                <w:szCs w:val="76"/>
                              </w:rPr>
                              <w:sym w:font="Wingdings" w:char="F0F1"/>
                            </w:r>
                            <w:r w:rsidR="000A0A5D" w:rsidRPr="00215645">
                              <w:rPr>
                                <w:rStyle w:val="22wskanikwartoZnak"/>
                              </w:rPr>
                              <w:t xml:space="preserve"> </w:t>
                            </w:r>
                            <w:r w:rsidR="00571310">
                              <w:rPr>
                                <w:rStyle w:val="22wskanikwartoZnak"/>
                                <w:szCs w:val="72"/>
                              </w:rPr>
                              <w:t>4,5</w:t>
                            </w:r>
                            <w:r w:rsidR="00970F85">
                              <w:rPr>
                                <w:rStyle w:val="22wskanikwartoZnak"/>
                                <w:szCs w:val="72"/>
                              </w:rPr>
                              <w:t>%</w:t>
                            </w:r>
                          </w:p>
                          <w:p w14:paraId="3D4B6635" w14:textId="6536A65A" w:rsidR="000A0A5D" w:rsidRPr="00BA19D9" w:rsidRDefault="00571310" w:rsidP="00A81599">
                            <w:pPr>
                              <w:widowControl w:val="0"/>
                              <w:autoSpaceDE w:val="0"/>
                              <w:autoSpaceDN w:val="0"/>
                              <w:spacing w:after="0" w:line="240" w:lineRule="auto"/>
                              <w:ind w:left="482" w:right="482"/>
                              <w:jc w:val="center"/>
                              <w:rPr>
                                <w:rFonts w:eastAsia="Times New Roman" w:cs="Times New Roman"/>
                                <w:color w:val="FFFFFF" w:themeColor="background1"/>
                                <w:szCs w:val="19"/>
                                <w:lang w:eastAsia="pl-PL"/>
                              </w:rPr>
                            </w:pPr>
                            <w:r w:rsidRPr="00571310">
                              <w:rPr>
                                <w:rFonts w:eastAsia="Fira Sans" w:cs="Fira Sans"/>
                                <w:color w:val="FFFFFF"/>
                                <w:sz w:val="20"/>
                              </w:rPr>
                              <w:t>Wzrost</w:t>
                            </w:r>
                            <w:r w:rsidRPr="00571310">
                              <w:rPr>
                                <w:rFonts w:eastAsia="Fira Sans" w:cs="Fira Sans"/>
                                <w:color w:val="FFFFFF"/>
                                <w:spacing w:val="-14"/>
                                <w:sz w:val="20"/>
                              </w:rPr>
                              <w:t xml:space="preserve"> </w:t>
                            </w:r>
                            <w:r w:rsidRPr="00571310">
                              <w:rPr>
                                <w:rFonts w:eastAsia="Fira Sans" w:cs="Fira Sans"/>
                                <w:color w:val="FFFFFF"/>
                                <w:sz w:val="20"/>
                              </w:rPr>
                              <w:t>liczby</w:t>
                            </w:r>
                            <w:r w:rsidRPr="00571310">
                              <w:rPr>
                                <w:rFonts w:eastAsia="Fira Sans" w:cs="Fira Sans"/>
                                <w:color w:val="FFFFFF"/>
                                <w:spacing w:val="-13"/>
                                <w:sz w:val="20"/>
                              </w:rPr>
                              <w:t xml:space="preserve"> student</w:t>
                            </w:r>
                            <w:r w:rsidRPr="00571310">
                              <w:rPr>
                                <w:rFonts w:eastAsia="Fira Sans" w:cs="Fira Sans"/>
                                <w:color w:val="FFFFFF"/>
                                <w:sz w:val="20"/>
                              </w:rPr>
                              <w:t>ów w porównaniu z</w:t>
                            </w:r>
                            <w:r w:rsidRPr="00571310">
                              <w:rPr>
                                <w:rFonts w:eastAsia="Fira Sans" w:cs="Fira Sans"/>
                                <w:color w:val="FFFFFF"/>
                                <w:spacing w:val="-5"/>
                                <w:sz w:val="20"/>
                              </w:rPr>
                              <w:t xml:space="preserve"> </w:t>
                            </w:r>
                            <w:r w:rsidRPr="00571310">
                              <w:rPr>
                                <w:rFonts w:eastAsia="Fira Sans" w:cs="Fira Sans"/>
                                <w:color w:val="FFFFFF"/>
                                <w:sz w:val="20"/>
                              </w:rPr>
                              <w:t>rokiem</w:t>
                            </w:r>
                            <w:r w:rsidRPr="00571310">
                              <w:rPr>
                                <w:rFonts w:eastAsia="Fira Sans" w:cs="Fira Sans"/>
                                <w:color w:val="FFFFFF"/>
                                <w:spacing w:val="-5"/>
                                <w:sz w:val="20"/>
                              </w:rPr>
                              <w:t xml:space="preserve"> akademickim 2023/24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6DFD1BC3" id="Pole tekstowe 2" o:spid="_x0000_s1026" alt="4,5 punkt procentowy&#10;Wzrost liczby studentów w porównaniu z rokiem akademickim 2023/24" style="position:absolute;margin-left:0;margin-top:82.4pt;width:184.3pt;height:115.25pt;z-index:-251500544;visibility:visible;mso-wrap-style:square;mso-width-percent:0;mso-height-percent:0;mso-wrap-distance-left:9pt;mso-wrap-distance-top:3.6pt;mso-wrap-distance-right:9pt;mso-wrap-distance-bottom:3.6pt;mso-position-horizontal:left;mso-position-horizontal-relative:margin;mso-position-vertical:absolute;mso-position-vertical-relative:text;mso-width-percent:0;mso-height-percent:0;mso-width-relative:margin;mso-height-relative:margin;v-text-anchor:top" arcsize="10923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i1beLFAIAAPwDAAAOAAAAZHJzL2Uyb0RvYy54bWysU9tu2zAMfR+wfxD0vtjOnKQx4hRdsg4D&#10;ugva7QNkWY6FyaImKbGzrx8lJ2m6vQ3zg0Ca1CF5eLS6HTpFDsI6Cbqk2SSlRGgOtdS7kn7/dv/m&#10;hhLnma6ZAi1KehSO3q5fv1r1phBTaEHVwhIE0a7oTUlb702RJI63omNuAkZoDDZgO+bRtbuktqxH&#10;9E4l0zSdJz3Y2ljgwjn8ux2DdB3xm0Zw/6VpnPBElRR78/G08azCmaxXrNhZZlrJT22wf+iiY1Jj&#10;0QvUlnlG9lb+BdVJbsFB4yccugSaRnIRZ8BpsvSPaZ5aZkScBclx5kKT+3+w/PPhyXy1xA/vYMAF&#10;xiGceQD+wxENm5bpnbizFvpWsBoLZ4GypDeuOF0NVLvCBZCq/wQ1LpntPUSgobFdYAXnJIiOCzhe&#10;SBeDJxx/Tt/m6TzDEMdYls/zbLmINVhxvm6s8x8EdCQYJbWw1/UjrjbWYIcH50NPrDjnhZIOlKzv&#10;pVLRsbtqoyw5sCCDNNsuziVepClN+pIuZ9NZRNYQ7keFdNKjTJXsSnqThm8UTuDkva5jimdSjTZ2&#10;ovSJpMDLyJAfqgETA1kV1Eeky8IoR3w+aLRgf1HSoxRL6n7umRWUqI8aKV9meR60G518tpiiY68j&#10;1XWEaY5QJfWUjObGR70HHjTc4WoaGfl67uTUK0os0nh6DkHD137Men60698AAAD//wMAUEsDBBQA&#10;BgAIAAAAIQBEbyZM3QAAAAgBAAAPAAAAZHJzL2Rvd25yZXYueG1sTI9BT8MwDIXvSPyHyEhcKpZC&#10;oRql6cSQyoGd6OCeNV5T0ThVk63l32NOcLP9np6/V24WN4gzTqH3pOB2lYJAar3pqVPwsa9v1iBC&#10;1GT04AkVfGOATXV5UerC+Jne8dzETnAIhUIrsDGOhZShteh0WPkRibWjn5yOvE6dNJOeOdwN8i5N&#10;c+l0T/zB6hFfLLZfzckp2E7HXZNmS7Db/dsuqevk83VOlLq+Wp6fQERc4p8ZfvEZHSpmOvgTmSAG&#10;BVwk8jW/5wIsZ/k6B3Hg4fEhA1mV8n+B6gcAAP//AwBQSwECLQAUAAYACAAAACEAtoM4kv4AAADh&#10;AQAAEwAAAAAAAAAAAAAAAAAAAAAAW0NvbnRlbnRfVHlwZXNdLnhtbFBLAQItABQABgAIAAAAIQA4&#10;/SH/1gAAAJQBAAALAAAAAAAAAAAAAAAAAC8BAABfcmVscy8ucmVsc1BLAQItABQABgAIAAAAIQAi&#10;1beLFAIAAPwDAAAOAAAAAAAAAAAAAAAAAC4CAABkcnMvZTJvRG9jLnhtbFBLAQItABQABgAIAAAA&#10;IQBEbyZM3QAAAAgBAAAPAAAAAAAAAAAAAAAAAG4EAABkcnMvZG93bnJldi54bWxQSwUGAAAAAAQA&#10;BADzAAAAeAUAAAAA&#10;" fillcolor="#001d77" stroked="f">
                <v:stroke joinstyle="miter"/>
                <v:textbox>
                  <w:txbxContent>
                    <w:p w14:paraId="015BE421" w14:textId="1401DD1C" w:rsidR="000A0A5D" w:rsidRPr="00A44DB4" w:rsidRDefault="00A44DB4" w:rsidP="00A81599">
                      <w:pPr>
                        <w:autoSpaceDE w:val="0"/>
                        <w:autoSpaceDN w:val="0"/>
                        <w:adjustRightInd w:val="0"/>
                        <w:spacing w:after="0" w:line="240" w:lineRule="auto"/>
                        <w:rPr>
                          <w:rFonts w:ascii="Fira Sans SemiBold" w:hAnsi="Fira Sans SemiBold"/>
                          <w:color w:val="FFFFFF" w:themeColor="background1"/>
                          <w:sz w:val="72"/>
                          <w:szCs w:val="72"/>
                        </w:rPr>
                      </w:pPr>
                      <w:r>
                        <w:rPr>
                          <w:rStyle w:val="21wskanikstrzakaZnak"/>
                          <w:sz w:val="76"/>
                          <w:szCs w:val="76"/>
                        </w:rPr>
                        <w:sym w:font="Wingdings" w:char="F0F1"/>
                      </w:r>
                      <w:r w:rsidR="000A0A5D" w:rsidRPr="00215645">
                        <w:rPr>
                          <w:rStyle w:val="22wskanikwartoZnak"/>
                        </w:rPr>
                        <w:t xml:space="preserve"> </w:t>
                      </w:r>
                      <w:r w:rsidR="00571310">
                        <w:rPr>
                          <w:rStyle w:val="22wskanikwartoZnak"/>
                          <w:szCs w:val="72"/>
                        </w:rPr>
                        <w:t>4,5</w:t>
                      </w:r>
                      <w:r w:rsidR="00970F85">
                        <w:rPr>
                          <w:rStyle w:val="22wskanikwartoZnak"/>
                          <w:szCs w:val="72"/>
                        </w:rPr>
                        <w:t>%</w:t>
                      </w:r>
                    </w:p>
                    <w:p w14:paraId="3D4B6635" w14:textId="6536A65A" w:rsidR="000A0A5D" w:rsidRPr="00BA19D9" w:rsidRDefault="00571310" w:rsidP="00A81599">
                      <w:pPr>
                        <w:widowControl w:val="0"/>
                        <w:autoSpaceDE w:val="0"/>
                        <w:autoSpaceDN w:val="0"/>
                        <w:spacing w:after="0" w:line="240" w:lineRule="auto"/>
                        <w:ind w:left="482" w:right="482"/>
                        <w:jc w:val="center"/>
                        <w:rPr>
                          <w:rFonts w:eastAsia="Times New Roman" w:cs="Times New Roman"/>
                          <w:color w:val="FFFFFF" w:themeColor="background1"/>
                          <w:szCs w:val="19"/>
                          <w:lang w:eastAsia="pl-PL"/>
                        </w:rPr>
                      </w:pPr>
                      <w:r w:rsidRPr="00571310">
                        <w:rPr>
                          <w:rFonts w:eastAsia="Fira Sans" w:cs="Fira Sans"/>
                          <w:color w:val="FFFFFF"/>
                          <w:sz w:val="20"/>
                        </w:rPr>
                        <w:t>Wzrost</w:t>
                      </w:r>
                      <w:r w:rsidRPr="00571310">
                        <w:rPr>
                          <w:rFonts w:eastAsia="Fira Sans" w:cs="Fira Sans"/>
                          <w:color w:val="FFFFFF"/>
                          <w:spacing w:val="-14"/>
                          <w:sz w:val="20"/>
                        </w:rPr>
                        <w:t xml:space="preserve"> </w:t>
                      </w:r>
                      <w:r w:rsidRPr="00571310">
                        <w:rPr>
                          <w:rFonts w:eastAsia="Fira Sans" w:cs="Fira Sans"/>
                          <w:color w:val="FFFFFF"/>
                          <w:sz w:val="20"/>
                        </w:rPr>
                        <w:t>liczby</w:t>
                      </w:r>
                      <w:r w:rsidRPr="00571310">
                        <w:rPr>
                          <w:rFonts w:eastAsia="Fira Sans" w:cs="Fira Sans"/>
                          <w:color w:val="FFFFFF"/>
                          <w:spacing w:val="-13"/>
                          <w:sz w:val="20"/>
                        </w:rPr>
                        <w:t xml:space="preserve"> student</w:t>
                      </w:r>
                      <w:r w:rsidRPr="00571310">
                        <w:rPr>
                          <w:rFonts w:eastAsia="Fira Sans" w:cs="Fira Sans"/>
                          <w:color w:val="FFFFFF"/>
                          <w:sz w:val="20"/>
                        </w:rPr>
                        <w:t>ów w porównaniu z</w:t>
                      </w:r>
                      <w:r w:rsidRPr="00571310">
                        <w:rPr>
                          <w:rFonts w:eastAsia="Fira Sans" w:cs="Fira Sans"/>
                          <w:color w:val="FFFFFF"/>
                          <w:spacing w:val="-5"/>
                          <w:sz w:val="20"/>
                        </w:rPr>
                        <w:t xml:space="preserve"> </w:t>
                      </w:r>
                      <w:r w:rsidRPr="00571310">
                        <w:rPr>
                          <w:rFonts w:eastAsia="Fira Sans" w:cs="Fira Sans"/>
                          <w:color w:val="FFFFFF"/>
                          <w:sz w:val="20"/>
                        </w:rPr>
                        <w:t>rokiem</w:t>
                      </w:r>
                      <w:r w:rsidRPr="00571310">
                        <w:rPr>
                          <w:rFonts w:eastAsia="Fira Sans" w:cs="Fira Sans"/>
                          <w:color w:val="FFFFFF"/>
                          <w:spacing w:val="-5"/>
                          <w:sz w:val="20"/>
                        </w:rPr>
                        <w:t xml:space="preserve"> akademickim 2023/24</w:t>
                      </w:r>
                    </w:p>
                  </w:txbxContent>
                </v:textbox>
                <w10:wrap type="tight" anchorx="margin"/>
              </v:roundrect>
            </w:pict>
          </mc:Fallback>
        </mc:AlternateContent>
      </w:r>
      <w:r w:rsidR="00CD5748">
        <w:t xml:space="preserve">Szkolnictwo wyższe </w:t>
      </w:r>
      <w:r w:rsidR="0017203F" w:rsidRPr="00846B51">
        <w:t>w</w:t>
      </w:r>
      <w:r w:rsidR="00631904">
        <w:t xml:space="preserve"> </w:t>
      </w:r>
      <w:r w:rsidR="0017203F" w:rsidRPr="00846B51">
        <w:t xml:space="preserve">województwie śląskim </w:t>
      </w:r>
      <w:r w:rsidR="00CD5748">
        <w:br/>
      </w:r>
      <w:r w:rsidR="0017203F" w:rsidRPr="00846B51">
        <w:t xml:space="preserve">w </w:t>
      </w:r>
      <w:r w:rsidR="00890AE3">
        <w:t xml:space="preserve">roku akademickim </w:t>
      </w:r>
      <w:r w:rsidR="0017203F" w:rsidRPr="00846B51">
        <w:t>202</w:t>
      </w:r>
      <w:r w:rsidR="0017203F">
        <w:t>4</w:t>
      </w:r>
      <w:r w:rsidR="00890AE3">
        <w:t>/25</w:t>
      </w:r>
    </w:p>
    <w:p w14:paraId="4D29AA4E" w14:textId="2E01C833" w:rsidR="00364CB8" w:rsidRPr="00364CB8" w:rsidRDefault="00571310" w:rsidP="004372C3">
      <w:pPr>
        <w:pStyle w:val="41pogrubienie-akapit"/>
        <w:spacing w:before="720" w:after="720"/>
      </w:pPr>
      <w:r>
        <w:t>W</w:t>
      </w:r>
      <w:r>
        <w:rPr>
          <w:rFonts w:ascii="Fira Sans SemiBold" w:hAnsi="Fira Sans SemiBold"/>
        </w:rPr>
        <w:t xml:space="preserve"> roku akademickim 2024/25 w 31 uczelniach studiowało 111,4 tys. osób (w tym 9,0 tys. cudzo- ziemców).</w:t>
      </w:r>
      <w:r>
        <w:rPr>
          <w:rFonts w:ascii="Fira Sans SemiBold" w:hAnsi="Fira Sans SemiBold"/>
          <w:spacing w:val="-9"/>
        </w:rPr>
        <w:t xml:space="preserve"> </w:t>
      </w:r>
      <w:r>
        <w:rPr>
          <w:rFonts w:ascii="Fira Sans SemiBold" w:hAnsi="Fira Sans SemiBold"/>
        </w:rPr>
        <w:t>Dyplom</w:t>
      </w:r>
      <w:r>
        <w:rPr>
          <w:rFonts w:ascii="Fira Sans SemiBold" w:hAnsi="Fira Sans SemiBold"/>
          <w:spacing w:val="-7"/>
        </w:rPr>
        <w:t xml:space="preserve"> </w:t>
      </w:r>
      <w:r>
        <w:rPr>
          <w:rFonts w:ascii="Fira Sans SemiBold" w:hAnsi="Fira Sans SemiBold"/>
        </w:rPr>
        <w:t>ukończenia</w:t>
      </w:r>
      <w:r>
        <w:rPr>
          <w:rFonts w:ascii="Fira Sans SemiBold" w:hAnsi="Fira Sans SemiBold"/>
          <w:spacing w:val="-9"/>
        </w:rPr>
        <w:t xml:space="preserve"> </w:t>
      </w:r>
      <w:r>
        <w:rPr>
          <w:rFonts w:ascii="Fira Sans SemiBold" w:hAnsi="Fira Sans SemiBold"/>
        </w:rPr>
        <w:t>studiów</w:t>
      </w:r>
      <w:r>
        <w:rPr>
          <w:rFonts w:ascii="Fira Sans SemiBold" w:hAnsi="Fira Sans SemiBold"/>
          <w:spacing w:val="-6"/>
        </w:rPr>
        <w:t xml:space="preserve"> </w:t>
      </w:r>
      <w:r>
        <w:rPr>
          <w:rFonts w:ascii="Fira Sans SemiBold" w:hAnsi="Fira Sans SemiBold"/>
        </w:rPr>
        <w:t>otrzymało 27,6 tys. absolwentów (w tym 1,6 tys. cudzoziemców).</w:t>
      </w:r>
      <w:r>
        <w:rPr>
          <w:rFonts w:ascii="Fira Sans SemiBold" w:hAnsi="Fira Sans SemiBold"/>
          <w:spacing w:val="-7"/>
        </w:rPr>
        <w:t xml:space="preserve"> </w:t>
      </w:r>
      <w:r>
        <w:rPr>
          <w:rFonts w:ascii="Fira Sans SemiBold" w:hAnsi="Fira Sans SemiBold"/>
        </w:rPr>
        <w:t>W</w:t>
      </w:r>
      <w:r>
        <w:rPr>
          <w:rFonts w:ascii="Fira Sans SemiBold" w:hAnsi="Fira Sans SemiBold"/>
          <w:spacing w:val="-6"/>
        </w:rPr>
        <w:t xml:space="preserve"> </w:t>
      </w:r>
      <w:r>
        <w:rPr>
          <w:rFonts w:ascii="Fira Sans SemiBold" w:hAnsi="Fira Sans SemiBold"/>
        </w:rPr>
        <w:t>porównaniu</w:t>
      </w:r>
      <w:r>
        <w:rPr>
          <w:rFonts w:ascii="Fira Sans SemiBold" w:hAnsi="Fira Sans SemiBold"/>
          <w:spacing w:val="-6"/>
        </w:rPr>
        <w:t xml:space="preserve"> </w:t>
      </w:r>
      <w:r>
        <w:rPr>
          <w:rFonts w:ascii="Fira Sans SemiBold" w:hAnsi="Fira Sans SemiBold"/>
        </w:rPr>
        <w:t>z</w:t>
      </w:r>
      <w:r>
        <w:rPr>
          <w:rFonts w:ascii="Fira Sans SemiBold" w:hAnsi="Fira Sans SemiBold"/>
          <w:spacing w:val="-7"/>
        </w:rPr>
        <w:t xml:space="preserve"> </w:t>
      </w:r>
      <w:r>
        <w:rPr>
          <w:rFonts w:ascii="Fira Sans SemiBold" w:hAnsi="Fira Sans SemiBold"/>
        </w:rPr>
        <w:t>poprzednim</w:t>
      </w:r>
      <w:r>
        <w:rPr>
          <w:rFonts w:ascii="Fira Sans SemiBold" w:hAnsi="Fira Sans SemiBold"/>
          <w:spacing w:val="-7"/>
        </w:rPr>
        <w:t xml:space="preserve"> </w:t>
      </w:r>
      <w:r>
        <w:rPr>
          <w:rFonts w:ascii="Fira Sans SemiBold" w:hAnsi="Fira Sans SemiBold"/>
        </w:rPr>
        <w:t>rokiem</w:t>
      </w:r>
      <w:r>
        <w:rPr>
          <w:rFonts w:ascii="Fira Sans SemiBold" w:hAnsi="Fira Sans SemiBold"/>
          <w:spacing w:val="-7"/>
        </w:rPr>
        <w:t xml:space="preserve"> </w:t>
      </w:r>
      <w:r>
        <w:rPr>
          <w:rFonts w:ascii="Fira Sans SemiBold" w:hAnsi="Fira Sans SemiBold"/>
        </w:rPr>
        <w:t>akademickim zwiększyła się zarówno liczba studentów</w:t>
      </w:r>
      <w:r w:rsidR="007F6D5E">
        <w:rPr>
          <w:rFonts w:ascii="Fira Sans SemiBold" w:hAnsi="Fira Sans SemiBold"/>
        </w:rPr>
        <w:t>,</w:t>
      </w:r>
      <w:r>
        <w:rPr>
          <w:rFonts w:ascii="Fira Sans SemiBold" w:hAnsi="Fira Sans SemiBold"/>
        </w:rPr>
        <w:t xml:space="preserve"> jak i </w:t>
      </w:r>
      <w:r w:rsidRPr="0096509F">
        <w:rPr>
          <w:rFonts w:ascii="Fira Sans SemiBold" w:hAnsi="Fira Sans SemiBold"/>
        </w:rPr>
        <w:t>liczba absolwentów</w:t>
      </w:r>
      <w:r>
        <w:rPr>
          <w:rFonts w:ascii="Fira Sans SemiBold" w:hAnsi="Fira Sans SemiBold"/>
        </w:rPr>
        <w:t xml:space="preserve"> odpowiednio o: 4,5% i 1,5</w:t>
      </w:r>
      <w:r>
        <w:rPr>
          <w:rFonts w:ascii="Fira Sans SemiBold"/>
          <w:spacing w:val="-2"/>
        </w:rPr>
        <w:t>%.</w:t>
      </w:r>
    </w:p>
    <w:p w14:paraId="07BD288F" w14:textId="0D7AA619" w:rsidR="00AB4CD7" w:rsidRPr="0046055E" w:rsidRDefault="00564E92" w:rsidP="00571310">
      <w:pPr>
        <w:pStyle w:val="32tyturozdziau"/>
        <w:spacing w:before="480"/>
        <w:rPr>
          <w:lang w:eastAsia="pl-PL"/>
        </w:rPr>
      </w:pPr>
      <w:r w:rsidRPr="000D1E72">
        <w:rPr>
          <w:b w:val="0"/>
          <w:noProof/>
          <w:shd w:val="clear" w:color="auto" w:fill="FFFFFF"/>
        </w:rPr>
        <mc:AlternateContent>
          <mc:Choice Requires="wps">
            <w:drawing>
              <wp:anchor distT="45720" distB="45720" distL="114300" distR="114300" simplePos="0" relativeHeight="252037120" behindDoc="1" locked="0" layoutInCell="1" allowOverlap="1" wp14:anchorId="25AFFC7D" wp14:editId="6970F9CC">
                <wp:simplePos x="0" y="0"/>
                <wp:positionH relativeFrom="column">
                  <wp:posOffset>5219065</wp:posOffset>
                </wp:positionH>
                <wp:positionV relativeFrom="paragraph">
                  <wp:posOffset>174625</wp:posOffset>
                </wp:positionV>
                <wp:extent cx="1821180" cy="2145665"/>
                <wp:effectExtent l="0" t="0" r="0" b="0"/>
                <wp:wrapTight wrapText="bothSides">
                  <wp:wrapPolygon edited="0">
                    <wp:start x="678" y="0"/>
                    <wp:lineTo x="678" y="21287"/>
                    <wp:lineTo x="20787" y="21287"/>
                    <wp:lineTo x="20787" y="0"/>
                    <wp:lineTo x="678" y="0"/>
                  </wp:wrapPolygon>
                </wp:wrapTight>
                <wp:docPr id="4" name="Pole tekstowe 4" descr="Województwo śląskie zajmo- wało 5. miejsce w kraju pod względem liczby studentów&#10;Liczba studiujących w woje- wództwie stanowiła 8,7% ogólnej liczby studentów &#10;w Polsce&#10;Na studiach kształciło się 63,9 tys. kobiet, które stano- wiły 57,4% ogólnej liczby studentów&#10;&#10;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821180" cy="214566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C7F2307" w14:textId="61B730CB" w:rsidR="00571310" w:rsidRPr="00571310" w:rsidRDefault="00571310" w:rsidP="00571310">
                            <w:pPr>
                              <w:spacing w:before="0"/>
                              <w:rPr>
                                <w:color w:val="001D77"/>
                              </w:rPr>
                            </w:pPr>
                            <w:r w:rsidRPr="00571310">
                              <w:rPr>
                                <w:color w:val="001D77"/>
                              </w:rPr>
                              <w:t xml:space="preserve">Województwo śląskie </w:t>
                            </w:r>
                            <w:proofErr w:type="spellStart"/>
                            <w:r w:rsidRPr="00571310">
                              <w:rPr>
                                <w:color w:val="001D77"/>
                              </w:rPr>
                              <w:t>zajmo</w:t>
                            </w:r>
                            <w:proofErr w:type="spellEnd"/>
                            <w:r>
                              <w:rPr>
                                <w:color w:val="001D77"/>
                              </w:rPr>
                              <w:t>-</w:t>
                            </w:r>
                            <w:r w:rsidRPr="00571310">
                              <w:rPr>
                                <w:color w:val="001D77"/>
                              </w:rPr>
                              <w:t xml:space="preserve"> </w:t>
                            </w:r>
                            <w:proofErr w:type="spellStart"/>
                            <w:r w:rsidRPr="00571310">
                              <w:rPr>
                                <w:color w:val="001D77"/>
                              </w:rPr>
                              <w:t>wało</w:t>
                            </w:r>
                            <w:proofErr w:type="spellEnd"/>
                            <w:r w:rsidRPr="00571310">
                              <w:rPr>
                                <w:color w:val="001D77"/>
                              </w:rPr>
                              <w:t xml:space="preserve"> 5. miejsce w kraju pod względem liczby studentów</w:t>
                            </w:r>
                          </w:p>
                          <w:p w14:paraId="0BAB2D1A" w14:textId="06B5FE29" w:rsidR="00571310" w:rsidRPr="00571310" w:rsidRDefault="00571310" w:rsidP="00571310">
                            <w:pPr>
                              <w:spacing w:before="0"/>
                              <w:rPr>
                                <w:color w:val="001D77"/>
                              </w:rPr>
                            </w:pPr>
                            <w:r w:rsidRPr="00571310">
                              <w:rPr>
                                <w:color w:val="001D77"/>
                              </w:rPr>
                              <w:t xml:space="preserve">Liczba studiujących w woje- </w:t>
                            </w:r>
                            <w:proofErr w:type="spellStart"/>
                            <w:r w:rsidRPr="00571310">
                              <w:rPr>
                                <w:color w:val="001D77"/>
                              </w:rPr>
                              <w:t>wództwie</w:t>
                            </w:r>
                            <w:proofErr w:type="spellEnd"/>
                            <w:r w:rsidRPr="00571310">
                              <w:rPr>
                                <w:color w:val="001D77"/>
                              </w:rPr>
                              <w:t xml:space="preserve"> stanowiła 8,7% ogólnej liczby studentów</w:t>
                            </w:r>
                            <w:r>
                              <w:rPr>
                                <w:color w:val="001D77"/>
                              </w:rPr>
                              <w:t xml:space="preserve"> </w:t>
                            </w:r>
                            <w:r>
                              <w:rPr>
                                <w:color w:val="001D77"/>
                              </w:rPr>
                              <w:br/>
                            </w:r>
                            <w:r w:rsidRPr="00571310">
                              <w:rPr>
                                <w:color w:val="001D77"/>
                              </w:rPr>
                              <w:t>w Polsce</w:t>
                            </w:r>
                          </w:p>
                          <w:p w14:paraId="47F72B66" w14:textId="03C87803" w:rsidR="00564E92" w:rsidRPr="00564E92" w:rsidRDefault="00571310" w:rsidP="00571310">
                            <w:pPr>
                              <w:spacing w:before="0"/>
                              <w:rPr>
                                <w:color w:val="001D77"/>
                              </w:rPr>
                            </w:pPr>
                            <w:r w:rsidRPr="00571310">
                              <w:rPr>
                                <w:color w:val="001D77"/>
                              </w:rPr>
                              <w:t xml:space="preserve">Na studiach kształciło się 63,9 tys. kobiet, które stano- wiły 57,4% ogólnej liczby stu- </w:t>
                            </w:r>
                            <w:proofErr w:type="spellStart"/>
                            <w:r w:rsidRPr="00571310">
                              <w:rPr>
                                <w:color w:val="001D77"/>
                              </w:rPr>
                              <w:t>dentów</w:t>
                            </w:r>
                            <w:proofErr w:type="spellEnd"/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25AFFC7D" id="_x0000_t202" coordsize="21600,21600" o:spt="202" path="m,l,21600r21600,l21600,xe">
                <v:stroke joinstyle="miter"/>
                <v:path gradientshapeok="t" o:connecttype="rect"/>
              </v:shapetype>
              <v:shape id="Pole tekstowe 4" o:spid="_x0000_s1027" type="#_x0000_t202" alt="Województwo śląskie zajmo- wało 5. miejsce w kraju pod względem liczby studentów&#10;Liczba studiujących w woje- wództwie stanowiła 8,7% ogólnej liczby studentów &#10;w Polsce&#10;Na studiach kształciło się 63,9 tys. kobiet, które stano- wiły 57,4% ogólnej liczby studentów&#10;&#10;" style="position:absolute;margin-left:410.95pt;margin-top:13.75pt;width:143.4pt;height:168.95pt;z-index:-25127936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kYOI6+gEAANUDAAAOAAAAZHJzL2Uyb0RvYy54bWysU8tu2zAQvBfoPxC813rAdh3BcpAmTVEg&#10;fQBpP4CiKIsoyWVJ2pL79V1SimM0t6A6EFwtObszO9xej1qRo3BegqlpscgpEYZDK82+pj9/3L/b&#10;UOIDMy1TYERNT8LT693bN9vBVqKEHlQrHEEQ46vB1rQPwVZZ5nkvNPMLsMJgsgOnWcDQ7bPWsQHR&#10;tcrKPF9nA7jWOuDCe/x7NyXpLuF3neDhW9d5EYiqKfYW0urS2sQ1221ZtXfM9pLPbbBXdKGZNFj0&#10;DHXHAiMHJ19AackdeOjCgoPOoOskF4kDsinyf9g89syKxAXF8fYsk/9/sPzr8dF+dySMH2DEASYS&#10;3j4A/+WJgduemb24cQ6GXrAWCxdRsmywvpqvRql95SNIM3yBFofMDgES0Ng5HVVBngTRcQCns+hi&#10;DITHkpuyKDaY4pgri+VqvV6lGqx6um6dD58EaBI3NXU41QTPjg8+xHZY9XQkVjNwL5VKk1WGDDW9&#10;WpWrdOEio2VA4ympa7rJ4zdZIbL8aNp0OTCppj0WUGamHZlOnMPYjES2syZRhQbaE+rgYPIZvgvc&#10;9OD+UDKgx2rqfx+YE5Sozwa1vCqWy2jKFCxX70sM3GWmucwwwxGqpoGSaXsbkpEnyjeoeSeTGs+d&#10;zC2jd5JIs8+jOS/jdOr5Ne7+AgAA//8DAFBLAwQUAAYACAAAACEAbr/DYOAAAAALAQAADwAAAGRy&#10;cy9kb3ducmV2LnhtbEyPy07DMBBF90j8gzVI7Kid0LRpyKRCILYgykNi58bTJCIeR7HbhL/HXcFy&#10;dI/uPVNuZ9uLE42+c4yQLBQI4tqZjhuE97enmxyED5qN7h0Twg952FaXF6UujJv4lU670IhYwr7Q&#10;CG0IQyGlr1uy2i/cQByzgxutDvEcG2lGPcVy28tUqZW0uuO40OqBHlqqv3dHi/DxfPj6XKqX5tFm&#10;w+RmJdluJOL11Xx/ByLQHP5gOOtHdaii094d2XjRI+RpsokoQrrOQJyBROVrEHuE21W2BFmV8v8P&#10;1S8AAAD//wMAUEsBAi0AFAAGAAgAAAAhALaDOJL+AAAA4QEAABMAAAAAAAAAAAAAAAAAAAAAAFtD&#10;b250ZW50X1R5cGVzXS54bWxQSwECLQAUAAYACAAAACEAOP0h/9YAAACUAQAACwAAAAAAAAAAAAAA&#10;AAAvAQAAX3JlbHMvLnJlbHNQSwECLQAUAAYACAAAACEAZGDiOvoBAADVAwAADgAAAAAAAAAAAAAA&#10;AAAuAgAAZHJzL2Uyb0RvYy54bWxQSwECLQAUAAYACAAAACEAbr/DYOAAAAALAQAADwAAAAAAAAAA&#10;AAAAAABUBAAAZHJzL2Rvd25yZXYueG1sUEsFBgAAAAAEAAQA8wAAAGEFAAAAAA==&#10;" filled="f" stroked="f">
                <v:textbox>
                  <w:txbxContent>
                    <w:p w14:paraId="6C7F2307" w14:textId="61B730CB" w:rsidR="00571310" w:rsidRPr="00571310" w:rsidRDefault="00571310" w:rsidP="00571310">
                      <w:pPr>
                        <w:spacing w:before="0"/>
                        <w:rPr>
                          <w:color w:val="001D77"/>
                        </w:rPr>
                      </w:pPr>
                      <w:r w:rsidRPr="00571310">
                        <w:rPr>
                          <w:color w:val="001D77"/>
                        </w:rPr>
                        <w:t xml:space="preserve">Województwo śląskie </w:t>
                      </w:r>
                      <w:proofErr w:type="spellStart"/>
                      <w:r w:rsidRPr="00571310">
                        <w:rPr>
                          <w:color w:val="001D77"/>
                        </w:rPr>
                        <w:t>zajmo</w:t>
                      </w:r>
                      <w:proofErr w:type="spellEnd"/>
                      <w:r>
                        <w:rPr>
                          <w:color w:val="001D77"/>
                        </w:rPr>
                        <w:t>-</w:t>
                      </w:r>
                      <w:r w:rsidRPr="00571310">
                        <w:rPr>
                          <w:color w:val="001D77"/>
                        </w:rPr>
                        <w:t xml:space="preserve"> </w:t>
                      </w:r>
                      <w:proofErr w:type="spellStart"/>
                      <w:r w:rsidRPr="00571310">
                        <w:rPr>
                          <w:color w:val="001D77"/>
                        </w:rPr>
                        <w:t>wało</w:t>
                      </w:r>
                      <w:proofErr w:type="spellEnd"/>
                      <w:r w:rsidRPr="00571310">
                        <w:rPr>
                          <w:color w:val="001D77"/>
                        </w:rPr>
                        <w:t xml:space="preserve"> 5. miejsce w kraju pod względem liczby studentów</w:t>
                      </w:r>
                    </w:p>
                    <w:p w14:paraId="0BAB2D1A" w14:textId="06B5FE29" w:rsidR="00571310" w:rsidRPr="00571310" w:rsidRDefault="00571310" w:rsidP="00571310">
                      <w:pPr>
                        <w:spacing w:before="0"/>
                        <w:rPr>
                          <w:color w:val="001D77"/>
                        </w:rPr>
                      </w:pPr>
                      <w:r w:rsidRPr="00571310">
                        <w:rPr>
                          <w:color w:val="001D77"/>
                        </w:rPr>
                        <w:t xml:space="preserve">Liczba studiujących w woje- </w:t>
                      </w:r>
                      <w:proofErr w:type="spellStart"/>
                      <w:r w:rsidRPr="00571310">
                        <w:rPr>
                          <w:color w:val="001D77"/>
                        </w:rPr>
                        <w:t>wództwie</w:t>
                      </w:r>
                      <w:proofErr w:type="spellEnd"/>
                      <w:r w:rsidRPr="00571310">
                        <w:rPr>
                          <w:color w:val="001D77"/>
                        </w:rPr>
                        <w:t xml:space="preserve"> stanowiła 8,7% ogólnej liczby studentów</w:t>
                      </w:r>
                      <w:r>
                        <w:rPr>
                          <w:color w:val="001D77"/>
                        </w:rPr>
                        <w:t xml:space="preserve"> </w:t>
                      </w:r>
                      <w:r>
                        <w:rPr>
                          <w:color w:val="001D77"/>
                        </w:rPr>
                        <w:br/>
                      </w:r>
                      <w:r w:rsidRPr="00571310">
                        <w:rPr>
                          <w:color w:val="001D77"/>
                        </w:rPr>
                        <w:t>w Polsce</w:t>
                      </w:r>
                    </w:p>
                    <w:p w14:paraId="47F72B66" w14:textId="03C87803" w:rsidR="00564E92" w:rsidRPr="00564E92" w:rsidRDefault="00571310" w:rsidP="00571310">
                      <w:pPr>
                        <w:spacing w:before="0"/>
                        <w:rPr>
                          <w:color w:val="001D77"/>
                        </w:rPr>
                      </w:pPr>
                      <w:r w:rsidRPr="00571310">
                        <w:rPr>
                          <w:color w:val="001D77"/>
                        </w:rPr>
                        <w:t xml:space="preserve">Na studiach kształciło się 63,9 tys. kobiet, które stano- wiły 57,4% ogólnej liczby stu- </w:t>
                      </w:r>
                      <w:proofErr w:type="spellStart"/>
                      <w:r w:rsidRPr="00571310">
                        <w:rPr>
                          <w:color w:val="001D77"/>
                        </w:rPr>
                        <w:t>dentów</w:t>
                      </w:r>
                      <w:proofErr w:type="spellEnd"/>
                    </w:p>
                  </w:txbxContent>
                </v:textbox>
                <w10:wrap type="tight"/>
              </v:shape>
            </w:pict>
          </mc:Fallback>
        </mc:AlternateContent>
      </w:r>
      <w:r w:rsidR="00571310">
        <w:rPr>
          <w:lang w:eastAsia="pl-PL"/>
        </w:rPr>
        <w:t>Studenci</w:t>
      </w:r>
    </w:p>
    <w:p w14:paraId="201072BC" w14:textId="238DF99A" w:rsidR="00571310" w:rsidRPr="00571310" w:rsidRDefault="00571310" w:rsidP="00571310">
      <w:pPr>
        <w:rPr>
          <w:shd w:val="clear" w:color="auto" w:fill="FFFFFF"/>
        </w:rPr>
      </w:pPr>
      <w:r w:rsidRPr="00571310">
        <w:rPr>
          <w:shd w:val="clear" w:color="auto" w:fill="FFFFFF"/>
        </w:rPr>
        <w:t>Według stanu w dniu 31 grudnia 2024 r. w 31 uczelniach mających siedzibę na terenie województwa śląskiego kształciło się 111,4 tys. studentów (łącznie z cudzoziemcami),</w:t>
      </w:r>
      <w:r>
        <w:rPr>
          <w:shd w:val="clear" w:color="auto" w:fill="FFFFFF"/>
        </w:rPr>
        <w:t xml:space="preserve"> </w:t>
      </w:r>
      <w:r w:rsidRPr="00571310">
        <w:rPr>
          <w:shd w:val="clear" w:color="auto" w:fill="FFFFFF"/>
        </w:rPr>
        <w:t xml:space="preserve">tj. o 4,5% więcej niż </w:t>
      </w:r>
      <w:r w:rsidR="00964C5D">
        <w:rPr>
          <w:shd w:val="clear" w:color="auto" w:fill="FFFFFF"/>
        </w:rPr>
        <w:t xml:space="preserve">w </w:t>
      </w:r>
      <w:r w:rsidRPr="00571310">
        <w:rPr>
          <w:shd w:val="clear" w:color="auto" w:fill="FFFFFF"/>
        </w:rPr>
        <w:t>2023 r. Według form własności wyodrębniono 11 uczelni publicznych,</w:t>
      </w:r>
      <w:r>
        <w:rPr>
          <w:shd w:val="clear" w:color="auto" w:fill="FFFFFF"/>
        </w:rPr>
        <w:t xml:space="preserve"> </w:t>
      </w:r>
      <w:r w:rsidRPr="00571310">
        <w:rPr>
          <w:shd w:val="clear" w:color="auto" w:fill="FFFFFF"/>
        </w:rPr>
        <w:t>w których kształciło się 74,8 tys. studentów (67,2% ogólnej liczby studentów w województwie) i 20 uczelni niepublicznych – 36,6 tys. studentów. Według profili odnotowano 13 uczelni</w:t>
      </w:r>
      <w:r>
        <w:rPr>
          <w:shd w:val="clear" w:color="auto" w:fill="FFFFFF"/>
        </w:rPr>
        <w:t xml:space="preserve"> </w:t>
      </w:r>
      <w:r w:rsidRPr="00571310">
        <w:rPr>
          <w:shd w:val="clear" w:color="auto" w:fill="FFFFFF"/>
        </w:rPr>
        <w:t>o profilu akademickim, w których studiowało 94,3 tys. osób i 18 uczelni o profilu zawodowym</w:t>
      </w:r>
      <w:r>
        <w:rPr>
          <w:shd w:val="clear" w:color="auto" w:fill="FFFFFF"/>
        </w:rPr>
        <w:t xml:space="preserve"> </w:t>
      </w:r>
      <w:r w:rsidRPr="00571310">
        <w:rPr>
          <w:shd w:val="clear" w:color="auto" w:fill="FFFFFF"/>
        </w:rPr>
        <w:t>–</w:t>
      </w:r>
      <w:r>
        <w:rPr>
          <w:shd w:val="clear" w:color="auto" w:fill="FFFFFF"/>
        </w:rPr>
        <w:t xml:space="preserve"> </w:t>
      </w:r>
      <w:r w:rsidRPr="00571310">
        <w:rPr>
          <w:shd w:val="clear" w:color="auto" w:fill="FFFFFF"/>
        </w:rPr>
        <w:t>17,1 tys. osób.</w:t>
      </w:r>
    </w:p>
    <w:p w14:paraId="1FF259BB" w14:textId="18BA8E0B" w:rsidR="002B33C8" w:rsidRDefault="00571310" w:rsidP="00571310">
      <w:pPr>
        <w:rPr>
          <w:shd w:val="clear" w:color="auto" w:fill="FFFFFF"/>
        </w:rPr>
      </w:pPr>
      <w:r w:rsidRPr="00571310">
        <w:rPr>
          <w:shd w:val="clear" w:color="auto" w:fill="FFFFFF"/>
        </w:rPr>
        <w:t>Największą pod względem liczby studentów uczelnią wśród placówek publicznych był Uniwersytet Śląski, w którym w roku akademickim 2024/25 studiowało 18,0 tys. studentów (16,2% ogółu studiujących), następnie Politechnika Śląska – 16,7 tys. (15,0%) oraz Śląski Uniwersytet Medyczny – 10,2 tys. (9,2%). Natomiast wśród uczelni niepublicznych największą uczelnią była Akademia WSB w Dąbrowie Górniczej, w której kształciło się 13,7 tys. studentów (12,3% ogółu studentów).</w:t>
      </w:r>
      <w:r w:rsidR="006F138C" w:rsidRPr="006F138C">
        <w:rPr>
          <w:noProof/>
        </w:rPr>
        <w:t xml:space="preserve"> </w:t>
      </w:r>
    </w:p>
    <w:p w14:paraId="5EFF7FE0" w14:textId="5F4D8CBA" w:rsidR="00E466CE" w:rsidRPr="00E466CE" w:rsidRDefault="00E466CE" w:rsidP="00EE2EFC">
      <w:pPr>
        <w:pStyle w:val="Nagwek1"/>
        <w:spacing w:after="0" w:line="240" w:lineRule="exact"/>
        <w:rPr>
          <w:color w:val="000000" w:themeColor="text1"/>
        </w:rPr>
      </w:pPr>
      <w:r w:rsidRPr="00E466CE">
        <w:rPr>
          <w:color w:val="000000" w:themeColor="text1"/>
        </w:rPr>
        <w:t>Wykres</w:t>
      </w:r>
      <w:r w:rsidRPr="00E466CE">
        <w:rPr>
          <w:color w:val="000000" w:themeColor="text1"/>
          <w:spacing w:val="-11"/>
        </w:rPr>
        <w:t xml:space="preserve"> </w:t>
      </w:r>
      <w:r w:rsidRPr="00E466CE">
        <w:rPr>
          <w:color w:val="000000" w:themeColor="text1"/>
        </w:rPr>
        <w:t>1.</w:t>
      </w:r>
      <w:r w:rsidRPr="00E466CE">
        <w:rPr>
          <w:color w:val="000000" w:themeColor="text1"/>
          <w:spacing w:val="-7"/>
        </w:rPr>
        <w:t xml:space="preserve"> </w:t>
      </w:r>
      <w:r w:rsidRPr="00E466CE">
        <w:rPr>
          <w:color w:val="000000" w:themeColor="text1"/>
        </w:rPr>
        <w:t>Studenci</w:t>
      </w:r>
      <w:r w:rsidRPr="00E466CE">
        <w:rPr>
          <w:color w:val="000000" w:themeColor="text1"/>
          <w:spacing w:val="-20"/>
        </w:rPr>
        <w:t xml:space="preserve"> </w:t>
      </w:r>
      <w:r w:rsidRPr="00E466CE">
        <w:rPr>
          <w:color w:val="000000" w:themeColor="text1"/>
        </w:rPr>
        <w:t>według</w:t>
      </w:r>
      <w:r w:rsidRPr="00E466CE">
        <w:rPr>
          <w:color w:val="000000" w:themeColor="text1"/>
          <w:spacing w:val="-6"/>
        </w:rPr>
        <w:t xml:space="preserve"> </w:t>
      </w:r>
      <w:r w:rsidRPr="00E466CE">
        <w:rPr>
          <w:color w:val="000000" w:themeColor="text1"/>
        </w:rPr>
        <w:t>płci</w:t>
      </w:r>
      <w:r w:rsidRPr="00E466CE">
        <w:rPr>
          <w:color w:val="000000" w:themeColor="text1"/>
          <w:spacing w:val="-8"/>
        </w:rPr>
        <w:t xml:space="preserve"> </w:t>
      </w:r>
      <w:r w:rsidRPr="00E466CE">
        <w:rPr>
          <w:color w:val="000000" w:themeColor="text1"/>
        </w:rPr>
        <w:t>i</w:t>
      </w:r>
      <w:r w:rsidRPr="00E466CE">
        <w:rPr>
          <w:color w:val="000000" w:themeColor="text1"/>
          <w:spacing w:val="-8"/>
        </w:rPr>
        <w:t xml:space="preserve"> </w:t>
      </w:r>
      <w:r w:rsidRPr="00E466CE">
        <w:rPr>
          <w:color w:val="000000" w:themeColor="text1"/>
        </w:rPr>
        <w:t>form</w:t>
      </w:r>
      <w:r w:rsidRPr="00E466CE">
        <w:rPr>
          <w:color w:val="000000" w:themeColor="text1"/>
          <w:spacing w:val="-6"/>
        </w:rPr>
        <w:t xml:space="preserve"> </w:t>
      </w:r>
      <w:r w:rsidRPr="00E466CE">
        <w:rPr>
          <w:color w:val="000000" w:themeColor="text1"/>
        </w:rPr>
        <w:t>własności</w:t>
      </w:r>
      <w:r w:rsidRPr="00E466CE">
        <w:rPr>
          <w:color w:val="000000" w:themeColor="text1"/>
          <w:spacing w:val="-8"/>
        </w:rPr>
        <w:t xml:space="preserve"> </w:t>
      </w:r>
      <w:r w:rsidRPr="00E466CE">
        <w:rPr>
          <w:color w:val="000000" w:themeColor="text1"/>
        </w:rPr>
        <w:t>uczelni</w:t>
      </w:r>
      <w:r w:rsidRPr="00E466CE">
        <w:rPr>
          <w:color w:val="000000" w:themeColor="text1"/>
          <w:spacing w:val="-7"/>
        </w:rPr>
        <w:t xml:space="preserve"> </w:t>
      </w:r>
      <w:r w:rsidRPr="00E466CE">
        <w:rPr>
          <w:color w:val="000000" w:themeColor="text1"/>
        </w:rPr>
        <w:t>w</w:t>
      </w:r>
      <w:r w:rsidRPr="00E466CE">
        <w:rPr>
          <w:color w:val="000000" w:themeColor="text1"/>
          <w:spacing w:val="-7"/>
        </w:rPr>
        <w:t xml:space="preserve"> </w:t>
      </w:r>
      <w:r w:rsidRPr="00E466CE">
        <w:rPr>
          <w:color w:val="000000" w:themeColor="text1"/>
        </w:rPr>
        <w:t>roku</w:t>
      </w:r>
      <w:r w:rsidRPr="00E466CE">
        <w:rPr>
          <w:color w:val="000000" w:themeColor="text1"/>
          <w:spacing w:val="-7"/>
        </w:rPr>
        <w:t xml:space="preserve"> </w:t>
      </w:r>
      <w:r w:rsidRPr="00E466CE">
        <w:rPr>
          <w:color w:val="000000" w:themeColor="text1"/>
        </w:rPr>
        <w:t>akademickim</w:t>
      </w:r>
      <w:r w:rsidRPr="00E466CE">
        <w:rPr>
          <w:color w:val="000000" w:themeColor="text1"/>
          <w:spacing w:val="-6"/>
        </w:rPr>
        <w:t xml:space="preserve"> </w:t>
      </w:r>
      <w:r w:rsidRPr="00E466CE">
        <w:rPr>
          <w:color w:val="000000" w:themeColor="text1"/>
          <w:spacing w:val="-2"/>
        </w:rPr>
        <w:t>2024/25</w:t>
      </w:r>
    </w:p>
    <w:p w14:paraId="12B58F1E" w14:textId="14D7FAD9" w:rsidR="00E466CE" w:rsidRDefault="00F72C9D" w:rsidP="00EE2EFC">
      <w:pPr>
        <w:spacing w:before="0" w:after="5000" w:line="240" w:lineRule="auto"/>
        <w:ind w:left="851"/>
        <w:rPr>
          <w:shd w:val="clear" w:color="auto" w:fill="FFFFFF"/>
        </w:rPr>
      </w:pPr>
      <w:r>
        <w:rPr>
          <w:noProof/>
        </w:rPr>
        <mc:AlternateContent>
          <mc:Choice Requires="wpg">
            <w:drawing>
              <wp:anchor distT="0" distB="0" distL="114300" distR="114300" simplePos="0" relativeHeight="252175360" behindDoc="0" locked="0" layoutInCell="1" allowOverlap="1" wp14:anchorId="3CBF1998" wp14:editId="25DFCF47">
                <wp:simplePos x="0" y="0"/>
                <wp:positionH relativeFrom="column">
                  <wp:posOffset>103367</wp:posOffset>
                </wp:positionH>
                <wp:positionV relativeFrom="paragraph">
                  <wp:posOffset>92462</wp:posOffset>
                </wp:positionV>
                <wp:extent cx="4942205" cy="2757418"/>
                <wp:effectExtent l="0" t="0" r="0" b="5080"/>
                <wp:wrapNone/>
                <wp:docPr id="30" name="Grupa 30" descr="Wykres Studenci według płci i form własności uczelni w roku akademickim 2024/25.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4942205" cy="2757418"/>
                          <a:chOff x="0" y="0"/>
                          <a:chExt cx="4942205" cy="2757418"/>
                        </a:xfrm>
                      </wpg:grpSpPr>
                      <wpg:grpSp>
                        <wpg:cNvPr id="29" name="Grupa 29"/>
                        <wpg:cNvGrpSpPr/>
                        <wpg:grpSpPr>
                          <a:xfrm>
                            <a:off x="1204623" y="2516587"/>
                            <a:ext cx="1903177" cy="240831"/>
                            <a:chOff x="0" y="0"/>
                            <a:chExt cx="1903177" cy="240831"/>
                          </a:xfrm>
                        </wpg:grpSpPr>
                        <wps:wsp>
                          <wps:cNvPr id="11" name="Pole tekstowe 1"/>
                          <wps:cNvSpPr txBox="1"/>
                          <wps:spPr>
                            <a:xfrm>
                              <a:off x="226612" y="3976"/>
                              <a:ext cx="601345" cy="236855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txbx>
                            <w:txbxContent>
                              <w:p w14:paraId="73A877FA" w14:textId="6FD30B1F" w:rsidR="008B22FF" w:rsidRDefault="008B22FF" w:rsidP="008B22FF">
                                <w:pPr>
                                  <w:spacing w:before="0" w:after="0" w:line="240" w:lineRule="auto"/>
                                  <w:rPr>
                                    <w:sz w:val="16"/>
                                    <w:szCs w:val="16"/>
                                  </w:rPr>
                                </w:pPr>
                                <w:r>
                                  <w:rPr>
                                    <w:sz w:val="16"/>
                                    <w:szCs w:val="16"/>
                                  </w:rPr>
                                  <w:t>Kobiety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36" name="Prostokąt 2"/>
                          <wps:cNvSpPr/>
                          <wps:spPr>
                            <a:xfrm>
                              <a:off x="0" y="51684"/>
                              <a:ext cx="251460" cy="125730"/>
                            </a:xfrm>
                            <a:prstGeom prst="rect">
                              <a:avLst/>
                            </a:prstGeom>
                            <a:solidFill>
                              <a:srgbClr val="99A4C8"/>
                            </a:solidFill>
                            <a:ln w="12700" cap="flat" cmpd="sng" algn="ctr">
                              <a:noFill/>
                              <a:prstDash val="solid"/>
                              <a:miter lim="800000"/>
                            </a:ln>
                            <a:effectLst/>
                          </wps:spPr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57" name="Pole tekstowe 1"/>
                          <wps:cNvSpPr txBox="1"/>
                          <wps:spPr>
                            <a:xfrm>
                              <a:off x="1236427" y="0"/>
                              <a:ext cx="666750" cy="225425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txbx>
                            <w:txbxContent>
                              <w:p w14:paraId="210FBA1E" w14:textId="73C1F5B7" w:rsidR="008B22FF" w:rsidRDefault="008B22FF" w:rsidP="008B22FF">
                                <w:pPr>
                                  <w:spacing w:before="0" w:after="0" w:line="240" w:lineRule="auto"/>
                                  <w:rPr>
                                    <w:sz w:val="16"/>
                                    <w:szCs w:val="16"/>
                                  </w:rPr>
                                </w:pPr>
                                <w:r>
                                  <w:rPr>
                                    <w:bCs/>
                                    <w:sz w:val="16"/>
                                    <w:szCs w:val="16"/>
                                  </w:rPr>
                                  <w:t>Mężczyźni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203" name="Prostokąt 2"/>
                          <wps:cNvSpPr/>
                          <wps:spPr>
                            <a:xfrm>
                              <a:off x="1013791" y="51684"/>
                              <a:ext cx="251460" cy="125730"/>
                            </a:xfrm>
                            <a:prstGeom prst="rect">
                              <a:avLst/>
                            </a:prstGeom>
                            <a:solidFill>
                              <a:srgbClr val="334A92"/>
                            </a:solidFill>
                            <a:ln w="12700" cap="flat" cmpd="sng" algn="ctr">
                              <a:noFill/>
                              <a:prstDash val="solid"/>
                              <a:miter lim="800000"/>
                            </a:ln>
                            <a:effectLst/>
                          </wps:spPr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  <wpg:graphicFrame>
                        <wpg:cNvPr id="1" name="Wykres 1">
                          <a:extLst>
                            <a:ext uri="{FF2B5EF4-FFF2-40B4-BE49-F238E27FC236}">
                              <a16:creationId xmlns:a16="http://schemas.microsoft.com/office/drawing/2014/main" id="{C7B9DF29-2A3B-43B4-BACE-8859F55CF629}"/>
                            </a:ext>
                          </a:extLst>
                        </wpg:cNvPr>
                        <wpg:cNvFrPr/>
                        <wpg:xfrm>
                          <a:off x="0" y="0"/>
                          <a:ext cx="4942205" cy="2429510"/>
                        </wpg:xfrm>
                        <a:graphic>
                          <a:graphicData uri="http://schemas.openxmlformats.org/drawingml/2006/chart">
                            <c:chart xmlns:c="http://schemas.openxmlformats.org/drawingml/2006/chart" xmlns:r="http://schemas.openxmlformats.org/officeDocument/2006/relationships" r:id="rId12"/>
                          </a:graphicData>
                        </a:graphic>
                      </wpg:graphicFrame>
                    </wpg:wgp>
                  </a:graphicData>
                </a:graphic>
              </wp:anchor>
            </w:drawing>
          </mc:Choice>
          <mc:Fallback>
            <w:pict>
              <v:group w14:anchorId="3CBF1998" id="Grupa 30" o:spid="_x0000_s1028" alt="Wykres Studenci według płci i form własności uczelni w roku akademickim 2024/25." style="position:absolute;left:0;text-align:left;margin-left:8.15pt;margin-top:7.3pt;width:389.15pt;height:217.1pt;z-index:252175360" coordsize="49422,27574" o:gfxdata="UEsDBBQABgAIAAAAIQD31crwTQEAALMDAAATAAAAW0NvbnRlbnRfVHlwZXNdLnhtbJyTy07DMBBF&#10;90j8g+UtStx2gRBq2gUpS0CofIBlTx7CsS2Pm7Z/z+RRVSAKgZUV23fOnTvOcn1oDGshYO1sxufp&#10;jDOwyunalhl/2z4md5xhlFZL4yxk/AjI16vrq+X26AEZqS1mvIrR3wuBqoJGYuo8WDopXGhkpM9Q&#10;Ci/VuyxBLGazW6GcjWBjErsafLXMoZA7E9nmQNuDkwAGOXsYLnasjEvvTa1kJKeitfoLJRkJKSn7&#10;O1jVHm/IBhffErqTy4BR90zRhFoDe5EhPsmGbAgdUMDC5U6lP9foTDaYuKKoFaR5wE2vOnm6VFtV&#10;xELRL/MJiM9pjzjt1K6hjFMd5J6G2Zi0LzgRjvFoYAr83N9gu9NNZChnXMB/QAbhFNLYPNLM+hSm&#10;wP4UJ1aSnvBvDWu3twHaCbM8x0nPJSfZK7Sn6qL/5VYfAAAA//8DAFBLAwQUAAYACAAAACEAOP0h&#10;/9YAAACUAQAACwAAAF9yZWxzLy5yZWxzpJDBasMwDIbvg72D0X1xmsMYo04vo9Br6R7A2IpjGltG&#10;Mtn69jODwTJ621G/0PeJf3/4TItakSVSNrDrelCYHfmYg4H3y/HpBZRUm71dKKOBGwocxseH/RkX&#10;W9uRzLGIapQsBuZay6vW4mZMVjoqmNtmIk62tpGDLtZdbUA99P2z5t8MGDdMdfIG+OQHUJdbaeY/&#10;7BQdk9BUO0dJ0zRFd4+qPX3kM66NYjlgNeBZvkPGtWvPgb7v3f3TG9iWOboj24Rv5LZ+HKhlP3q9&#10;6XL8AgAA//8DAFBLAwQUAAYACAAAACEAJAIGNIQCAAAPBgAAGQAAAGRycy9kcmF3aW5ncy9kcmF3&#10;aW5nMS54bWy0lW1r2zAQgP+KEOyja1m2FdfUgTiLx6BshfwCTZEbU1sykpo4Lf3vO/ml6+iHQcsC&#10;sZST7+25O+VG5I9Wmv2R99KioWuVzUWBj871eRhacZQdt1e6lwrOam067uCnuQ8Php8bdd+1ISWE&#10;heLIjcPrG3EwuZHtvnmSGyWO2iw2D+ajVr9OnmbjtdHd5GZYkytCMpbdhN7rMEkvXprENJmkl/W0&#10;/lFz+o06Iyv2Tj2i0Wo2uqgvSrZHHRdGFxgjJwfXNuoB9pNFddr3d2baix+nO4OaQ4EpRop3ssC9&#10;biUoPVinzxJFoMRzMHFr3cyIf4BQxxu1WEKPpinwc1XRMt1VSVDBLkhImQTlLrkOKhpnO7qqtjRm&#10;L14nYrkwkrtGq++HJYaIvYuiayBjq2t3JXQX6rpuhFzqD9WPknCMYsz2mZYli6skCzYkZQGhcRWk&#10;WxYHyfVqQzbXbLvd7F5wCGUZs19WoDBXaiT3CtETRW4o9VDgaFTztX5L2o7MeT7UpluSeJfCvxv4&#10;FSTkh8BZksbpCqMLuI0yFmXe9xgxEnBKV5QwhpGAcxqlSTrFNkXhX+yNdd+k/nREyBsqsJHCTxfP&#10;+QlITfQWFzO3iYOn43EdoHN5/gtW4DeN9YfbC52kcT/hUbf6XGDRNj1GZ8P7AiutJEbGtVvdFphM&#10;kFrr9u4Czf5JvyPx/rNWPAczPoBEy9U9TGIb3N1iZJ8KnBEycm1hDBRyl17WXMCwVo3haM+Vxajn&#10;SlsQEUpKkpIYvv4D1x5J4LRx4ljxrmmhFWIQ+JvQSqjZTEPy/2AWhsf4q4bnbv3Fj5KfnjFPePZz&#10;Ryx9MF6PdpH+dTv7N9/8Aax/AwAA//8DAFBLAwQUAAYACAAAACEA95s6XjkEAACOEQAADgAAAGRy&#10;cy9lMm9Eb2MueG1s7Fhbb9s2FH4fsP9A6H2x7rKEKIWXLEGBoA2QDnmmKeqCSCJH0pGz9/6z/bAd&#10;kpJiOw2SZi1atPODzJsOz/nOXcdvtl2L7qiQDetzxztyHUR7woqmr3Lnzw/nvy0dJBXuC9yynubO&#10;PZXOm5NffzkeeEZ9VrO2oAIBkV5mA8+dWimeLRaS1LTD8ohx2sNmyUSHFUxFtSgEHoB61y58140X&#10;AxMFF4xQKWH1zG46J4Z+WVKi3pelpAq1uQO8KfMU5rnWz8XJMc4qgXndkJEN/AouOtz0cOlM6gwr&#10;jDaieUSqa4hgkpXqiLBuwcqyIdTIANJ47oE0F4JtuJGlyoaKzzABtAc4vZoseXd3Ifg1vxKAxMAr&#10;wMLMtCzbUnT6H7hEWwPZ/QwZ3SpEYDFMQ993IwcR2POTKAm9pQWV1ID8o/dI/cczby6mixd77MwT&#10;yybwfSVQU8ClqYN63IFtXYgNxwjmoyifIZvnu2HsBw7SUkReHC0TK8Ukp5e6gZcko5yhuwy8l4n5&#10;xItPSgluIB80Lf+bpq9rzKkxIJk9IOZ5E2JXrKVI0Vup2ECRkWjg5qi2CKS2vzPQ8bwuYfEThuH7&#10;cez5BrsgTeJ94GLXC8LJPoJ4GUV6fxYfZ1xIdUFZh/QgdwS4rPEkfHcplT06HdF39+y8aVtYx1nb&#10;oyF34iByzQvzDhBve32AmgAwktGCWQH0SG3XW2s+mh29smbFPcgsmI0RkpPzBji6xFJdYQFBAcIH&#10;BDr1Hh5ly+BmNo4cVDPx96fW9XnQIOw6aIAgkzvyrw0W1EHt2x50m3phqKOSmYRR4sNE7O6sd3f6&#10;TXfKII6B+oA7M9TnVTsNS8G6G4iHK30rbOGewN25o6bhqbKhD+IpoauVOQRxiGN12V9zoklr3DTe&#10;H7Y3WPBRKQrc4B2brAlnB7qxZ612VhvFysYo7gFVULiegGVbrL+6iQfxbOIQbhW7/eejQv6kanCF&#10;OeJNRjFFnYNwB7FgGe5bNMSHMAZ0dcTz/CgJTBZ5vUVL1jaFNmoNoBTV+rQV6A6DotN0FZ6acArU&#10;945Z0/f8xNWMaMMqWwxqJh0vwMj6CjTeVpCRiRL7zmG1e4Zlbe8wZK2AXaMgF7dNlztLV//08kuc&#10;6Qd2HY3f6Ec/jfNEkOZsRv0y+cHzgzj0gejj8iGO4wTCt60e/Cj0v7PsEEwh4wc28Z8vO/guVHqj&#10;hb82PXhQ1yQppGIw6m+aJIIgXKUmtf2fJL5RffWdJYmHxmlq6Ux7ey6gSzrsnuZW4Ob+VlA59QCV&#10;bhfOxdwVfn4rGPpp5NkKQrduE4Gx1dalzjh8slV+vvcnNRa6WSCZGY39MZSxB93xSymNBKBGfp6A&#10;bd3PGNl0tFf2W4SgUITBhxBZN1xCZZ7p/lS8LUwDBd65I7EprGYwRo3tqsksQdO/e1BDtTuH8e5n&#10;lJN/AQAA//8DAFBLAwQUAAYACAAAACEAxLFFV7AHAAAiGQAAFQAAAGRycy9jaGFydHMvY2hhcnQx&#10;LnhtbOxZ227byBm+L9B3YIkAe7GgxbMoIfJCoqxFEDsxYmcX7d2IHElTD2eY4dCWvNgH6asUvey+&#10;V/85SKJkO7E3bYEFYiACOYef//Gb75+8/mFdUecWi4ZwNnKDE991MCt4Sdhy5H68nnmZ6zQSsRJR&#10;zvDI3eDG/eH0z396XQyLFRLyqkYFdkAIa4bFyF1JWQ97vaZY4Qo1J7zGDOYWXFRIwqtY9kqB7kB4&#10;RXuh76c9LcS1AtDvEFAhwrb7xXP288WCFHjKi7bCTBotBKZIggeaFambrbQiSEX4QGJFCsEbvpAn&#10;Ba96RtjWKBAWJL2dVafgpBJJHAz82LlFdOT6bk8NUsSWZqCm3uW5GRS8ZSUucy4YhKOzviqGYyqx&#10;YCAq50yC1tZf1bM8XiFx09YeqFuDkXNCidxos93T1yA7X3Hwh/MBf2qJwM3ILYJ474L4pQ7w+72s&#10;F9q4grFBPGzkhmJjUOCHytre7rtahRmidI6KG+WbzuLd0v282njsDLVLp5F6QK3k10RSPMUUS1za&#10;zxoX15TLscBILaRow1upnirEWkTPd+9m5hqJJZZmO2EQEiNifcFLawsul9gMbh4bXJu96UmYpPEg&#10;9dNwMAiDMOmfedqwYrgxK/yTIMq6fwMj9W47PfDTrD+IsygL4iSMwsDMr7bz/TSKs3426EdxGqhv&#10;qfnesWEwsLd5jkSuylfZD89TIoywglMjfAnpWEOd2mHaNpCBuDSTt0hsck75QZpC6LBQ8khpTbfZ&#10;zkWJrXg7ItdqXSPFB7xQT4vT737+69sPZ1dO8N1fXk1eBQOlvp6CRTkCNFHLaplDjdiYWCfU0oHv&#10;qcpSK25P3/I5wXKj9t9qJ9RgI7zs5ZgX/WV4tKrUl6A6GjacknJGKNUvYjnPqdV8MBjHeaYde7SM&#10;MrWYcbVN+R0NzQheLHAhzxtpgtHoT4B3GKCtfLN4h5dQjbc2l6xjCqQj8pRnxq9Cf/gKfoMv+8fm&#10;2LF/Phb3mDKCnbqdU1LcM3zoKuVl49HAenS3A3Y9sekz/rUWAfqp+LC2eiLkyrBJ1zBYugu8OT9y&#10;qLzTHzGUIqLafn2q6NHj5HjC+CT+krFpfBL73b/0cAdYulfMvGwzyZqI1yrmylh4clpBRu4veRRl&#10;fp7HXjJNz7zYH+Te5CwKvbN+OA2hbJMoz3/dY276UswN4g7epsOWkU8tfmOx75etOd54HKdePEkC&#10;L5v1+56f5XGYJLNp3s9+tZABOuty2VqhImuq+ri4bf11ituOfL64868p7ot//+O3fxX3m9/+yciD&#10;uHxthUdRPB7oxIESPgCCbxWunP2Uf59X4bmGLvjdQ9e+kADr97X8VRUeH9XrQziLkpOjNX/gmg6+&#10;rqbL8zltFFQ1K353jpeYlW/xlpWYo17N/ISgRejQVzWWI/kOVYenlxq/wuLR8UssCkVcj+VM2vmc&#10;4ity3xUFEdmptkT1z6SUluyEgSVHHE5Rimojzwv7Rlu03qJenIVhPwljfWQDLTycSEPfnOWa/eyY&#10;EKTyWFOTo+V7OU2BKLAi5TMuCBik2wajRUXYBVpbIO0sLDUTPbAcrS+5pfhzozkUw6ySzr4ORq4t&#10;BOi/eAvOOyfsBpfQo5kNFfo7F9ekuLkAem+EM+jQ7CRhT09K2ASB32nAAOyvudloWEqHzig249yN&#10;3DRKoDUsUD1yF9ArwWNVgzINW7oOokvoHQspgDEcQaduBPGORc2XilWAzLYCymy0TtT5pL6uYFf1&#10;jWq5eeuyMd0ePYNfybWhcnNebi6FI7gcuV5qz0DwZV3MiGjkOWrkJRLQcQau6n/le/hZUA6mYkqh&#10;CyTQB6pxOIu5uHedO6Fsbz61SGAwmRUwbIy2L7mEdx0csK+RV6rpAX3RsNY/RqsSLz6AVs39yM3A&#10;ameumKsDHAF+25GrIwj9tiA30GszfqWfXOcGuj8QDh0zbEENhhyEecV5P+9vudYKPTjQIGuZIzc1&#10;XkD3PnLBI8i5QgxMrhHjjZId+hM/8SP4p/7gyz50hTWRxWqGKkI3IzeCAdV3NRicpCOIhhj9T8QW&#10;TUfs9xXzisZmjHGoThfL4QHEVGCVm1WfPXJ3PTa4AWIB4GJyBLpG6OSbse1WNGJsgcHOYVukqqv8&#10;Gxa2SNSbyV1bi3ROx1ADZkzVAcQduq05fb9YgHfsWpPlQCD5RUslOb+lUIVmzuQ/fHQLQACTjyLR&#10;Xr8OwPyXkMh2fhpYfhSkVElmTgfrWYMEUdBP/gBIAGF+aMkjKAsVdYivthX7P+KrquJn94/f8E0f&#10;EKZuvuHbC/Ftz2Q09j2Ob3pqguUdxhbT5uZFYy5crGzB6VG28IJshhrtXsmp559I855Ry0EtvJak&#10;qSeA5TfN2OIxkEKDsds+tdttJ+lkcJYHUy/KEui2gzjzBn4w8/rZFM7csN/v53632xbRi/vtfs+P&#10;ui23iNRFL5qConDH9r7Wd8lBCqcA3CHDHIy/Q+NGG2FPA+NLM/3oVnDOcTduiPoUjo1G0RVgm0fH&#10;x/ZK79HAKBo3SMJngvcOkNDw91EvzX2+QIQMn3v5wQ2OUffhdAqecwTcOI5c8aaMgA+ZG+CPtbp3&#10;P3ROd49a18KNxtUK1VADOwmxzXBFa8x/bZz+BwAA//8DAFBLAwQUAAYACAAAACEA1S0YMewEAADC&#10;JQAAFQAAAGRycy9jaGFydHMvc3R5bGUxLnhtbOxa227jNhD9FYEfENlOnThGFCBNsEABpxtsF9hn&#10;WqJsdilSJel1nK/vkJJoUfIt9WXjbN+isUNxzpk5Mxz6NlbDeIql/ksvGAleMsbBoCI01TofhqGK&#10;pyTD6iKjsRRKpPoiFlko0pTGJEwknlM+CXudbi9croLKZXBrFZETDq9IhcywVhdCTqo1MgardK7C&#10;DFOOAppECBZFd7ewPfxC1VeqGbFPjH8hKXzhJUIdFFpTShlrGUmakli3zKngS2NGuZDwEjy0bpIH&#10;JoMfmEVIv5h34yGbZU8iKWxX/U7HvtGaP6dpYb6szGFtlbvbEDZevsvuMSHpl2cZqNcIdc06wXci&#10;OfwNThsvzNd9P2OsyUTIxT14f86Oq/xZWih5MI/QTb/XR0GM8wilDGv4M8uBa8UnKMBsAojEumRE&#10;MJp8AmZ3pKdb8eDTM6jMDXqArPoLpJjxxPAA/80LOoqNAy816m5WM9fiyubCvSQ4yEQCyYQZE/M/&#10;hXHn8w8iJU0IuGttI8pJZSvi/WQRXsZdPUwrtjxwGskxnnRtyDYgZB+B4HW56QgtkhlrPMJjArEJ&#10;8XEyvpqKdF3Fth/yvcrcCPn1irQmrBPPTff0YCJ3pk/ne/L90Gq8S5gzvSbMrSDVxaORH6u26zjx&#10;qXIMNqjyUuvtmgRMj0WygHojhTZ1MlB5/IlKpUdY6WcsoTJ3UQBKpI30pCBEILyM5iiYCvnatJnv&#10;QSmHT1Awl0a71T8zLAkK2B8c1O3yqn99hQJtH7qD3mCAAln/ZFz/BPMYliqEPigeHjQ8Fxyr/H6m&#10;QSh1KU6FH4Uir4xAY3wWlO8Wj2VLoUyz46o9hjdWRbjsJWxw791CNAXWVHl/v+7p8nGnfHpH+y93&#10;7Dwwhaztg7Wsh9tqp/2O18TZzAOwDs4ArFnlflGveoP+ddWRSJ4UzeCG5M6nEDaryt/aDsIj3YHk&#10;YHvCElrBwwG3BfCjxncLXdvubdPLNZC2ZM8DsgZbA8oRXkB1CtQiGwto5WMqYwZSpegriVDfUFfP&#10;wm9UklTi7AxDt9ZLnyByfaAM5l/x+LzPZJUScNuYQ2CY5v/jnlJ8zhIx57/jFcJTJIgnx9VBey85&#10;Nm1RsyDWBGPTiWNVR/XG47jXUXk8b5OnA8wCvJev1rUaG4kUuasTJztcbKDm2EnhRih+c+wY3tQc&#10;4+HmwlvHEg7eQp405k3s/ERgHYI+sA7vPYD1sIQDhDihkmxB1ZNzk93OsDL1lpufwFyGQRf7hP9+&#10;R+4cO/uONDgz3VobUGcxk9d203us2rMlYo4NcTWQ8dPwpjLvkYZtPKd0JH6p6uFmKD66buKyB7o+&#10;lgQnRP5S0LpC4UPrysoe0LIGmmRCeHJaQbD9/jEueNaMU9nSx5wJfXbXA0bRq41bpqqHy8ezuuao&#10;+1EOsRSRlKhzv2rbflHV8LN4/F/SInQISWugqT/SlfVv5uJzbK8SahfX5lrB2sZYEdM5l3fyJsOW&#10;7msJ0m4+bcu7tbx5OnyQccROLWH3ptMHx+199V4zthzuXh6xmha/GVAL9Sh0OUX275stdB5gDr53&#10;cOPo0sRvCFyf0GgIIAzql8vb9WmFr7P8pCf2PaZUay8M3Ujxv4ya9jmeAR3t6FoCCj91mZGPX/R8&#10;N+dwe90Wop908HSTiYKobaOKYu9GIpY/trr7FwAA//8DAFBLAwQUAAYACAAAACEAHBSnqAIBAABu&#10;AwAAFgAAAGRycy9jaGFydHMvY29sb3JzMS54bWyck0FugzAQRa+CfAAMJKEVCtlkXXXRE4wGO1iy&#10;PZHtps3ta0ihhapI4N3M139/ZiQf0VdImtxbuGuRfBptY8PXrA3hWnHusRUGfGoUOvIkQ4pkOEmp&#10;UPDGwYeyF15kecGxBRd6CvvGwB8KXYWNEZKcgeBTcpeBYXSkZCU3oCxLjAhtzfCOWrBENTXLM3Y6&#10;QtVPI87aJTfQNQNEYUPO+L9asaDtFrT9gnZY0MpOiye9gVMQFNlZ2Q2q380LNY8Nyiy+zsN/m6aI&#10;ued58PSoVykfqHi+7agV8ePI0/j9hvjDBs/T4JnG74b2ik1G1ArPOPI0fmzPUF35871OXwAAAP//&#10;AwBQSwMEFAAGAAgAAAAhAJDpjhLfAAAACQEAAA8AAABkcnMvZG93bnJldi54bWxMj0Frg0AQhe+F&#10;/odlCr01q4211rqGENqeQqBJIeS20YlK3FlxN2r+fSen9jTzeI8332SLybRiwN41lhSEswAEUmHL&#10;hioFP7vPpwSE85pK3VpCBVd0sMjv7zKdlnakbxy2vhJcQi7VCmrvu1RKV9RotJvZDom9k+2N9iz7&#10;Spa9HrnctPI5CGJpdEN8odYdrmosztuLUfA16nE5Dz+G9fm0uh52L5v9OkSlHh+m5TsIj5P/C8MN&#10;n9EhZ6ajvVDpRMs6nnOSZxSDYP/17bYcFURRkoDMM/n/g/wXAAD//wMAUEsDBBQABgAIAAAAIQCr&#10;Fs1GuQAAACIBAAAZAAAAZHJzL19yZWxzL2Uyb0RvYy54bWwucmVsc4SPzQrCMBCE74LvEPZu03oQ&#10;kSa9iNCr1AdY0u0PtknIRrFvb9CLguBxdphvdsrqMU/iToFHZxUUWQ6CrHHtaHsFl+a02YPgiLbF&#10;yVlSsBBDpder8kwTxhTiYfQsEsWygiFGf5CSzUAzcuY82eR0LswYkwy99Giu2JPc5vlOhk8G6C+m&#10;qFsFoW4LEM3iU/N/tuu60dDRmdtMNv6okGbAEBMQQ09RwUvy+1pk6VOQupRfy/QTAAD//wMAUEsD&#10;BBQABgAIAAAAIQBKM2GImgEAAEoDAAAgAAAAZHJzL2NoYXJ0cy9fcmVscy9jaGFydDEueG1sLnJl&#10;bHOsk1Fv0zAQx9+R+A6RJd5GnJQOwbR0mkaHKkYrkU7TpkmWcS5NFscX+by16Vfjme/FDehEUcte&#10;kP1w9sn/3/nv8/HJqrXRA3iq0WUijRMRgTNY1G6Ricv5+et3IqKgXaEtOshEDyRORi9fHH8BqwMf&#10;oqruKGIVR5moQuiOpCRTQaspxg4cZ0r0rQ689AvZadPoBchBkryV/k8NMdrSjCZFJvykeCOied8x&#10;+XltLMvawAc09y24sAMh0cLs6x2YwKLaLyBkoqwtcMny/Og2v/44Pb2YjjfBqcpvPs0uppOz+dXs&#10;1SC5uv7+Lb8Zc8RjqAaHt7Ru0LrahCWqZb+mNagl3imympqaY+WxuVe60QW0tWnqVv0+qQrtON83&#10;HqhnQZ7Dg+T9AacP45Wl1abAz1jw3cerAN5pK+RukwZ7TGKoR8IyxAZb+csf9iVNt62XptI+nKFF&#10;n4fewgaeCfO4R2nMr7iPnf4P9l9Yeqzin9ThHuqOlnu+LX5e/5LA55XuuMGfmiOOZeH1kj8DbYKn&#10;quTWDxj9AAAA//8DAFBLAQItABQABgAIAAAAIQD31crwTQEAALMDAAATAAAAAAAAAAAAAAAAAAAA&#10;AABbQ29udGVudF9UeXBlc10ueG1sUEsBAi0AFAAGAAgAAAAhADj9If/WAAAAlAEAAAsAAAAAAAAA&#10;AAAAAAAAfgEAAF9yZWxzLy5yZWxzUEsBAi0AFAAGAAgAAAAhACQCBjSEAgAADwYAABkAAAAAAAAA&#10;AAAAAAAAfQIAAGRycy9kcmF3aW5ncy9kcmF3aW5nMS54bWxQSwECLQAUAAYACAAAACEA95s6XjkE&#10;AACOEQAADgAAAAAAAAAAAAAAAAA4BQAAZHJzL2Uyb0RvYy54bWxQSwECLQAUAAYACAAAACEAxLFF&#10;V7AHAAAiGQAAFQAAAAAAAAAAAAAAAACdCQAAZHJzL2NoYXJ0cy9jaGFydDEueG1sUEsBAi0AFAAG&#10;AAgAAAAhANUtGDHsBAAAwiUAABUAAAAAAAAAAAAAAAAAgBEAAGRycy9jaGFydHMvc3R5bGUxLnht&#10;bFBLAQItABQABgAIAAAAIQAcFKeoAgEAAG4DAAAWAAAAAAAAAAAAAAAAAJ8WAABkcnMvY2hhcnRz&#10;L2NvbG9yczEueG1sUEsBAi0AFAAGAAgAAAAhAJDpjhLfAAAACQEAAA8AAAAAAAAAAAAAAAAA1RcA&#10;AGRycy9kb3ducmV2LnhtbFBLAQItABQABgAIAAAAIQCrFs1GuQAAACIBAAAZAAAAAAAAAAAAAAAA&#10;AOEYAABkcnMvX3JlbHMvZTJvRG9jLnhtbC5yZWxzUEsBAi0AFAAGAAgAAAAhAEozYYiaAQAASgMA&#10;ACAAAAAAAAAAAAAAAAAA0RkAAGRycy9jaGFydHMvX3JlbHMvY2hhcnQxLnhtbC5yZWxzUEsFBgAA&#10;AAAKAAoAmQIAAKkbAAAAAA==&#10;">
                <v:group id="Grupa 29" o:spid="_x0000_s1029" style="position:absolute;left:12046;top:25165;width:19032;height:2409" coordsize="19031,2408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ya6E6xAAAANsAAAAPAAAAZHJzL2Rvd25yZXYueG1sRI9Bi8Iw&#10;FITvwv6H8Ba8aVoXZa1GEdkVDyKoC+Lt0TzbYvNSmmxb/70RBI/DzHzDzJedKUVDtSssK4iHEQji&#10;1OqCMwV/p9/BNwjnkTWWlknBnRwsFx+9OSbatnyg5ugzESDsElSQe18lUro0J4NuaCvi4F1tbdAH&#10;WWdS19gGuCnlKIom0mDBYSHHitY5pbfjv1GwabFdfcU/ze52Xd8vp/H+vItJqf5nt5qB8NT5d/jV&#10;3moFoyk8v4QfIBcPAAAA//8DAFBLAQItABQABgAIAAAAIQDb4fbL7gAAAIUBAAATAAAAAAAAAAAA&#10;AAAAAAAAAABbQ29udGVudF9UeXBlc10ueG1sUEsBAi0AFAAGAAgAAAAhAFr0LFu/AAAAFQEAAAsA&#10;AAAAAAAAAAAAAAAAHwEAAF9yZWxzLy5yZWxzUEsBAi0AFAAGAAgAAAAhALJroTrEAAAA2wAAAA8A&#10;AAAAAAAAAAAAAAAABwIAAGRycy9kb3ducmV2LnhtbFBLBQYAAAAAAwADALcAAAD4AgAAAAA=&#10;">
                  <v:shape id="Pole tekstowe 1" o:spid="_x0000_s1030" type="#_x0000_t202" style="position:absolute;left:2266;top:39;width:6013;height:2369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7W78UwwAAANsAAAAPAAAAZHJzL2Rvd25yZXYueG1sRE9La8JA&#10;EL4L/odlCt50E0GR1FVCQFqKPfi4eJtmxyQ0Oxuz2yT217uFgrf5+J6z3g6mFh21rrKsIJ5FIIhz&#10;qysuFJxPu+kKhPPIGmvLpOBODrab8WiNibY9H6g7+kKEEHYJKii9bxIpXV6SQTezDXHgrrY16ANs&#10;C6lb7EO4qeU8ipbSYMWhocSGspLy7+OPUfCR7T7x8DU3q986e9tf0+Z2viyUmrwM6SsIT4N/iv/d&#10;7zrMj+Hvl3CA3DwAAAD//wMAUEsBAi0AFAAGAAgAAAAhANvh9svuAAAAhQEAABMAAAAAAAAAAAAA&#10;AAAAAAAAAFtDb250ZW50X1R5cGVzXS54bWxQSwECLQAUAAYACAAAACEAWvQsW78AAAAVAQAACwAA&#10;AAAAAAAAAAAAAAAfAQAAX3JlbHMvLnJlbHNQSwECLQAUAAYACAAAACEAu1u/FMMAAADbAAAADwAA&#10;AAAAAAAAAAAAAAAHAgAAZHJzL2Rvd25yZXYueG1sUEsFBgAAAAADAAMAtwAAAPcCAAAAAA==&#10;" filled="f" stroked="f" strokeweight=".5pt">
                    <v:textbox>
                      <w:txbxContent>
                        <w:p w14:paraId="73A877FA" w14:textId="6FD30B1F" w:rsidR="008B22FF" w:rsidRDefault="008B22FF" w:rsidP="008B22FF">
                          <w:pPr>
                            <w:spacing w:before="0" w:after="0" w:line="240" w:lineRule="auto"/>
                            <w:rPr>
                              <w:sz w:val="16"/>
                              <w:szCs w:val="16"/>
                            </w:rPr>
                          </w:pPr>
                          <w:r>
                            <w:rPr>
                              <w:sz w:val="16"/>
                              <w:szCs w:val="16"/>
                            </w:rPr>
                            <w:t>Kobiety</w:t>
                          </w:r>
                        </w:p>
                      </w:txbxContent>
                    </v:textbox>
                  </v:shape>
                  <v:rect id="Prostokąt 2" o:spid="_x0000_s1031" style="position:absolute;top:516;width:2514;height:125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6axquwwAAANsAAAAPAAAAZHJzL2Rvd25yZXYueG1sRI9La8Mw&#10;EITvgf4HsYXcGrkNhNaJHFqDoZdCXr1vrPUjsVauJCfuv48KhRyHmfmGWa1H04kLOd9aVvA8S0AQ&#10;l1a3XCs47IunVxA+IGvsLJOCX/Kwzh4mK0y1vfKWLrtQiwhhn6KCJoQ+ldKXDRn0M9sTR6+yzmCI&#10;0tVSO7xGuOnkS5IspMGW40KDPeUNlefdYBRstj+UvxVt/jXgsfiunB9OH6VS08fxfQki0Bju4f/2&#10;p1YwX8Dfl/gDZHYDAAD//wMAUEsBAi0AFAAGAAgAAAAhANvh9svuAAAAhQEAABMAAAAAAAAAAAAA&#10;AAAAAAAAAFtDb250ZW50X1R5cGVzXS54bWxQSwECLQAUAAYACAAAACEAWvQsW78AAAAVAQAACwAA&#10;AAAAAAAAAAAAAAAfAQAAX3JlbHMvLnJlbHNQSwECLQAUAAYACAAAACEAumsarsMAAADbAAAADwAA&#10;AAAAAAAAAAAAAAAHAgAAZHJzL2Rvd25yZXYueG1sUEsFBgAAAAADAAMAtwAAAPcCAAAAAA==&#10;" fillcolor="#99a4c8" stroked="f" strokeweight="1pt"/>
                  <v:shape id="Pole tekstowe 1" o:spid="_x0000_s1032" type="#_x0000_t202" style="position:absolute;left:12364;width:6667;height:225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NlDs7xQAAANsAAAAPAAAAZHJzL2Rvd25yZXYueG1sRI9Pi8Iw&#10;FMTvgt8hPGFvmiqopRpFCuKy6ME/l729bZ5tsXmpTdTufvqNIHgcZuY3zHzZmkrcqXGlZQXDQQSC&#10;OLO65FzB6bjuxyCcR9ZYWSYFv+Rgueh25pho++A93Q8+FwHCLkEFhfd1IqXLCjLoBrYmDt7ZNgZ9&#10;kE0udYOPADeVHEXRRBosOSwUWFNaUHY53IyCr3S9w/3PyMR/VbrZnlf19fQ9Vuqj165mIDy1/h1+&#10;tT+1gvEUnl/CD5CLfwAAAP//AwBQSwECLQAUAAYACAAAACEA2+H2y+4AAACFAQAAEwAAAAAAAAAA&#10;AAAAAAAAAAAAW0NvbnRlbnRfVHlwZXNdLnhtbFBLAQItABQABgAIAAAAIQBa9CxbvwAAABUBAAAL&#10;AAAAAAAAAAAAAAAAAB8BAABfcmVscy8ucmVsc1BLAQItABQABgAIAAAAIQDNlDs7xQAAANsAAAAP&#10;AAAAAAAAAAAAAAAAAAcCAABkcnMvZG93bnJldi54bWxQSwUGAAAAAAMAAwC3AAAA+QIAAAAA&#10;" filled="f" stroked="f" strokeweight=".5pt">
                    <v:textbox>
                      <w:txbxContent>
                        <w:p w14:paraId="210FBA1E" w14:textId="73C1F5B7" w:rsidR="008B22FF" w:rsidRDefault="008B22FF" w:rsidP="008B22FF">
                          <w:pPr>
                            <w:spacing w:before="0" w:after="0" w:line="240" w:lineRule="auto"/>
                            <w:rPr>
                              <w:sz w:val="16"/>
                              <w:szCs w:val="16"/>
                            </w:rPr>
                          </w:pPr>
                          <w:r>
                            <w:rPr>
                              <w:bCs/>
                              <w:sz w:val="16"/>
                              <w:szCs w:val="16"/>
                            </w:rPr>
                            <w:t>Mężczyźni</w:t>
                          </w:r>
                        </w:p>
                      </w:txbxContent>
                    </v:textbox>
                  </v:shape>
                  <v:rect id="Prostokąt 2" o:spid="_x0000_s1033" style="position:absolute;left:10137;top:516;width:2515;height:125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MHCsnxgAAANwAAAAPAAAAZHJzL2Rvd25yZXYueG1sRI9Ba8JA&#10;FITvgv9heUIvorsqSBtdxQqFHnqwtpfcHtnXJDX7Ns1uYuKv7xYKHoeZ+YbZ7ntbiY4aXzrWsJgr&#10;EMSZMyXnGj4/XmaPIHxANlg5Jg0DedjvxqMtJsZd+Z26c8hFhLBPUEMRQp1I6bOCLPq5q4mj9+Ua&#10;iyHKJpemwWuE20oulVpLiyXHhQJrOhaUXc6t1XBrn4dTqn7eBk5PffdtWlw/TbV+mPSHDYhAfbiH&#10;/9uvRsNSreDvTDwCcvcLAAD//wMAUEsBAi0AFAAGAAgAAAAhANvh9svuAAAAhQEAABMAAAAAAAAA&#10;AAAAAAAAAAAAAFtDb250ZW50X1R5cGVzXS54bWxQSwECLQAUAAYACAAAACEAWvQsW78AAAAVAQAA&#10;CwAAAAAAAAAAAAAAAAAfAQAAX3JlbHMvLnJlbHNQSwECLQAUAAYACAAAACEADBwrJ8YAAADcAAAA&#10;DwAAAAAAAAAAAAAAAAAHAgAAZHJzL2Rvd25yZXYueG1sUEsFBgAAAAADAAMAtwAAAPoCAAAAAA==&#10;" fillcolor="#334a92" stroked="f" strokeweight="1pt"/>
                </v:group>
                <v:shape id="Wykres 1" o:spid="_x0000_s1034" type="#_x0000_t75" style="position:absolute;left:914;top:1584;width:47244;height:22312;visibility:visib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/iH8JwQAAANoAAAAPAAAAZHJzL2Rvd25yZXYueG1sRE9Na8JA&#10;EL0X+h+WKXhrNi2tJNFVilKwR2NK8TZkxyQ0Oxuza5L++64geBoe73OW68m0YqDeNZYVvEQxCOLS&#10;6oYrBcXh8zkB4TyyxtYyKfgjB+vV48MSM21H3tOQ+0qEEHYZKqi97zIpXVmTQRfZjjhwJ9sb9AH2&#10;ldQ9jiHctPI1jufSYMOhocaONjWVv/nFKJi/y+23T85FWvycv9L8lB/Ht41Ss6fpYwHC0+Tv4pt7&#10;p8N8uL5yvXL1DwAA//8DAFBLAQItABQABgAIAAAAIQDb4fbL7gAAAIUBAAATAAAAAAAAAAAAAAAA&#10;AAAAAABbQ29udGVudF9UeXBlc10ueG1sUEsBAi0AFAAGAAgAAAAhAFr0LFu/AAAAFQEAAAsAAAAA&#10;AAAAAAAAAAAAHwEAAF9yZWxzLy5yZWxzUEsBAi0AFAAGAAgAAAAhAL+IfwnBAAAA2gAAAA8AAAAA&#10;AAAAAAAAAAAABwIAAGRycy9kb3ducmV2LnhtbFBLBQYAAAAAAwADALcAAAD1AgAAAAA=&#10;">
                  <v:imagedata r:id="rId13" o:title=""/>
                  <o:lock v:ext="edit" aspectratio="f"/>
                </v:shape>
              </v:group>
            </w:pict>
          </mc:Fallback>
        </mc:AlternateContent>
      </w:r>
      <w:r w:rsidR="00E466CE">
        <w:t>Stan</w:t>
      </w:r>
      <w:r w:rsidR="00E466CE">
        <w:rPr>
          <w:spacing w:val="-6"/>
        </w:rPr>
        <w:t xml:space="preserve"> </w:t>
      </w:r>
      <w:r w:rsidR="00E466CE">
        <w:t>w</w:t>
      </w:r>
      <w:r w:rsidR="00E466CE">
        <w:rPr>
          <w:spacing w:val="-4"/>
        </w:rPr>
        <w:t xml:space="preserve"> </w:t>
      </w:r>
      <w:r w:rsidR="00E466CE">
        <w:t>dniu</w:t>
      </w:r>
      <w:r w:rsidR="00E466CE">
        <w:rPr>
          <w:spacing w:val="-4"/>
        </w:rPr>
        <w:t xml:space="preserve"> </w:t>
      </w:r>
      <w:r w:rsidR="00E466CE">
        <w:t>31</w:t>
      </w:r>
      <w:r w:rsidR="00E466CE">
        <w:rPr>
          <w:spacing w:val="-5"/>
        </w:rPr>
        <w:t xml:space="preserve"> </w:t>
      </w:r>
      <w:r w:rsidR="00E466CE">
        <w:rPr>
          <w:spacing w:val="-2"/>
        </w:rPr>
        <w:t>grudnia</w:t>
      </w:r>
    </w:p>
    <w:p w14:paraId="20C68632" w14:textId="027A9048" w:rsidR="00E8736D" w:rsidRDefault="00ED4EFA" w:rsidP="00E8736D">
      <w:pPr>
        <w:pStyle w:val="Tekstpodstawowy"/>
        <w:spacing w:before="1" w:line="276" w:lineRule="auto"/>
        <w:jc w:val="both"/>
      </w:pPr>
      <w:r w:rsidRPr="000D1E72">
        <w:rPr>
          <w:b/>
          <w:noProof/>
          <w:shd w:val="clear" w:color="auto" w:fill="FFFFFF"/>
        </w:rPr>
        <w:lastRenderedPageBreak/>
        <mc:AlternateContent>
          <mc:Choice Requires="wps">
            <w:drawing>
              <wp:anchor distT="45720" distB="45720" distL="114300" distR="114300" simplePos="0" relativeHeight="252120064" behindDoc="1" locked="0" layoutInCell="1" allowOverlap="1" wp14:anchorId="5C48097A" wp14:editId="69C27E00">
                <wp:simplePos x="0" y="0"/>
                <wp:positionH relativeFrom="column">
                  <wp:posOffset>5227955</wp:posOffset>
                </wp:positionH>
                <wp:positionV relativeFrom="paragraph">
                  <wp:posOffset>689058</wp:posOffset>
                </wp:positionV>
                <wp:extent cx="1821180" cy="582295"/>
                <wp:effectExtent l="0" t="0" r="0" b="0"/>
                <wp:wrapNone/>
                <wp:docPr id="227" name="Pole tekstowe 227" descr="Prawie 60% studentów pobierało naukę na studiach pierwszego stopnia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821180" cy="58229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79C2A4C1" w14:textId="0480C985" w:rsidR="00ED4EFA" w:rsidRPr="00564E92" w:rsidRDefault="00ED4EFA" w:rsidP="00ED4EFA">
                            <w:pPr>
                              <w:spacing w:before="0" w:after="0"/>
                              <w:rPr>
                                <w:color w:val="001D77"/>
                              </w:rPr>
                            </w:pPr>
                            <w:r w:rsidRPr="00ED4EFA">
                              <w:rPr>
                                <w:color w:val="001D77"/>
                              </w:rPr>
                              <w:t xml:space="preserve">Prawie 60% studentów po- </w:t>
                            </w:r>
                            <w:proofErr w:type="spellStart"/>
                            <w:r w:rsidRPr="00ED4EFA">
                              <w:rPr>
                                <w:color w:val="001D77"/>
                              </w:rPr>
                              <w:t>bierało</w:t>
                            </w:r>
                            <w:proofErr w:type="spellEnd"/>
                            <w:r w:rsidRPr="00ED4EFA">
                              <w:rPr>
                                <w:color w:val="001D77"/>
                              </w:rPr>
                              <w:t xml:space="preserve"> naukę na studiach pierwszego stopnia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5C48097A" id="Pole tekstowe 227" o:spid="_x0000_s1035" type="#_x0000_t202" alt="Prawie 60% studentów pobierało naukę na studiach pierwszego stopnia" style="position:absolute;left:0;text-align:left;margin-left:411.65pt;margin-top:54.25pt;width:143.4pt;height:45.85pt;z-index:-25119641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2QMC+wEAANQDAAAOAAAAZHJzL2Uyb0RvYy54bWysU9Fu2yAUfZ+0f0C8L46tZEuskKpr12lS&#10;103q+gEE4xgNuAxI7Ozrd8FuGm1v1fyAwJd77j3nHjZXg9HkKH1QYBktZ3NKpBXQKLtn9OnH3bsV&#10;JSFy23ANVjJ6koFebd++2fSulhV0oBvpCYLYUPeO0S5GVxdFEJ00PMzASYvBFrzhEY9+XzSe94hu&#10;dFHN5++LHnzjPAgZAv69HYN0m/HbVor4rW2DjEQzir3FvPq87tJabDe83nvuOiWmNvgrujBcWSx6&#10;hrrlkZODV/9AGSU8BGjjTIApoG2VkJkDsinnf7F57LiTmQuKE9xZpvD/YMXD8dF99yQOH2HAAWYS&#10;wd2D+BmIhZuO27289h76TvIGC5dJsqJ3oZ5Sk9ShDglk13+FBofMDxEy0NB6k1RBngTRcQCns+hy&#10;iESkkquqLFcYEhhbrqpqvcwleP2c7XyInyUYkjaMehxqRufH+xBTN7x+vpKKWbhTWufBakt6RtfL&#10;apkTLiJGRfSdVobR1Tx9oxMSyU+2ycmRKz3usYC2E+tEdKQch91AVMPoIuUmEXbQnFAGD6PN8Fng&#10;pgP/m5IeLcZo+HXgXlKiv1iUcl0uFsmT+bBYfqjw4C8ju8sItwKhGI2UjNubmH08Ur5GyVuV1Xjp&#10;ZGoZrZNFmmyevHl5zrdeHuP2DwAAAP//AwBQSwMEFAAGAAgAAAAhAOIR+ZjfAAAADAEAAA8AAABk&#10;cnMvZG93bnJldi54bWxMj8tOwzAQRfdI/QdrKrGjdlKK0hCnqorYgigPqTs3niYR8TiK3Sb8PdMV&#10;LEf36N4zxWZynbjgEFpPGpKFAoFUedtSreHj/fkuAxGiIWs6T6jhBwNsytlNYXLrR3rDyz7Wgkso&#10;5EZDE2OfSxmqBp0JC98jcXbygzORz6GWdjAjl7tOpko9SGda4oXG9LhrsPren52Gz5fT4etevdZP&#10;btWPflKS3FpqfTufto8gIk7xD4arPqtDyU5HfyYbRKchS5dLRjlQ2QrElUgSlYA4auDlFGRZyP9P&#10;lL8AAAD//wMAUEsBAi0AFAAGAAgAAAAhALaDOJL+AAAA4QEAABMAAAAAAAAAAAAAAAAAAAAAAFtD&#10;b250ZW50X1R5cGVzXS54bWxQSwECLQAUAAYACAAAACEAOP0h/9YAAACUAQAACwAAAAAAAAAAAAAA&#10;AAAvAQAAX3JlbHMvLnJlbHNQSwECLQAUAAYACAAAACEAHNkDAvsBAADUAwAADgAAAAAAAAAAAAAA&#10;AAAuAgAAZHJzL2Uyb0RvYy54bWxQSwECLQAUAAYACAAAACEA4hH5mN8AAAAMAQAADwAAAAAAAAAA&#10;AAAAAABVBAAAZHJzL2Rvd25yZXYueG1sUEsFBgAAAAAEAAQA8wAAAGEFAAAAAA==&#10;" filled="f" stroked="f">
                <v:textbox>
                  <w:txbxContent>
                    <w:p w14:paraId="79C2A4C1" w14:textId="0480C985" w:rsidR="00ED4EFA" w:rsidRPr="00564E92" w:rsidRDefault="00ED4EFA" w:rsidP="00ED4EFA">
                      <w:pPr>
                        <w:spacing w:before="0" w:after="0"/>
                        <w:rPr>
                          <w:color w:val="001D77"/>
                        </w:rPr>
                      </w:pPr>
                      <w:r w:rsidRPr="00ED4EFA">
                        <w:rPr>
                          <w:color w:val="001D77"/>
                        </w:rPr>
                        <w:t xml:space="preserve">Prawie 60% studentów po- </w:t>
                      </w:r>
                      <w:proofErr w:type="spellStart"/>
                      <w:r w:rsidRPr="00ED4EFA">
                        <w:rPr>
                          <w:color w:val="001D77"/>
                        </w:rPr>
                        <w:t>bierało</w:t>
                      </w:r>
                      <w:proofErr w:type="spellEnd"/>
                      <w:r w:rsidRPr="00ED4EFA">
                        <w:rPr>
                          <w:color w:val="001D77"/>
                        </w:rPr>
                        <w:t xml:space="preserve"> naukę na studiach pierwszego stopnia</w:t>
                      </w:r>
                    </w:p>
                  </w:txbxContent>
                </v:textbox>
              </v:shape>
            </w:pict>
          </mc:Fallback>
        </mc:AlternateContent>
      </w:r>
      <w:r w:rsidR="00E8736D">
        <w:t>Na</w:t>
      </w:r>
      <w:r w:rsidR="00E8736D">
        <w:rPr>
          <w:spacing w:val="-3"/>
        </w:rPr>
        <w:t xml:space="preserve"> </w:t>
      </w:r>
      <w:r w:rsidR="00E8736D">
        <w:t>studiach</w:t>
      </w:r>
      <w:r w:rsidR="00E8736D">
        <w:rPr>
          <w:spacing w:val="-4"/>
        </w:rPr>
        <w:t xml:space="preserve"> </w:t>
      </w:r>
      <w:r w:rsidR="00E8736D">
        <w:t>stacjonarnych</w:t>
      </w:r>
      <w:r w:rsidR="00E8736D">
        <w:rPr>
          <w:spacing w:val="-3"/>
        </w:rPr>
        <w:t xml:space="preserve"> </w:t>
      </w:r>
      <w:r w:rsidR="00E8736D">
        <w:t>kształciło</w:t>
      </w:r>
      <w:r w:rsidR="00E8736D">
        <w:rPr>
          <w:spacing w:val="-4"/>
        </w:rPr>
        <w:t xml:space="preserve"> </w:t>
      </w:r>
      <w:r w:rsidR="00E8736D">
        <w:t>się</w:t>
      </w:r>
      <w:r w:rsidR="00E8736D">
        <w:rPr>
          <w:spacing w:val="-4"/>
        </w:rPr>
        <w:t xml:space="preserve"> </w:t>
      </w:r>
      <w:r w:rsidR="00E8736D">
        <w:t>72,3</w:t>
      </w:r>
      <w:r w:rsidR="00E8736D">
        <w:rPr>
          <w:spacing w:val="-3"/>
        </w:rPr>
        <w:t xml:space="preserve"> </w:t>
      </w:r>
      <w:r w:rsidR="00E8736D">
        <w:t>tys.</w:t>
      </w:r>
      <w:r w:rsidR="00E8736D">
        <w:rPr>
          <w:spacing w:val="-3"/>
        </w:rPr>
        <w:t xml:space="preserve"> </w:t>
      </w:r>
      <w:r w:rsidR="00E8736D">
        <w:t>osób</w:t>
      </w:r>
      <w:r w:rsidR="00E8736D">
        <w:rPr>
          <w:spacing w:val="-3"/>
        </w:rPr>
        <w:t xml:space="preserve"> </w:t>
      </w:r>
      <w:r w:rsidR="00E8736D">
        <w:t>(64,9%</w:t>
      </w:r>
      <w:r w:rsidR="00E8736D">
        <w:rPr>
          <w:spacing w:val="-4"/>
        </w:rPr>
        <w:t xml:space="preserve"> </w:t>
      </w:r>
      <w:r w:rsidR="00E8736D">
        <w:t>wszystkich</w:t>
      </w:r>
      <w:r w:rsidR="00E8736D">
        <w:rPr>
          <w:spacing w:val="-4"/>
        </w:rPr>
        <w:t xml:space="preserve"> </w:t>
      </w:r>
      <w:r w:rsidR="00E8736D">
        <w:t>studiujących), natomiast na studiach niestacjonarnych studiowało 39,1 tys. osób (35,1%). Zarówno na</w:t>
      </w:r>
      <w:r w:rsidR="00E8736D">
        <w:rPr>
          <w:spacing w:val="-4"/>
        </w:rPr>
        <w:t xml:space="preserve"> </w:t>
      </w:r>
      <w:r w:rsidR="00E8736D">
        <w:t>studiach</w:t>
      </w:r>
      <w:r w:rsidR="00E8736D">
        <w:rPr>
          <w:spacing w:val="-5"/>
        </w:rPr>
        <w:t xml:space="preserve"> </w:t>
      </w:r>
      <w:r w:rsidR="00E8736D">
        <w:t>stacjonarnych,</w:t>
      </w:r>
      <w:r w:rsidR="00E8736D">
        <w:rPr>
          <w:spacing w:val="-4"/>
        </w:rPr>
        <w:t xml:space="preserve"> </w:t>
      </w:r>
      <w:r w:rsidR="00E8736D">
        <w:t>jak</w:t>
      </w:r>
      <w:r w:rsidR="00E8736D">
        <w:rPr>
          <w:spacing w:val="-5"/>
        </w:rPr>
        <w:t xml:space="preserve"> </w:t>
      </w:r>
      <w:r w:rsidR="00E8736D">
        <w:t>i</w:t>
      </w:r>
      <w:r w:rsidR="00E8736D">
        <w:rPr>
          <w:spacing w:val="-5"/>
        </w:rPr>
        <w:t xml:space="preserve"> </w:t>
      </w:r>
      <w:r w:rsidR="00E8736D">
        <w:t>niestacjonarnych</w:t>
      </w:r>
      <w:r w:rsidR="00E8736D">
        <w:rPr>
          <w:spacing w:val="-5"/>
        </w:rPr>
        <w:t xml:space="preserve"> </w:t>
      </w:r>
      <w:r w:rsidR="00E8736D">
        <w:t>większość</w:t>
      </w:r>
      <w:r w:rsidR="00E8736D">
        <w:rPr>
          <w:spacing w:val="-4"/>
        </w:rPr>
        <w:t xml:space="preserve"> </w:t>
      </w:r>
      <w:r w:rsidR="00E8736D">
        <w:t>studentów</w:t>
      </w:r>
      <w:r w:rsidR="00E8736D">
        <w:rPr>
          <w:spacing w:val="-4"/>
        </w:rPr>
        <w:t xml:space="preserve"> </w:t>
      </w:r>
      <w:r w:rsidR="00E8736D">
        <w:t>stanowiły</w:t>
      </w:r>
      <w:r w:rsidR="00E8736D">
        <w:rPr>
          <w:spacing w:val="-4"/>
        </w:rPr>
        <w:t xml:space="preserve"> </w:t>
      </w:r>
      <w:r w:rsidR="00E8736D">
        <w:t xml:space="preserve">kobiety, tj. na studiach stacjonarnych – 40,8 tys. (56,4%), a na studiach niestacjonarnych – 23,2 tys. </w:t>
      </w:r>
      <w:r w:rsidR="00E8736D">
        <w:rPr>
          <w:spacing w:val="-2"/>
        </w:rPr>
        <w:t>(59,3%).</w:t>
      </w:r>
    </w:p>
    <w:p w14:paraId="7B1700C1" w14:textId="1F61125F" w:rsidR="00E8736D" w:rsidRPr="00E01CE2" w:rsidRDefault="00E8736D" w:rsidP="00E8736D">
      <w:pPr>
        <w:pStyle w:val="Tekstpodstawowy"/>
        <w:spacing w:before="116" w:line="273" w:lineRule="auto"/>
      </w:pPr>
      <w:r w:rsidRPr="00E01CE2">
        <w:t>Na studiach pierwszego stopnia kształciło się 66,7 tys. osób (59,9% ogólnej liczby studiujących), w tym 42,3 tys. z zamiarem uzyskania tytułu licencjata, a 24,2 tys. – tytułu inżyniera.</w:t>
      </w:r>
      <w:r w:rsidRPr="00E01CE2">
        <w:rPr>
          <w:spacing w:val="-4"/>
        </w:rPr>
        <w:t xml:space="preserve"> </w:t>
      </w:r>
      <w:r w:rsidR="007955EE">
        <w:rPr>
          <w:spacing w:val="-4"/>
        </w:rPr>
        <w:br/>
      </w:r>
      <w:r w:rsidRPr="00E01CE2">
        <w:t>Na</w:t>
      </w:r>
      <w:r w:rsidRPr="00E01CE2">
        <w:rPr>
          <w:spacing w:val="-4"/>
        </w:rPr>
        <w:t xml:space="preserve"> </w:t>
      </w:r>
      <w:r w:rsidRPr="00E01CE2">
        <w:t>studiach</w:t>
      </w:r>
      <w:r w:rsidRPr="00E01CE2">
        <w:rPr>
          <w:spacing w:val="-5"/>
        </w:rPr>
        <w:t xml:space="preserve"> drugiego stopnia z tytułem </w:t>
      </w:r>
      <w:r w:rsidRPr="00E01CE2">
        <w:t>magistra</w:t>
      </w:r>
      <w:r w:rsidRPr="00E01CE2">
        <w:rPr>
          <w:spacing w:val="-3"/>
        </w:rPr>
        <w:t xml:space="preserve"> </w:t>
      </w:r>
      <w:r w:rsidRPr="00E01CE2">
        <w:t>naukę pobierało 22,8 tys. osób (20,4% ogółu studentów), a na studiach magisterskich jednolitych –</w:t>
      </w:r>
      <w:r w:rsidRPr="00E01CE2">
        <w:rPr>
          <w:spacing w:val="-4"/>
        </w:rPr>
        <w:t xml:space="preserve"> 21,9</w:t>
      </w:r>
      <w:r w:rsidRPr="00E01CE2">
        <w:rPr>
          <w:spacing w:val="-3"/>
        </w:rPr>
        <w:t xml:space="preserve"> </w:t>
      </w:r>
      <w:r w:rsidRPr="00E01CE2">
        <w:t>tys.</w:t>
      </w:r>
      <w:r w:rsidRPr="00E01CE2">
        <w:rPr>
          <w:spacing w:val="-2"/>
        </w:rPr>
        <w:t xml:space="preserve"> (19,7%).</w:t>
      </w:r>
    </w:p>
    <w:p w14:paraId="580EB36C" w14:textId="6FD4D713" w:rsidR="00E466CE" w:rsidRDefault="00E8736D" w:rsidP="007955EE">
      <w:pPr>
        <w:pStyle w:val="Tekstpodstawowy"/>
        <w:spacing w:before="154"/>
      </w:pPr>
      <w:r>
        <w:t>W</w:t>
      </w:r>
      <w:r>
        <w:rPr>
          <w:spacing w:val="-7"/>
        </w:rPr>
        <w:t xml:space="preserve"> </w:t>
      </w:r>
      <w:r>
        <w:t>roku</w:t>
      </w:r>
      <w:r>
        <w:rPr>
          <w:spacing w:val="-6"/>
        </w:rPr>
        <w:t xml:space="preserve"> </w:t>
      </w:r>
      <w:r>
        <w:t>akademickim</w:t>
      </w:r>
      <w:r>
        <w:rPr>
          <w:spacing w:val="-6"/>
        </w:rPr>
        <w:t xml:space="preserve"> </w:t>
      </w:r>
      <w:r>
        <w:t>2024/25</w:t>
      </w:r>
      <w:r>
        <w:rPr>
          <w:spacing w:val="-6"/>
        </w:rPr>
        <w:t xml:space="preserve"> </w:t>
      </w:r>
      <w:r>
        <w:t>kształciło</w:t>
      </w:r>
      <w:r>
        <w:rPr>
          <w:spacing w:val="-6"/>
        </w:rPr>
        <w:t xml:space="preserve"> </w:t>
      </w:r>
      <w:r>
        <w:t>się</w:t>
      </w:r>
      <w:r>
        <w:rPr>
          <w:spacing w:val="-8"/>
        </w:rPr>
        <w:t xml:space="preserve"> </w:t>
      </w:r>
      <w:r>
        <w:t>79,2</w:t>
      </w:r>
      <w:r>
        <w:rPr>
          <w:spacing w:val="-6"/>
        </w:rPr>
        <w:t xml:space="preserve"> </w:t>
      </w:r>
      <w:r>
        <w:t>tys.</w:t>
      </w:r>
      <w:r>
        <w:rPr>
          <w:spacing w:val="-6"/>
        </w:rPr>
        <w:t xml:space="preserve"> </w:t>
      </w:r>
      <w:r>
        <w:t>studentów</w:t>
      </w:r>
      <w:r>
        <w:rPr>
          <w:spacing w:val="-5"/>
        </w:rPr>
        <w:t xml:space="preserve"> </w:t>
      </w:r>
      <w:r>
        <w:t>w</w:t>
      </w:r>
      <w:r>
        <w:rPr>
          <w:spacing w:val="-6"/>
        </w:rPr>
        <w:t xml:space="preserve"> </w:t>
      </w:r>
      <w:r>
        <w:t>wieku</w:t>
      </w:r>
      <w:r>
        <w:rPr>
          <w:spacing w:val="-4"/>
        </w:rPr>
        <w:t xml:space="preserve"> </w:t>
      </w:r>
      <w:r>
        <w:t>19</w:t>
      </w:r>
      <w:r>
        <w:rPr>
          <w:spacing w:val="-5"/>
        </w:rPr>
        <w:t xml:space="preserve"> </w:t>
      </w:r>
      <w:r>
        <w:t>do</w:t>
      </w:r>
      <w:r>
        <w:rPr>
          <w:spacing w:val="-7"/>
        </w:rPr>
        <w:t xml:space="preserve"> </w:t>
      </w:r>
      <w:r>
        <w:t>24</w:t>
      </w:r>
      <w:r>
        <w:rPr>
          <w:spacing w:val="-6"/>
        </w:rPr>
        <w:t xml:space="preserve"> </w:t>
      </w:r>
      <w:r>
        <w:rPr>
          <w:spacing w:val="-4"/>
        </w:rPr>
        <w:t xml:space="preserve">lat, </w:t>
      </w:r>
      <w:r>
        <w:t>co</w:t>
      </w:r>
      <w:r>
        <w:rPr>
          <w:spacing w:val="-5"/>
        </w:rPr>
        <w:t xml:space="preserve"> </w:t>
      </w:r>
      <w:r>
        <w:t>stanowiło</w:t>
      </w:r>
      <w:r>
        <w:rPr>
          <w:spacing w:val="-5"/>
        </w:rPr>
        <w:t xml:space="preserve"> </w:t>
      </w:r>
      <w:r>
        <w:t>71,1%</w:t>
      </w:r>
      <w:r>
        <w:rPr>
          <w:spacing w:val="-5"/>
        </w:rPr>
        <w:t xml:space="preserve"> </w:t>
      </w:r>
      <w:r>
        <w:t>wszystkich</w:t>
      </w:r>
      <w:r>
        <w:rPr>
          <w:spacing w:val="-5"/>
        </w:rPr>
        <w:t xml:space="preserve"> </w:t>
      </w:r>
      <w:r>
        <w:t>studentów.</w:t>
      </w:r>
      <w:r>
        <w:rPr>
          <w:spacing w:val="-4"/>
        </w:rPr>
        <w:t xml:space="preserve"> </w:t>
      </w:r>
      <w:r>
        <w:t>Współczynnik</w:t>
      </w:r>
      <w:r>
        <w:rPr>
          <w:spacing w:val="-3"/>
        </w:rPr>
        <w:t xml:space="preserve"> </w:t>
      </w:r>
      <w:proofErr w:type="spellStart"/>
      <w:r>
        <w:t>skolaryzacji</w:t>
      </w:r>
      <w:proofErr w:type="spellEnd"/>
      <w:r>
        <w:rPr>
          <w:spacing w:val="-5"/>
        </w:rPr>
        <w:t xml:space="preserve"> </w:t>
      </w:r>
      <w:r>
        <w:t>netto</w:t>
      </w:r>
      <w:r>
        <w:rPr>
          <w:spacing w:val="-5"/>
        </w:rPr>
        <w:t xml:space="preserve"> </w:t>
      </w:r>
      <w:r>
        <w:t>wyniósł</w:t>
      </w:r>
      <w:r>
        <w:rPr>
          <w:spacing w:val="-1"/>
        </w:rPr>
        <w:t xml:space="preserve"> </w:t>
      </w:r>
      <w:r>
        <w:t xml:space="preserve">34,9%. Studenci </w:t>
      </w:r>
      <w:r w:rsidR="007955EE">
        <w:br/>
      </w:r>
      <w:r>
        <w:t>w wieku 30 lat i więcej stanowili 14,5% studentów ogółem.</w:t>
      </w:r>
    </w:p>
    <w:p w14:paraId="195BF7BD" w14:textId="429F913A" w:rsidR="00DA47A4" w:rsidRDefault="00DA47A4" w:rsidP="00DA47A4">
      <w:pPr>
        <w:pStyle w:val="Nagwek1"/>
        <w:spacing w:after="0"/>
      </w:pPr>
      <w:r>
        <w:rPr>
          <w:color w:val="000000" w:themeColor="text1"/>
        </w:rPr>
        <w:t>Tablica</w:t>
      </w:r>
      <w:r w:rsidRPr="00E466CE">
        <w:rPr>
          <w:color w:val="000000" w:themeColor="text1"/>
          <w:spacing w:val="-11"/>
        </w:rPr>
        <w:t xml:space="preserve"> </w:t>
      </w:r>
      <w:r w:rsidRPr="00E466CE">
        <w:rPr>
          <w:color w:val="000000" w:themeColor="text1"/>
        </w:rPr>
        <w:t>1.</w:t>
      </w:r>
      <w:r w:rsidRPr="00E466CE">
        <w:rPr>
          <w:color w:val="000000" w:themeColor="text1"/>
          <w:spacing w:val="-7"/>
        </w:rPr>
        <w:t xml:space="preserve"> </w:t>
      </w:r>
      <w:r w:rsidRPr="00E466CE">
        <w:rPr>
          <w:color w:val="000000" w:themeColor="text1"/>
        </w:rPr>
        <w:t>Studenci</w:t>
      </w:r>
      <w:r w:rsidRPr="00E466CE">
        <w:rPr>
          <w:color w:val="000000" w:themeColor="text1"/>
          <w:spacing w:val="-20"/>
        </w:rPr>
        <w:t xml:space="preserve"> </w:t>
      </w:r>
      <w:r w:rsidRPr="00E466CE">
        <w:rPr>
          <w:color w:val="000000" w:themeColor="text1"/>
        </w:rPr>
        <w:t>według</w:t>
      </w:r>
      <w:r w:rsidRPr="00E466CE">
        <w:rPr>
          <w:color w:val="000000" w:themeColor="text1"/>
          <w:spacing w:val="-6"/>
        </w:rPr>
        <w:t xml:space="preserve"> </w:t>
      </w:r>
      <w:r>
        <w:rPr>
          <w:color w:val="000000" w:themeColor="text1"/>
        </w:rPr>
        <w:t>rodzaju i form studiów</w:t>
      </w:r>
      <w:r w:rsidRPr="00E466CE">
        <w:rPr>
          <w:color w:val="000000" w:themeColor="text1"/>
          <w:spacing w:val="-7"/>
        </w:rPr>
        <w:t xml:space="preserve"> </w:t>
      </w:r>
      <w:r w:rsidRPr="00E466CE">
        <w:rPr>
          <w:color w:val="000000" w:themeColor="text1"/>
        </w:rPr>
        <w:t>w</w:t>
      </w:r>
      <w:r w:rsidRPr="00E466CE">
        <w:rPr>
          <w:color w:val="000000" w:themeColor="text1"/>
          <w:spacing w:val="-7"/>
        </w:rPr>
        <w:t xml:space="preserve"> </w:t>
      </w:r>
      <w:r w:rsidRPr="00E466CE">
        <w:rPr>
          <w:color w:val="000000" w:themeColor="text1"/>
        </w:rPr>
        <w:t>roku</w:t>
      </w:r>
      <w:r w:rsidRPr="00E466CE">
        <w:rPr>
          <w:color w:val="000000" w:themeColor="text1"/>
          <w:spacing w:val="-7"/>
        </w:rPr>
        <w:t xml:space="preserve"> </w:t>
      </w:r>
      <w:r w:rsidRPr="00E466CE">
        <w:rPr>
          <w:color w:val="000000" w:themeColor="text1"/>
        </w:rPr>
        <w:t>akademickim</w:t>
      </w:r>
      <w:r w:rsidRPr="00E466CE">
        <w:rPr>
          <w:color w:val="000000" w:themeColor="text1"/>
          <w:spacing w:val="-6"/>
        </w:rPr>
        <w:t xml:space="preserve"> </w:t>
      </w:r>
      <w:r w:rsidRPr="00E466CE">
        <w:rPr>
          <w:color w:val="000000" w:themeColor="text1"/>
          <w:spacing w:val="-2"/>
        </w:rPr>
        <w:t>2024/25</w:t>
      </w:r>
    </w:p>
    <w:p w14:paraId="783BC5C7" w14:textId="0E31A420" w:rsidR="00DA47A4" w:rsidRDefault="00DA47A4" w:rsidP="00DA47A4">
      <w:pPr>
        <w:pStyle w:val="Tekstpodstawowy"/>
        <w:spacing w:before="0"/>
        <w:ind w:left="822"/>
      </w:pPr>
      <w:r>
        <w:t>Stan</w:t>
      </w:r>
      <w:r>
        <w:rPr>
          <w:spacing w:val="-5"/>
        </w:rPr>
        <w:t xml:space="preserve"> </w:t>
      </w:r>
      <w:r>
        <w:t>w</w:t>
      </w:r>
      <w:r>
        <w:rPr>
          <w:spacing w:val="-4"/>
        </w:rPr>
        <w:t xml:space="preserve"> </w:t>
      </w:r>
      <w:r>
        <w:t>dniu</w:t>
      </w:r>
      <w:r>
        <w:rPr>
          <w:spacing w:val="-2"/>
        </w:rPr>
        <w:t xml:space="preserve"> </w:t>
      </w:r>
      <w:r>
        <w:t>31</w:t>
      </w:r>
      <w:r>
        <w:rPr>
          <w:spacing w:val="-4"/>
        </w:rPr>
        <w:t xml:space="preserve"> </w:t>
      </w:r>
      <w:r>
        <w:rPr>
          <w:spacing w:val="-2"/>
        </w:rPr>
        <w:t>grudnia</w:t>
      </w:r>
    </w:p>
    <w:tbl>
      <w:tblPr>
        <w:tblStyle w:val="TableNormal"/>
        <w:tblW w:w="0" w:type="auto"/>
        <w:tblInd w:w="19" w:type="dxa"/>
        <w:tblBorders>
          <w:top w:val="single" w:sz="4" w:space="0" w:color="001D77"/>
          <w:left w:val="single" w:sz="4" w:space="0" w:color="001D77"/>
          <w:bottom w:val="single" w:sz="4" w:space="0" w:color="001D77"/>
          <w:right w:val="single" w:sz="4" w:space="0" w:color="001D77"/>
          <w:insideH w:val="single" w:sz="4" w:space="0" w:color="001D77"/>
          <w:insideV w:val="single" w:sz="4" w:space="0" w:color="001D77"/>
        </w:tblBorders>
        <w:tblLayout w:type="fixed"/>
        <w:tblLook w:val="01E0" w:firstRow="1" w:lastRow="1" w:firstColumn="1" w:lastColumn="1" w:noHBand="0" w:noVBand="0"/>
        <w:tblCaption w:val="Studenci według rodzaju i form studiów w roku akademickim 2024/25"/>
        <w:tblDescription w:val="Tabela przedstawia dane o studentach według rodzaju i form studiów w roku akademickim 2024/25 (ogółem, w tym kobiety)"/>
      </w:tblPr>
      <w:tblGrid>
        <w:gridCol w:w="1891"/>
        <w:gridCol w:w="885"/>
        <w:gridCol w:w="931"/>
        <w:gridCol w:w="1057"/>
        <w:gridCol w:w="1058"/>
        <w:gridCol w:w="1057"/>
        <w:gridCol w:w="1058"/>
      </w:tblGrid>
      <w:tr w:rsidR="00323FA0" w14:paraId="4521022F" w14:textId="77777777" w:rsidTr="00C23B0B">
        <w:trPr>
          <w:trHeight w:val="479"/>
        </w:trPr>
        <w:tc>
          <w:tcPr>
            <w:tcW w:w="1891" w:type="dxa"/>
            <w:vMerge w:val="restart"/>
            <w:tcBorders>
              <w:left w:val="nil"/>
            </w:tcBorders>
            <w:vAlign w:val="center"/>
          </w:tcPr>
          <w:p w14:paraId="5A6A14B0" w14:textId="77777777" w:rsidR="00323FA0" w:rsidRPr="00B120CC" w:rsidRDefault="00323FA0" w:rsidP="00C23B0B">
            <w:pPr>
              <w:pStyle w:val="TableParagraph"/>
              <w:spacing w:line="240" w:lineRule="exact"/>
              <w:jc w:val="center"/>
              <w:rPr>
                <w:sz w:val="19"/>
                <w:szCs w:val="19"/>
              </w:rPr>
            </w:pPr>
            <w:r w:rsidRPr="00B120CC">
              <w:rPr>
                <w:sz w:val="19"/>
                <w:szCs w:val="19"/>
              </w:rPr>
              <w:t>RODZAJ</w:t>
            </w:r>
            <w:r w:rsidRPr="00B120CC">
              <w:rPr>
                <w:spacing w:val="-3"/>
                <w:sz w:val="19"/>
                <w:szCs w:val="19"/>
              </w:rPr>
              <w:t xml:space="preserve"> </w:t>
            </w:r>
            <w:r w:rsidRPr="00B120CC">
              <w:rPr>
                <w:spacing w:val="-2"/>
                <w:sz w:val="19"/>
                <w:szCs w:val="19"/>
              </w:rPr>
              <w:t>STUDIÓW</w:t>
            </w:r>
          </w:p>
        </w:tc>
        <w:tc>
          <w:tcPr>
            <w:tcW w:w="885" w:type="dxa"/>
            <w:vMerge w:val="restart"/>
            <w:tcBorders>
              <w:bottom w:val="single" w:sz="4" w:space="0" w:color="auto"/>
            </w:tcBorders>
            <w:vAlign w:val="center"/>
          </w:tcPr>
          <w:p w14:paraId="0F220C3D" w14:textId="77777777" w:rsidR="00323FA0" w:rsidRPr="00B120CC" w:rsidRDefault="00323FA0" w:rsidP="00C23B0B">
            <w:pPr>
              <w:pStyle w:val="TableParagraph"/>
              <w:spacing w:line="240" w:lineRule="exact"/>
              <w:jc w:val="center"/>
              <w:rPr>
                <w:sz w:val="19"/>
                <w:szCs w:val="19"/>
              </w:rPr>
            </w:pPr>
            <w:proofErr w:type="spellStart"/>
            <w:r w:rsidRPr="00B120CC">
              <w:rPr>
                <w:spacing w:val="-2"/>
                <w:sz w:val="19"/>
                <w:szCs w:val="19"/>
              </w:rPr>
              <w:t>Ogółem</w:t>
            </w:r>
            <w:proofErr w:type="spellEnd"/>
          </w:p>
        </w:tc>
        <w:tc>
          <w:tcPr>
            <w:tcW w:w="931" w:type="dxa"/>
            <w:vMerge w:val="restart"/>
            <w:vAlign w:val="center"/>
          </w:tcPr>
          <w:p w14:paraId="1B95315D" w14:textId="77777777" w:rsidR="00323FA0" w:rsidRPr="00B120CC" w:rsidRDefault="00323FA0" w:rsidP="00C23B0B">
            <w:pPr>
              <w:pStyle w:val="TableParagraph"/>
              <w:spacing w:line="240" w:lineRule="exact"/>
              <w:jc w:val="center"/>
              <w:rPr>
                <w:sz w:val="19"/>
                <w:szCs w:val="19"/>
              </w:rPr>
            </w:pPr>
            <w:r w:rsidRPr="00B120CC">
              <w:rPr>
                <w:sz w:val="19"/>
                <w:szCs w:val="19"/>
              </w:rPr>
              <w:t xml:space="preserve">W </w:t>
            </w:r>
            <w:proofErr w:type="spellStart"/>
            <w:r w:rsidRPr="00B120CC">
              <w:rPr>
                <w:sz w:val="19"/>
                <w:szCs w:val="19"/>
              </w:rPr>
              <w:t>tym</w:t>
            </w:r>
            <w:proofErr w:type="spellEnd"/>
            <w:r w:rsidRPr="00B120CC">
              <w:rPr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pacing w:val="-2"/>
                <w:sz w:val="19"/>
                <w:szCs w:val="19"/>
              </w:rPr>
              <w:t>kobiety</w:t>
            </w:r>
            <w:proofErr w:type="spellEnd"/>
          </w:p>
        </w:tc>
        <w:tc>
          <w:tcPr>
            <w:tcW w:w="4230" w:type="dxa"/>
            <w:gridSpan w:val="4"/>
            <w:tcBorders>
              <w:right w:val="nil"/>
            </w:tcBorders>
            <w:vAlign w:val="center"/>
          </w:tcPr>
          <w:p w14:paraId="459375F5" w14:textId="77777777" w:rsidR="00323FA0" w:rsidRPr="00B120CC" w:rsidRDefault="00323FA0" w:rsidP="00C23B0B">
            <w:pPr>
              <w:pStyle w:val="TableParagraph"/>
              <w:spacing w:line="240" w:lineRule="exact"/>
              <w:jc w:val="center"/>
              <w:rPr>
                <w:sz w:val="19"/>
                <w:szCs w:val="19"/>
              </w:rPr>
            </w:pPr>
            <w:r w:rsidRPr="00B120CC">
              <w:rPr>
                <w:sz w:val="19"/>
                <w:szCs w:val="19"/>
              </w:rPr>
              <w:t>Z</w:t>
            </w:r>
            <w:r w:rsidRPr="00B120CC">
              <w:rPr>
                <w:spacing w:val="-3"/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z w:val="19"/>
                <w:szCs w:val="19"/>
              </w:rPr>
              <w:t>liczby</w:t>
            </w:r>
            <w:proofErr w:type="spellEnd"/>
            <w:r w:rsidRPr="00B120CC">
              <w:rPr>
                <w:spacing w:val="-3"/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z w:val="19"/>
                <w:szCs w:val="19"/>
              </w:rPr>
              <w:t>ogółem</w:t>
            </w:r>
            <w:proofErr w:type="spellEnd"/>
            <w:r w:rsidRPr="00B120CC">
              <w:rPr>
                <w:spacing w:val="-3"/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z w:val="19"/>
                <w:szCs w:val="19"/>
              </w:rPr>
              <w:t>na</w:t>
            </w:r>
            <w:proofErr w:type="spellEnd"/>
            <w:r w:rsidRPr="00B120CC">
              <w:rPr>
                <w:spacing w:val="-3"/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pacing w:val="-2"/>
                <w:sz w:val="19"/>
                <w:szCs w:val="19"/>
              </w:rPr>
              <w:t>studiach</w:t>
            </w:r>
            <w:proofErr w:type="spellEnd"/>
          </w:p>
        </w:tc>
      </w:tr>
      <w:tr w:rsidR="00323FA0" w14:paraId="33D4660F" w14:textId="77777777" w:rsidTr="00C23B0B">
        <w:trPr>
          <w:trHeight w:val="479"/>
        </w:trPr>
        <w:tc>
          <w:tcPr>
            <w:tcW w:w="1891" w:type="dxa"/>
            <w:vMerge/>
            <w:tcBorders>
              <w:top w:val="nil"/>
              <w:left w:val="nil"/>
            </w:tcBorders>
            <w:vAlign w:val="center"/>
          </w:tcPr>
          <w:p w14:paraId="1E5D982C" w14:textId="77777777" w:rsidR="00323FA0" w:rsidRPr="00B120CC" w:rsidRDefault="00323FA0" w:rsidP="00C23B0B">
            <w:pPr>
              <w:spacing w:before="0" w:after="0" w:line="240" w:lineRule="exact"/>
              <w:jc w:val="center"/>
              <w:rPr>
                <w:szCs w:val="19"/>
              </w:rPr>
            </w:pPr>
          </w:p>
        </w:tc>
        <w:tc>
          <w:tcPr>
            <w:tcW w:w="885" w:type="dxa"/>
            <w:vMerge/>
            <w:tcBorders>
              <w:top w:val="single" w:sz="4" w:space="0" w:color="001D77"/>
              <w:bottom w:val="single" w:sz="4" w:space="0" w:color="auto"/>
            </w:tcBorders>
            <w:vAlign w:val="center"/>
          </w:tcPr>
          <w:p w14:paraId="07A39453" w14:textId="77777777" w:rsidR="00323FA0" w:rsidRPr="00B120CC" w:rsidRDefault="00323FA0" w:rsidP="00C23B0B">
            <w:pPr>
              <w:spacing w:before="0" w:after="0" w:line="240" w:lineRule="exact"/>
              <w:jc w:val="center"/>
              <w:rPr>
                <w:szCs w:val="19"/>
              </w:rPr>
            </w:pPr>
          </w:p>
        </w:tc>
        <w:tc>
          <w:tcPr>
            <w:tcW w:w="931" w:type="dxa"/>
            <w:vMerge/>
            <w:tcBorders>
              <w:top w:val="nil"/>
            </w:tcBorders>
            <w:vAlign w:val="center"/>
          </w:tcPr>
          <w:p w14:paraId="297DDA71" w14:textId="77777777" w:rsidR="00323FA0" w:rsidRPr="00B120CC" w:rsidRDefault="00323FA0" w:rsidP="00C23B0B">
            <w:pPr>
              <w:spacing w:before="0" w:after="0" w:line="240" w:lineRule="exact"/>
              <w:jc w:val="center"/>
              <w:rPr>
                <w:szCs w:val="19"/>
              </w:rPr>
            </w:pPr>
          </w:p>
        </w:tc>
        <w:tc>
          <w:tcPr>
            <w:tcW w:w="2115" w:type="dxa"/>
            <w:gridSpan w:val="2"/>
            <w:vAlign w:val="center"/>
          </w:tcPr>
          <w:p w14:paraId="5C31F3EC" w14:textId="77777777" w:rsidR="00323FA0" w:rsidRPr="00B120CC" w:rsidRDefault="00323FA0" w:rsidP="00C23B0B">
            <w:pPr>
              <w:pStyle w:val="TableParagraph"/>
              <w:spacing w:line="240" w:lineRule="exact"/>
              <w:jc w:val="center"/>
              <w:rPr>
                <w:sz w:val="19"/>
                <w:szCs w:val="19"/>
              </w:rPr>
            </w:pPr>
            <w:proofErr w:type="spellStart"/>
            <w:r w:rsidRPr="00B120CC">
              <w:rPr>
                <w:spacing w:val="-2"/>
                <w:sz w:val="19"/>
                <w:szCs w:val="19"/>
              </w:rPr>
              <w:t>stacjonarnych</w:t>
            </w:r>
            <w:proofErr w:type="spellEnd"/>
          </w:p>
        </w:tc>
        <w:tc>
          <w:tcPr>
            <w:tcW w:w="2115" w:type="dxa"/>
            <w:gridSpan w:val="2"/>
            <w:tcBorders>
              <w:right w:val="nil"/>
            </w:tcBorders>
            <w:vAlign w:val="center"/>
          </w:tcPr>
          <w:p w14:paraId="03677A88" w14:textId="77777777" w:rsidR="00323FA0" w:rsidRPr="00B120CC" w:rsidRDefault="00323FA0" w:rsidP="00C23B0B">
            <w:pPr>
              <w:pStyle w:val="TableParagraph"/>
              <w:spacing w:line="240" w:lineRule="exact"/>
              <w:jc w:val="center"/>
              <w:rPr>
                <w:sz w:val="19"/>
                <w:szCs w:val="19"/>
              </w:rPr>
            </w:pPr>
            <w:proofErr w:type="spellStart"/>
            <w:r w:rsidRPr="00B120CC">
              <w:rPr>
                <w:spacing w:val="-2"/>
                <w:sz w:val="19"/>
                <w:szCs w:val="19"/>
              </w:rPr>
              <w:t>niestacjonarnych</w:t>
            </w:r>
            <w:proofErr w:type="spellEnd"/>
          </w:p>
        </w:tc>
      </w:tr>
      <w:tr w:rsidR="00323FA0" w14:paraId="47848A4F" w14:textId="77777777" w:rsidTr="00D51055">
        <w:trPr>
          <w:trHeight w:val="719"/>
        </w:trPr>
        <w:tc>
          <w:tcPr>
            <w:tcW w:w="1891" w:type="dxa"/>
            <w:vMerge/>
            <w:tcBorders>
              <w:top w:val="nil"/>
              <w:left w:val="nil"/>
              <w:bottom w:val="single" w:sz="4" w:space="0" w:color="001D77"/>
            </w:tcBorders>
            <w:vAlign w:val="center"/>
          </w:tcPr>
          <w:p w14:paraId="765C1F31" w14:textId="77777777" w:rsidR="00323FA0" w:rsidRPr="00B120CC" w:rsidRDefault="00323FA0" w:rsidP="00C23B0B">
            <w:pPr>
              <w:spacing w:before="0" w:after="0" w:line="240" w:lineRule="exact"/>
              <w:jc w:val="center"/>
              <w:rPr>
                <w:szCs w:val="19"/>
              </w:rPr>
            </w:pPr>
          </w:p>
        </w:tc>
        <w:tc>
          <w:tcPr>
            <w:tcW w:w="885" w:type="dxa"/>
            <w:vMerge/>
            <w:tcBorders>
              <w:top w:val="single" w:sz="4" w:space="0" w:color="001D77"/>
              <w:bottom w:val="single" w:sz="4" w:space="0" w:color="001D77"/>
            </w:tcBorders>
            <w:vAlign w:val="center"/>
          </w:tcPr>
          <w:p w14:paraId="4725A186" w14:textId="77777777" w:rsidR="00323FA0" w:rsidRPr="00B120CC" w:rsidRDefault="00323FA0" w:rsidP="00C23B0B">
            <w:pPr>
              <w:spacing w:before="0" w:after="0" w:line="240" w:lineRule="exact"/>
              <w:jc w:val="center"/>
              <w:rPr>
                <w:szCs w:val="19"/>
              </w:rPr>
            </w:pPr>
          </w:p>
        </w:tc>
        <w:tc>
          <w:tcPr>
            <w:tcW w:w="931" w:type="dxa"/>
            <w:vMerge/>
            <w:tcBorders>
              <w:top w:val="nil"/>
              <w:bottom w:val="single" w:sz="4" w:space="0" w:color="001D77"/>
            </w:tcBorders>
            <w:vAlign w:val="center"/>
          </w:tcPr>
          <w:p w14:paraId="09B25BF0" w14:textId="77777777" w:rsidR="00323FA0" w:rsidRPr="00B120CC" w:rsidRDefault="00323FA0" w:rsidP="00C23B0B">
            <w:pPr>
              <w:spacing w:before="0" w:after="0" w:line="240" w:lineRule="exact"/>
              <w:jc w:val="center"/>
              <w:rPr>
                <w:szCs w:val="19"/>
              </w:rPr>
            </w:pPr>
          </w:p>
        </w:tc>
        <w:tc>
          <w:tcPr>
            <w:tcW w:w="1057" w:type="dxa"/>
            <w:tcBorders>
              <w:bottom w:val="single" w:sz="4" w:space="0" w:color="001D77"/>
            </w:tcBorders>
            <w:vAlign w:val="center"/>
          </w:tcPr>
          <w:p w14:paraId="6451200A" w14:textId="77777777" w:rsidR="00323FA0" w:rsidRPr="00B120CC" w:rsidRDefault="00323FA0" w:rsidP="00C23B0B">
            <w:pPr>
              <w:pStyle w:val="TableParagraph"/>
              <w:spacing w:line="240" w:lineRule="exact"/>
              <w:jc w:val="center"/>
              <w:rPr>
                <w:sz w:val="19"/>
                <w:szCs w:val="19"/>
              </w:rPr>
            </w:pPr>
            <w:proofErr w:type="spellStart"/>
            <w:r w:rsidRPr="00B120CC">
              <w:rPr>
                <w:spacing w:val="-2"/>
                <w:sz w:val="19"/>
                <w:szCs w:val="19"/>
              </w:rPr>
              <w:t>razem</w:t>
            </w:r>
            <w:proofErr w:type="spellEnd"/>
          </w:p>
        </w:tc>
        <w:tc>
          <w:tcPr>
            <w:tcW w:w="1058" w:type="dxa"/>
            <w:tcBorders>
              <w:bottom w:val="single" w:sz="4" w:space="0" w:color="001D77"/>
            </w:tcBorders>
            <w:vAlign w:val="center"/>
          </w:tcPr>
          <w:p w14:paraId="17471306" w14:textId="54883E25" w:rsidR="00323FA0" w:rsidRPr="00B120CC" w:rsidRDefault="00323FA0" w:rsidP="00C23B0B">
            <w:pPr>
              <w:pStyle w:val="TableParagraph"/>
              <w:spacing w:line="240" w:lineRule="exact"/>
              <w:jc w:val="center"/>
              <w:rPr>
                <w:sz w:val="19"/>
                <w:szCs w:val="19"/>
              </w:rPr>
            </w:pPr>
            <w:r w:rsidRPr="00B120CC">
              <w:rPr>
                <w:sz w:val="19"/>
                <w:szCs w:val="19"/>
              </w:rPr>
              <w:t xml:space="preserve">w </w:t>
            </w:r>
            <w:proofErr w:type="spellStart"/>
            <w:r w:rsidRPr="00B120CC">
              <w:rPr>
                <w:sz w:val="19"/>
                <w:szCs w:val="19"/>
              </w:rPr>
              <w:t>tym</w:t>
            </w:r>
            <w:proofErr w:type="spellEnd"/>
            <w:r w:rsidRPr="00B120CC">
              <w:rPr>
                <w:sz w:val="19"/>
                <w:szCs w:val="19"/>
              </w:rPr>
              <w:t xml:space="preserve"> </w:t>
            </w:r>
            <w:r w:rsidR="00B120CC">
              <w:rPr>
                <w:sz w:val="19"/>
                <w:szCs w:val="19"/>
              </w:rPr>
              <w:br/>
            </w:r>
            <w:proofErr w:type="spellStart"/>
            <w:r w:rsidRPr="00B120CC">
              <w:rPr>
                <w:spacing w:val="-2"/>
                <w:sz w:val="19"/>
                <w:szCs w:val="19"/>
              </w:rPr>
              <w:t>kobiety</w:t>
            </w:r>
            <w:proofErr w:type="spellEnd"/>
          </w:p>
        </w:tc>
        <w:tc>
          <w:tcPr>
            <w:tcW w:w="1057" w:type="dxa"/>
            <w:tcBorders>
              <w:bottom w:val="single" w:sz="4" w:space="0" w:color="001D77"/>
            </w:tcBorders>
            <w:vAlign w:val="center"/>
          </w:tcPr>
          <w:p w14:paraId="64CECE98" w14:textId="77777777" w:rsidR="00323FA0" w:rsidRPr="00B120CC" w:rsidRDefault="00323FA0" w:rsidP="00C23B0B">
            <w:pPr>
              <w:pStyle w:val="TableParagraph"/>
              <w:spacing w:line="240" w:lineRule="exact"/>
              <w:jc w:val="center"/>
              <w:rPr>
                <w:sz w:val="19"/>
                <w:szCs w:val="19"/>
              </w:rPr>
            </w:pPr>
            <w:proofErr w:type="spellStart"/>
            <w:r w:rsidRPr="00B120CC">
              <w:rPr>
                <w:spacing w:val="-2"/>
                <w:sz w:val="19"/>
                <w:szCs w:val="19"/>
              </w:rPr>
              <w:t>razem</w:t>
            </w:r>
            <w:proofErr w:type="spellEnd"/>
          </w:p>
        </w:tc>
        <w:tc>
          <w:tcPr>
            <w:tcW w:w="1058" w:type="dxa"/>
            <w:tcBorders>
              <w:bottom w:val="single" w:sz="4" w:space="0" w:color="001D77"/>
              <w:right w:val="nil"/>
            </w:tcBorders>
            <w:vAlign w:val="center"/>
          </w:tcPr>
          <w:p w14:paraId="6CD8781B" w14:textId="09C4E417" w:rsidR="00323FA0" w:rsidRPr="00B120CC" w:rsidRDefault="00323FA0" w:rsidP="00C23B0B">
            <w:pPr>
              <w:pStyle w:val="TableParagraph"/>
              <w:spacing w:line="240" w:lineRule="exact"/>
              <w:jc w:val="center"/>
              <w:rPr>
                <w:sz w:val="19"/>
                <w:szCs w:val="19"/>
              </w:rPr>
            </w:pPr>
            <w:r w:rsidRPr="00B120CC">
              <w:rPr>
                <w:sz w:val="19"/>
                <w:szCs w:val="19"/>
              </w:rPr>
              <w:t xml:space="preserve">w </w:t>
            </w:r>
            <w:proofErr w:type="spellStart"/>
            <w:r w:rsidRPr="00B120CC">
              <w:rPr>
                <w:sz w:val="19"/>
                <w:szCs w:val="19"/>
              </w:rPr>
              <w:t>tym</w:t>
            </w:r>
            <w:proofErr w:type="spellEnd"/>
            <w:r w:rsidRPr="00B120CC">
              <w:rPr>
                <w:sz w:val="19"/>
                <w:szCs w:val="19"/>
              </w:rPr>
              <w:t xml:space="preserve"> </w:t>
            </w:r>
            <w:r w:rsidR="00B120CC">
              <w:rPr>
                <w:sz w:val="19"/>
                <w:szCs w:val="19"/>
              </w:rPr>
              <w:br/>
            </w:r>
            <w:proofErr w:type="spellStart"/>
            <w:r w:rsidRPr="00B120CC">
              <w:rPr>
                <w:spacing w:val="-2"/>
                <w:sz w:val="19"/>
                <w:szCs w:val="19"/>
              </w:rPr>
              <w:t>kobiety</w:t>
            </w:r>
            <w:proofErr w:type="spellEnd"/>
          </w:p>
        </w:tc>
      </w:tr>
      <w:tr w:rsidR="00323FA0" w:rsidRPr="006146B0" w14:paraId="106B8DA9" w14:textId="77777777" w:rsidTr="00D51055">
        <w:trPr>
          <w:trHeight w:val="352"/>
        </w:trPr>
        <w:tc>
          <w:tcPr>
            <w:tcW w:w="1891" w:type="dxa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42BAE51F" w14:textId="77777777" w:rsidR="00323FA0" w:rsidRPr="00B120CC" w:rsidRDefault="00323FA0" w:rsidP="00323FA0">
            <w:pPr>
              <w:pStyle w:val="TableParagraph"/>
              <w:ind w:left="68"/>
              <w:rPr>
                <w:b/>
                <w:sz w:val="19"/>
                <w:szCs w:val="19"/>
              </w:rPr>
            </w:pPr>
            <w:r w:rsidRPr="00B120CC">
              <w:rPr>
                <w:b/>
                <w:sz w:val="19"/>
                <w:szCs w:val="19"/>
              </w:rPr>
              <w:t>O</w:t>
            </w:r>
            <w:r w:rsidRPr="00B120CC">
              <w:rPr>
                <w:b/>
                <w:spacing w:val="-3"/>
                <w:sz w:val="19"/>
                <w:szCs w:val="19"/>
              </w:rPr>
              <w:t xml:space="preserve"> </w:t>
            </w:r>
            <w:r w:rsidRPr="00B120CC">
              <w:rPr>
                <w:b/>
                <w:sz w:val="19"/>
                <w:szCs w:val="19"/>
              </w:rPr>
              <w:t>G Ó</w:t>
            </w:r>
            <w:r w:rsidRPr="00B120CC">
              <w:rPr>
                <w:b/>
                <w:spacing w:val="-1"/>
                <w:sz w:val="19"/>
                <w:szCs w:val="19"/>
              </w:rPr>
              <w:t xml:space="preserve"> </w:t>
            </w:r>
            <w:r w:rsidRPr="00B120CC">
              <w:rPr>
                <w:b/>
                <w:sz w:val="19"/>
                <w:szCs w:val="19"/>
              </w:rPr>
              <w:t>Ł E</w:t>
            </w:r>
            <w:r w:rsidRPr="00B120CC">
              <w:rPr>
                <w:b/>
                <w:spacing w:val="-1"/>
                <w:sz w:val="19"/>
                <w:szCs w:val="19"/>
              </w:rPr>
              <w:t xml:space="preserve"> </w:t>
            </w:r>
            <w:r w:rsidRPr="00B120CC">
              <w:rPr>
                <w:b/>
                <w:spacing w:val="-10"/>
                <w:sz w:val="19"/>
                <w:szCs w:val="19"/>
              </w:rPr>
              <w:t>M</w:t>
            </w:r>
          </w:p>
        </w:tc>
        <w:tc>
          <w:tcPr>
            <w:tcW w:w="88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16F4A9BC" w14:textId="77777777" w:rsidR="00323FA0" w:rsidRPr="00B120CC" w:rsidRDefault="00323FA0" w:rsidP="00323FA0">
            <w:pPr>
              <w:pStyle w:val="TableParagraph"/>
              <w:ind w:right="62"/>
              <w:jc w:val="right"/>
              <w:rPr>
                <w:b/>
                <w:bCs/>
                <w:sz w:val="19"/>
                <w:szCs w:val="19"/>
              </w:rPr>
            </w:pPr>
            <w:r w:rsidRPr="00B120CC">
              <w:rPr>
                <w:b/>
                <w:bCs/>
                <w:color w:val="000000"/>
                <w:sz w:val="19"/>
                <w:szCs w:val="19"/>
              </w:rPr>
              <w:t>111383</w:t>
            </w:r>
          </w:p>
        </w:tc>
        <w:tc>
          <w:tcPr>
            <w:tcW w:w="931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4320521C" w14:textId="77777777" w:rsidR="00323FA0" w:rsidRPr="00B120CC" w:rsidRDefault="00323FA0" w:rsidP="00323FA0">
            <w:pPr>
              <w:pStyle w:val="TableParagraph"/>
              <w:ind w:right="58"/>
              <w:jc w:val="right"/>
              <w:rPr>
                <w:b/>
                <w:bCs/>
                <w:sz w:val="19"/>
                <w:szCs w:val="19"/>
              </w:rPr>
            </w:pPr>
            <w:r w:rsidRPr="00B120CC">
              <w:rPr>
                <w:b/>
                <w:bCs/>
                <w:color w:val="000000"/>
                <w:sz w:val="19"/>
                <w:szCs w:val="19"/>
              </w:rPr>
              <w:t>63915</w:t>
            </w:r>
          </w:p>
        </w:tc>
        <w:tc>
          <w:tcPr>
            <w:tcW w:w="1057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49FADA95" w14:textId="77777777" w:rsidR="00323FA0" w:rsidRPr="00B120CC" w:rsidRDefault="00323FA0" w:rsidP="00323FA0">
            <w:pPr>
              <w:pStyle w:val="TableParagraph"/>
              <w:ind w:right="61"/>
              <w:jc w:val="right"/>
              <w:rPr>
                <w:b/>
                <w:bCs/>
                <w:sz w:val="19"/>
                <w:szCs w:val="19"/>
              </w:rPr>
            </w:pPr>
            <w:r w:rsidRPr="00B120CC">
              <w:rPr>
                <w:b/>
                <w:bCs/>
                <w:color w:val="000000"/>
                <w:sz w:val="19"/>
                <w:szCs w:val="19"/>
              </w:rPr>
              <w:t>72328</w:t>
            </w:r>
          </w:p>
        </w:tc>
        <w:tc>
          <w:tcPr>
            <w:tcW w:w="105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37A05AE0" w14:textId="77777777" w:rsidR="00323FA0" w:rsidRPr="00B120CC" w:rsidRDefault="00323FA0" w:rsidP="00323FA0">
            <w:pPr>
              <w:pStyle w:val="TableParagraph"/>
              <w:ind w:right="58"/>
              <w:jc w:val="right"/>
              <w:rPr>
                <w:b/>
                <w:bCs/>
                <w:sz w:val="19"/>
                <w:szCs w:val="19"/>
              </w:rPr>
            </w:pPr>
            <w:r w:rsidRPr="00B120CC">
              <w:rPr>
                <w:b/>
                <w:bCs/>
                <w:color w:val="000000"/>
                <w:sz w:val="19"/>
                <w:szCs w:val="19"/>
              </w:rPr>
              <w:t>40765</w:t>
            </w:r>
          </w:p>
        </w:tc>
        <w:tc>
          <w:tcPr>
            <w:tcW w:w="1057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1DCB0790" w14:textId="77777777" w:rsidR="00323FA0" w:rsidRPr="00B120CC" w:rsidRDefault="00323FA0" w:rsidP="00323FA0">
            <w:pPr>
              <w:pStyle w:val="TableParagraph"/>
              <w:ind w:right="57"/>
              <w:jc w:val="right"/>
              <w:rPr>
                <w:b/>
                <w:bCs/>
                <w:sz w:val="19"/>
                <w:szCs w:val="19"/>
              </w:rPr>
            </w:pPr>
            <w:r w:rsidRPr="00B120CC">
              <w:rPr>
                <w:b/>
                <w:bCs/>
                <w:color w:val="000000"/>
                <w:sz w:val="19"/>
                <w:szCs w:val="19"/>
              </w:rPr>
              <w:t>39055</w:t>
            </w:r>
          </w:p>
        </w:tc>
        <w:tc>
          <w:tcPr>
            <w:tcW w:w="105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center"/>
          </w:tcPr>
          <w:p w14:paraId="10EDDE08" w14:textId="77777777" w:rsidR="00323FA0" w:rsidRPr="00B120CC" w:rsidRDefault="00323FA0" w:rsidP="00323FA0">
            <w:pPr>
              <w:pStyle w:val="TableParagraph"/>
              <w:ind w:right="65"/>
              <w:jc w:val="right"/>
              <w:rPr>
                <w:b/>
                <w:bCs/>
                <w:sz w:val="19"/>
                <w:szCs w:val="19"/>
              </w:rPr>
            </w:pPr>
            <w:r w:rsidRPr="00B120CC">
              <w:rPr>
                <w:b/>
                <w:bCs/>
                <w:color w:val="000000"/>
                <w:sz w:val="19"/>
                <w:szCs w:val="19"/>
              </w:rPr>
              <w:t>23150</w:t>
            </w:r>
          </w:p>
        </w:tc>
      </w:tr>
      <w:tr w:rsidR="00323FA0" w:rsidRPr="006146B0" w14:paraId="4A5E009F" w14:textId="77777777" w:rsidTr="00D51055">
        <w:trPr>
          <w:trHeight w:val="544"/>
        </w:trPr>
        <w:tc>
          <w:tcPr>
            <w:tcW w:w="1891" w:type="dxa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09263B14" w14:textId="77777777" w:rsidR="00323FA0" w:rsidRPr="00B120CC" w:rsidRDefault="00323FA0" w:rsidP="00B120CC">
            <w:pPr>
              <w:pStyle w:val="TableParagraph"/>
              <w:spacing w:line="242" w:lineRule="auto"/>
              <w:ind w:left="68"/>
              <w:rPr>
                <w:sz w:val="19"/>
                <w:szCs w:val="19"/>
              </w:rPr>
            </w:pPr>
            <w:r w:rsidRPr="00B120CC">
              <w:rPr>
                <w:sz w:val="19"/>
                <w:szCs w:val="19"/>
              </w:rPr>
              <w:t>Studia</w:t>
            </w:r>
            <w:r w:rsidRPr="00B120CC">
              <w:rPr>
                <w:spacing w:val="-11"/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z w:val="19"/>
                <w:szCs w:val="19"/>
              </w:rPr>
              <w:t>pierwszego</w:t>
            </w:r>
            <w:proofErr w:type="spellEnd"/>
            <w:r w:rsidRPr="00B120CC">
              <w:rPr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z w:val="19"/>
                <w:szCs w:val="19"/>
              </w:rPr>
              <w:t>stopnia</w:t>
            </w:r>
            <w:proofErr w:type="spellEnd"/>
            <w:r w:rsidRPr="00B120CC">
              <w:rPr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z w:val="19"/>
                <w:szCs w:val="19"/>
              </w:rPr>
              <w:t>ogółem</w:t>
            </w:r>
            <w:proofErr w:type="spellEnd"/>
          </w:p>
        </w:tc>
        <w:tc>
          <w:tcPr>
            <w:tcW w:w="88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1AB527F7" w14:textId="77777777" w:rsidR="00323FA0" w:rsidRPr="00B120CC" w:rsidRDefault="00323FA0" w:rsidP="00960B88">
            <w:pPr>
              <w:pStyle w:val="TableParagraph"/>
              <w:spacing w:after="80"/>
              <w:ind w:right="58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66686</w:t>
            </w:r>
          </w:p>
        </w:tc>
        <w:tc>
          <w:tcPr>
            <w:tcW w:w="931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32CADCF6" w14:textId="77777777" w:rsidR="00323FA0" w:rsidRPr="00B120CC" w:rsidRDefault="00323FA0" w:rsidP="00960B88">
            <w:pPr>
              <w:pStyle w:val="TableParagraph"/>
              <w:spacing w:after="80"/>
              <w:ind w:right="61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34038</w:t>
            </w:r>
          </w:p>
        </w:tc>
        <w:tc>
          <w:tcPr>
            <w:tcW w:w="1057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2B8BA5FB" w14:textId="77777777" w:rsidR="00323FA0" w:rsidRPr="00B120CC" w:rsidRDefault="00323FA0" w:rsidP="00960B88">
            <w:pPr>
              <w:pStyle w:val="TableParagraph"/>
              <w:spacing w:after="80"/>
              <w:ind w:right="58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45029</w:t>
            </w:r>
          </w:p>
        </w:tc>
        <w:tc>
          <w:tcPr>
            <w:tcW w:w="105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276B5524" w14:textId="77777777" w:rsidR="00323FA0" w:rsidRPr="00B120CC" w:rsidRDefault="00323FA0" w:rsidP="00960B88">
            <w:pPr>
              <w:pStyle w:val="TableParagraph"/>
              <w:spacing w:after="80"/>
              <w:ind w:right="58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23290</w:t>
            </w:r>
          </w:p>
        </w:tc>
        <w:tc>
          <w:tcPr>
            <w:tcW w:w="1057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5BAE2071" w14:textId="77777777" w:rsidR="00323FA0" w:rsidRPr="00B120CC" w:rsidRDefault="00323FA0" w:rsidP="00960B88">
            <w:pPr>
              <w:pStyle w:val="TableParagraph"/>
              <w:spacing w:after="80"/>
              <w:ind w:right="59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21657</w:t>
            </w:r>
          </w:p>
        </w:tc>
        <w:tc>
          <w:tcPr>
            <w:tcW w:w="105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421F6B23" w14:textId="77777777" w:rsidR="00323FA0" w:rsidRPr="00B120CC" w:rsidRDefault="00323FA0" w:rsidP="00960B88">
            <w:pPr>
              <w:pStyle w:val="TableParagraph"/>
              <w:spacing w:after="80"/>
              <w:ind w:right="70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10748</w:t>
            </w:r>
          </w:p>
        </w:tc>
      </w:tr>
      <w:tr w:rsidR="00323FA0" w:rsidRPr="006146B0" w14:paraId="4249E244" w14:textId="77777777" w:rsidTr="00D51055">
        <w:trPr>
          <w:trHeight w:val="352"/>
        </w:trPr>
        <w:tc>
          <w:tcPr>
            <w:tcW w:w="1891" w:type="dxa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134AA49D" w14:textId="77777777" w:rsidR="00323FA0" w:rsidRPr="00B120CC" w:rsidRDefault="00323FA0" w:rsidP="00C23B0B">
            <w:pPr>
              <w:pStyle w:val="TableParagraph"/>
              <w:ind w:left="170"/>
              <w:rPr>
                <w:sz w:val="19"/>
                <w:szCs w:val="19"/>
              </w:rPr>
            </w:pPr>
            <w:r w:rsidRPr="00B120CC">
              <w:rPr>
                <w:sz w:val="19"/>
                <w:szCs w:val="19"/>
              </w:rPr>
              <w:t>z</w:t>
            </w:r>
            <w:r w:rsidRPr="00B120CC">
              <w:rPr>
                <w:spacing w:val="-2"/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z w:val="19"/>
                <w:szCs w:val="19"/>
              </w:rPr>
              <w:t>tytułem</w:t>
            </w:r>
            <w:proofErr w:type="spellEnd"/>
            <w:r w:rsidRPr="00B120CC">
              <w:rPr>
                <w:spacing w:val="-1"/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pacing w:val="-2"/>
                <w:sz w:val="19"/>
                <w:szCs w:val="19"/>
              </w:rPr>
              <w:t>inżyniera</w:t>
            </w:r>
            <w:proofErr w:type="spellEnd"/>
          </w:p>
        </w:tc>
        <w:tc>
          <w:tcPr>
            <w:tcW w:w="88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3199CE23" w14:textId="77777777" w:rsidR="00323FA0" w:rsidRPr="00B120CC" w:rsidRDefault="00323FA0" w:rsidP="00323FA0">
            <w:pPr>
              <w:pStyle w:val="TableParagraph"/>
              <w:ind w:right="59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24229</w:t>
            </w:r>
          </w:p>
        </w:tc>
        <w:tc>
          <w:tcPr>
            <w:tcW w:w="931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7485E9E8" w14:textId="77777777" w:rsidR="00323FA0" w:rsidRPr="00B120CC" w:rsidRDefault="00323FA0" w:rsidP="00323FA0">
            <w:pPr>
              <w:pStyle w:val="TableParagraph"/>
              <w:ind w:right="60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5629</w:t>
            </w:r>
          </w:p>
        </w:tc>
        <w:tc>
          <w:tcPr>
            <w:tcW w:w="1057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506B5746" w14:textId="77777777" w:rsidR="00323FA0" w:rsidRPr="00B120CC" w:rsidRDefault="00323FA0" w:rsidP="00323FA0">
            <w:pPr>
              <w:pStyle w:val="TableParagraph"/>
              <w:ind w:right="59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15719</w:t>
            </w:r>
          </w:p>
        </w:tc>
        <w:tc>
          <w:tcPr>
            <w:tcW w:w="105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41000B25" w14:textId="77777777" w:rsidR="00323FA0" w:rsidRPr="00B120CC" w:rsidRDefault="00323FA0" w:rsidP="00323FA0">
            <w:pPr>
              <w:pStyle w:val="TableParagraph"/>
              <w:ind w:right="58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3950</w:t>
            </w:r>
          </w:p>
        </w:tc>
        <w:tc>
          <w:tcPr>
            <w:tcW w:w="1057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39B867CE" w14:textId="77777777" w:rsidR="00323FA0" w:rsidRPr="00B120CC" w:rsidRDefault="00323FA0" w:rsidP="00323FA0">
            <w:pPr>
              <w:pStyle w:val="TableParagraph"/>
              <w:ind w:right="58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8510</w:t>
            </w:r>
          </w:p>
        </w:tc>
        <w:tc>
          <w:tcPr>
            <w:tcW w:w="105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center"/>
          </w:tcPr>
          <w:p w14:paraId="727309BF" w14:textId="77777777" w:rsidR="00323FA0" w:rsidRPr="00B120CC" w:rsidRDefault="00323FA0" w:rsidP="00323FA0">
            <w:pPr>
              <w:pStyle w:val="TableParagraph"/>
              <w:ind w:right="65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1679</w:t>
            </w:r>
          </w:p>
        </w:tc>
      </w:tr>
      <w:tr w:rsidR="00323FA0" w:rsidRPr="006146B0" w14:paraId="45A7DB66" w14:textId="77777777" w:rsidTr="00D51055">
        <w:trPr>
          <w:trHeight w:val="352"/>
        </w:trPr>
        <w:tc>
          <w:tcPr>
            <w:tcW w:w="1891" w:type="dxa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277A2A8A" w14:textId="77777777" w:rsidR="00323FA0" w:rsidRPr="00B120CC" w:rsidRDefault="00323FA0" w:rsidP="00C23B0B">
            <w:pPr>
              <w:pStyle w:val="TableParagraph"/>
              <w:ind w:left="170"/>
              <w:rPr>
                <w:sz w:val="19"/>
                <w:szCs w:val="19"/>
              </w:rPr>
            </w:pPr>
            <w:r w:rsidRPr="00B120CC">
              <w:rPr>
                <w:sz w:val="19"/>
                <w:szCs w:val="19"/>
              </w:rPr>
              <w:t>z</w:t>
            </w:r>
            <w:r w:rsidRPr="00B120CC">
              <w:rPr>
                <w:spacing w:val="-2"/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z w:val="19"/>
                <w:szCs w:val="19"/>
              </w:rPr>
              <w:t>tytułem</w:t>
            </w:r>
            <w:proofErr w:type="spellEnd"/>
            <w:r w:rsidRPr="00B120CC">
              <w:rPr>
                <w:spacing w:val="-3"/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pacing w:val="-2"/>
                <w:sz w:val="19"/>
                <w:szCs w:val="19"/>
              </w:rPr>
              <w:t>licencjata</w:t>
            </w:r>
            <w:proofErr w:type="spellEnd"/>
          </w:p>
        </w:tc>
        <w:tc>
          <w:tcPr>
            <w:tcW w:w="88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14BEAFD3" w14:textId="77777777" w:rsidR="00323FA0" w:rsidRPr="00B120CC" w:rsidRDefault="00323FA0" w:rsidP="00323FA0">
            <w:pPr>
              <w:pStyle w:val="TableParagraph"/>
              <w:ind w:right="61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42332</w:t>
            </w:r>
          </w:p>
        </w:tc>
        <w:tc>
          <w:tcPr>
            <w:tcW w:w="931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726BF443" w14:textId="77777777" w:rsidR="00323FA0" w:rsidRPr="00B120CC" w:rsidRDefault="00323FA0" w:rsidP="00323FA0">
            <w:pPr>
              <w:pStyle w:val="TableParagraph"/>
              <w:ind w:right="59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28332</w:t>
            </w:r>
          </w:p>
        </w:tc>
        <w:tc>
          <w:tcPr>
            <w:tcW w:w="1057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32869A8A" w14:textId="77777777" w:rsidR="00323FA0" w:rsidRPr="00B120CC" w:rsidRDefault="00323FA0" w:rsidP="00323FA0">
            <w:pPr>
              <w:pStyle w:val="TableParagraph"/>
              <w:ind w:right="61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29185</w:t>
            </w:r>
          </w:p>
        </w:tc>
        <w:tc>
          <w:tcPr>
            <w:tcW w:w="105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70E35EB2" w14:textId="77777777" w:rsidR="00323FA0" w:rsidRPr="00B120CC" w:rsidRDefault="00323FA0" w:rsidP="00323FA0">
            <w:pPr>
              <w:pStyle w:val="TableParagraph"/>
              <w:ind w:right="59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19263</w:t>
            </w:r>
          </w:p>
        </w:tc>
        <w:tc>
          <w:tcPr>
            <w:tcW w:w="1057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5DB4C634" w14:textId="77777777" w:rsidR="00323FA0" w:rsidRPr="00B120CC" w:rsidRDefault="00323FA0" w:rsidP="00323FA0">
            <w:pPr>
              <w:pStyle w:val="TableParagraph"/>
              <w:ind w:right="57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13147</w:t>
            </w:r>
          </w:p>
        </w:tc>
        <w:tc>
          <w:tcPr>
            <w:tcW w:w="105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center"/>
          </w:tcPr>
          <w:p w14:paraId="7B249653" w14:textId="77777777" w:rsidR="00323FA0" w:rsidRPr="00B120CC" w:rsidRDefault="00323FA0" w:rsidP="00323FA0">
            <w:pPr>
              <w:pStyle w:val="TableParagraph"/>
              <w:ind w:right="66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9069</w:t>
            </w:r>
          </w:p>
        </w:tc>
      </w:tr>
      <w:tr w:rsidR="00323FA0" w:rsidRPr="006146B0" w14:paraId="52B7B2A6" w14:textId="77777777" w:rsidTr="00D51055">
        <w:trPr>
          <w:trHeight w:val="350"/>
        </w:trPr>
        <w:tc>
          <w:tcPr>
            <w:tcW w:w="1891" w:type="dxa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5398AB99" w14:textId="77777777" w:rsidR="00323FA0" w:rsidRPr="00B120CC" w:rsidRDefault="00323FA0" w:rsidP="00C23B0B">
            <w:pPr>
              <w:pStyle w:val="TableParagraph"/>
              <w:ind w:left="170"/>
              <w:rPr>
                <w:sz w:val="19"/>
                <w:szCs w:val="19"/>
              </w:rPr>
            </w:pPr>
            <w:proofErr w:type="spellStart"/>
            <w:r w:rsidRPr="00B120CC">
              <w:rPr>
                <w:spacing w:val="-2"/>
                <w:sz w:val="19"/>
                <w:szCs w:val="19"/>
              </w:rPr>
              <w:t>nieokreślone</w:t>
            </w:r>
            <w:proofErr w:type="spellEnd"/>
          </w:p>
        </w:tc>
        <w:tc>
          <w:tcPr>
            <w:tcW w:w="88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22FBFABB" w14:textId="77777777" w:rsidR="00323FA0" w:rsidRPr="00B120CC" w:rsidRDefault="00323FA0" w:rsidP="00323FA0">
            <w:pPr>
              <w:pStyle w:val="TableParagraph"/>
              <w:ind w:right="60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125</w:t>
            </w:r>
          </w:p>
        </w:tc>
        <w:tc>
          <w:tcPr>
            <w:tcW w:w="931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37CE8BDC" w14:textId="77777777" w:rsidR="00323FA0" w:rsidRPr="00B120CC" w:rsidRDefault="00323FA0" w:rsidP="00323FA0">
            <w:pPr>
              <w:pStyle w:val="TableParagraph"/>
              <w:ind w:right="58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77</w:t>
            </w:r>
          </w:p>
        </w:tc>
        <w:tc>
          <w:tcPr>
            <w:tcW w:w="1057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09D84C0B" w14:textId="77777777" w:rsidR="00323FA0" w:rsidRPr="00B120CC" w:rsidRDefault="00323FA0" w:rsidP="00323FA0">
            <w:pPr>
              <w:pStyle w:val="TableParagraph"/>
              <w:ind w:right="59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125</w:t>
            </w:r>
          </w:p>
        </w:tc>
        <w:tc>
          <w:tcPr>
            <w:tcW w:w="105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49EA02A9" w14:textId="77777777" w:rsidR="00323FA0" w:rsidRPr="00B120CC" w:rsidRDefault="00323FA0" w:rsidP="00323FA0">
            <w:pPr>
              <w:pStyle w:val="TableParagraph"/>
              <w:ind w:right="58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77</w:t>
            </w:r>
          </w:p>
        </w:tc>
        <w:tc>
          <w:tcPr>
            <w:tcW w:w="1057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center"/>
          </w:tcPr>
          <w:p w14:paraId="3174DDDE" w14:textId="6E36F4E1" w:rsidR="00323FA0" w:rsidRPr="00B120CC" w:rsidRDefault="005538E0" w:rsidP="00323FA0">
            <w:pPr>
              <w:pStyle w:val="TableParagraph"/>
              <w:ind w:right="60"/>
              <w:jc w:val="right"/>
              <w:rPr>
                <w:sz w:val="19"/>
                <w:szCs w:val="19"/>
              </w:rPr>
            </w:pPr>
            <w:r>
              <w:rPr>
                <w:color w:val="000000"/>
                <w:sz w:val="19"/>
                <w:szCs w:val="19"/>
              </w:rPr>
              <w:t>–</w:t>
            </w:r>
          </w:p>
        </w:tc>
        <w:tc>
          <w:tcPr>
            <w:tcW w:w="105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center"/>
          </w:tcPr>
          <w:p w14:paraId="6B706AA2" w14:textId="7DB3F085" w:rsidR="00323FA0" w:rsidRPr="00B120CC" w:rsidRDefault="005538E0" w:rsidP="00323FA0">
            <w:pPr>
              <w:pStyle w:val="TableParagraph"/>
              <w:ind w:right="68"/>
              <w:jc w:val="right"/>
              <w:rPr>
                <w:sz w:val="19"/>
                <w:szCs w:val="19"/>
              </w:rPr>
            </w:pPr>
            <w:r>
              <w:rPr>
                <w:color w:val="000000"/>
                <w:sz w:val="19"/>
                <w:szCs w:val="19"/>
              </w:rPr>
              <w:t>–</w:t>
            </w:r>
          </w:p>
        </w:tc>
      </w:tr>
      <w:tr w:rsidR="00323FA0" w:rsidRPr="006146B0" w14:paraId="4011DDBB" w14:textId="77777777" w:rsidTr="00D51055">
        <w:trPr>
          <w:trHeight w:val="544"/>
        </w:trPr>
        <w:tc>
          <w:tcPr>
            <w:tcW w:w="1891" w:type="dxa"/>
            <w:tcBorders>
              <w:top w:val="single" w:sz="4" w:space="0" w:color="001D77"/>
              <w:left w:val="nil"/>
              <w:bottom w:val="single" w:sz="4" w:space="0" w:color="001D77"/>
              <w:right w:val="single" w:sz="4" w:space="0" w:color="001D77"/>
            </w:tcBorders>
            <w:vAlign w:val="center"/>
          </w:tcPr>
          <w:p w14:paraId="6C4D766D" w14:textId="77777777" w:rsidR="00323FA0" w:rsidRPr="00B120CC" w:rsidRDefault="00323FA0" w:rsidP="00C23B0B">
            <w:pPr>
              <w:pStyle w:val="TableParagraph"/>
              <w:ind w:left="68"/>
              <w:rPr>
                <w:sz w:val="19"/>
                <w:szCs w:val="19"/>
              </w:rPr>
            </w:pPr>
            <w:r w:rsidRPr="00B120CC">
              <w:rPr>
                <w:sz w:val="19"/>
                <w:szCs w:val="19"/>
              </w:rPr>
              <w:t>Studia</w:t>
            </w:r>
            <w:r w:rsidRPr="00B120CC">
              <w:rPr>
                <w:spacing w:val="-11"/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z w:val="19"/>
                <w:szCs w:val="19"/>
              </w:rPr>
              <w:t>magisterskie</w:t>
            </w:r>
            <w:proofErr w:type="spellEnd"/>
            <w:r w:rsidRPr="00B120CC">
              <w:rPr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pacing w:val="-2"/>
                <w:sz w:val="19"/>
                <w:szCs w:val="19"/>
              </w:rPr>
              <w:t>jednolite</w:t>
            </w:r>
            <w:proofErr w:type="spellEnd"/>
          </w:p>
        </w:tc>
        <w:tc>
          <w:tcPr>
            <w:tcW w:w="885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72C5118E" w14:textId="77777777" w:rsidR="00323FA0" w:rsidRPr="00B120CC" w:rsidRDefault="00323FA0" w:rsidP="00323FA0">
            <w:pPr>
              <w:pStyle w:val="TableParagraph"/>
              <w:spacing w:after="80"/>
              <w:ind w:right="60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21938</w:t>
            </w:r>
          </w:p>
        </w:tc>
        <w:tc>
          <w:tcPr>
            <w:tcW w:w="931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0D3F6C66" w14:textId="77777777" w:rsidR="00323FA0" w:rsidRPr="00B120CC" w:rsidRDefault="00323FA0" w:rsidP="00323FA0">
            <w:pPr>
              <w:pStyle w:val="TableParagraph"/>
              <w:spacing w:after="80"/>
              <w:ind w:right="58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15853</w:t>
            </w:r>
          </w:p>
        </w:tc>
        <w:tc>
          <w:tcPr>
            <w:tcW w:w="1057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552E499D" w14:textId="77777777" w:rsidR="00323FA0" w:rsidRPr="00B120CC" w:rsidRDefault="00323FA0" w:rsidP="00323FA0">
            <w:pPr>
              <w:pStyle w:val="TableParagraph"/>
              <w:spacing w:after="80"/>
              <w:ind w:right="59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14506</w:t>
            </w:r>
          </w:p>
        </w:tc>
        <w:tc>
          <w:tcPr>
            <w:tcW w:w="105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6BCAED97" w14:textId="77777777" w:rsidR="00323FA0" w:rsidRPr="00B120CC" w:rsidRDefault="00323FA0" w:rsidP="00323FA0">
            <w:pPr>
              <w:pStyle w:val="TableParagraph"/>
              <w:spacing w:after="80"/>
              <w:ind w:right="59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10251</w:t>
            </w:r>
          </w:p>
        </w:tc>
        <w:tc>
          <w:tcPr>
            <w:tcW w:w="1057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single" w:sz="4" w:space="0" w:color="001D77"/>
            </w:tcBorders>
            <w:shd w:val="clear" w:color="auto" w:fill="auto"/>
            <w:vAlign w:val="bottom"/>
          </w:tcPr>
          <w:p w14:paraId="6309A6B9" w14:textId="77777777" w:rsidR="00323FA0" w:rsidRPr="00B120CC" w:rsidRDefault="00323FA0" w:rsidP="00323FA0">
            <w:pPr>
              <w:pStyle w:val="TableParagraph"/>
              <w:spacing w:after="80"/>
              <w:ind w:right="59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7432</w:t>
            </w:r>
          </w:p>
        </w:tc>
        <w:tc>
          <w:tcPr>
            <w:tcW w:w="1058" w:type="dxa"/>
            <w:tcBorders>
              <w:top w:val="single" w:sz="4" w:space="0" w:color="001D77"/>
              <w:left w:val="single" w:sz="4" w:space="0" w:color="001D77"/>
              <w:bottom w:val="single" w:sz="4" w:space="0" w:color="001D77"/>
              <w:right w:val="nil"/>
            </w:tcBorders>
            <w:shd w:val="clear" w:color="auto" w:fill="auto"/>
            <w:vAlign w:val="bottom"/>
          </w:tcPr>
          <w:p w14:paraId="044E0491" w14:textId="77777777" w:rsidR="00323FA0" w:rsidRPr="00B120CC" w:rsidRDefault="00323FA0" w:rsidP="00323FA0">
            <w:pPr>
              <w:pStyle w:val="TableParagraph"/>
              <w:spacing w:after="80"/>
              <w:ind w:right="66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5602</w:t>
            </w:r>
          </w:p>
        </w:tc>
      </w:tr>
      <w:tr w:rsidR="00323FA0" w:rsidRPr="006146B0" w14:paraId="11E1C840" w14:textId="77777777" w:rsidTr="00D51055">
        <w:trPr>
          <w:trHeight w:val="544"/>
        </w:trPr>
        <w:tc>
          <w:tcPr>
            <w:tcW w:w="1891" w:type="dxa"/>
            <w:tcBorders>
              <w:top w:val="single" w:sz="4" w:space="0" w:color="001D77"/>
              <w:left w:val="nil"/>
              <w:bottom w:val="nil"/>
              <w:right w:val="single" w:sz="4" w:space="0" w:color="001D77"/>
            </w:tcBorders>
            <w:vAlign w:val="center"/>
          </w:tcPr>
          <w:p w14:paraId="08742B79" w14:textId="77777777" w:rsidR="00323FA0" w:rsidRPr="00B120CC" w:rsidRDefault="00323FA0" w:rsidP="00C23B0B">
            <w:pPr>
              <w:pStyle w:val="TableParagraph"/>
              <w:spacing w:line="242" w:lineRule="auto"/>
              <w:ind w:left="68"/>
              <w:rPr>
                <w:sz w:val="19"/>
                <w:szCs w:val="19"/>
              </w:rPr>
            </w:pPr>
            <w:r w:rsidRPr="00B120CC">
              <w:rPr>
                <w:sz w:val="19"/>
                <w:szCs w:val="19"/>
              </w:rPr>
              <w:t>Studia</w:t>
            </w:r>
            <w:r w:rsidRPr="00B120CC">
              <w:rPr>
                <w:spacing w:val="-11"/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z w:val="19"/>
                <w:szCs w:val="19"/>
              </w:rPr>
              <w:t>drugiego</w:t>
            </w:r>
            <w:proofErr w:type="spellEnd"/>
            <w:r w:rsidRPr="00B120CC">
              <w:rPr>
                <w:sz w:val="19"/>
                <w:szCs w:val="19"/>
              </w:rPr>
              <w:t xml:space="preserve"> </w:t>
            </w:r>
            <w:proofErr w:type="spellStart"/>
            <w:r w:rsidRPr="00B120CC">
              <w:rPr>
                <w:spacing w:val="-2"/>
                <w:sz w:val="19"/>
                <w:szCs w:val="19"/>
              </w:rPr>
              <w:t>stopnia</w:t>
            </w:r>
            <w:proofErr w:type="spellEnd"/>
          </w:p>
        </w:tc>
        <w:tc>
          <w:tcPr>
            <w:tcW w:w="885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shd w:val="clear" w:color="auto" w:fill="auto"/>
            <w:vAlign w:val="bottom"/>
          </w:tcPr>
          <w:p w14:paraId="6BB480F2" w14:textId="77777777" w:rsidR="00323FA0" w:rsidRPr="00B120CC" w:rsidRDefault="00323FA0" w:rsidP="00960B88">
            <w:pPr>
              <w:pStyle w:val="TableParagraph"/>
              <w:spacing w:after="80"/>
              <w:ind w:right="62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22759</w:t>
            </w:r>
          </w:p>
        </w:tc>
        <w:tc>
          <w:tcPr>
            <w:tcW w:w="931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shd w:val="clear" w:color="auto" w:fill="auto"/>
            <w:vAlign w:val="bottom"/>
          </w:tcPr>
          <w:p w14:paraId="06C3A267" w14:textId="77777777" w:rsidR="00323FA0" w:rsidRPr="00B120CC" w:rsidRDefault="00323FA0" w:rsidP="00323FA0">
            <w:pPr>
              <w:pStyle w:val="TableParagraph"/>
              <w:spacing w:after="80"/>
              <w:ind w:right="58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14024</w:t>
            </w:r>
          </w:p>
        </w:tc>
        <w:tc>
          <w:tcPr>
            <w:tcW w:w="1057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shd w:val="clear" w:color="auto" w:fill="auto"/>
            <w:vAlign w:val="bottom"/>
          </w:tcPr>
          <w:p w14:paraId="1A39FED8" w14:textId="77777777" w:rsidR="00323FA0" w:rsidRPr="00B120CC" w:rsidRDefault="00323FA0" w:rsidP="00323FA0">
            <w:pPr>
              <w:pStyle w:val="TableParagraph"/>
              <w:spacing w:after="80"/>
              <w:ind w:right="59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12793</w:t>
            </w:r>
          </w:p>
        </w:tc>
        <w:tc>
          <w:tcPr>
            <w:tcW w:w="1058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shd w:val="clear" w:color="auto" w:fill="auto"/>
            <w:vAlign w:val="bottom"/>
          </w:tcPr>
          <w:p w14:paraId="3DF26B80" w14:textId="77777777" w:rsidR="00323FA0" w:rsidRPr="00B120CC" w:rsidRDefault="00323FA0" w:rsidP="00323FA0">
            <w:pPr>
              <w:pStyle w:val="TableParagraph"/>
              <w:spacing w:after="80"/>
              <w:ind w:right="60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7224</w:t>
            </w:r>
          </w:p>
        </w:tc>
        <w:tc>
          <w:tcPr>
            <w:tcW w:w="1057" w:type="dxa"/>
            <w:tcBorders>
              <w:top w:val="single" w:sz="4" w:space="0" w:color="001D77"/>
              <w:left w:val="single" w:sz="4" w:space="0" w:color="001D77"/>
              <w:bottom w:val="nil"/>
              <w:right w:val="single" w:sz="4" w:space="0" w:color="001D77"/>
            </w:tcBorders>
            <w:shd w:val="clear" w:color="auto" w:fill="auto"/>
            <w:vAlign w:val="bottom"/>
          </w:tcPr>
          <w:p w14:paraId="1812EED6" w14:textId="77777777" w:rsidR="00323FA0" w:rsidRPr="00B120CC" w:rsidRDefault="00323FA0" w:rsidP="00323FA0">
            <w:pPr>
              <w:pStyle w:val="TableParagraph"/>
              <w:spacing w:after="80"/>
              <w:ind w:right="59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9966</w:t>
            </w:r>
          </w:p>
        </w:tc>
        <w:tc>
          <w:tcPr>
            <w:tcW w:w="1058" w:type="dxa"/>
            <w:tcBorders>
              <w:top w:val="single" w:sz="4" w:space="0" w:color="001D77"/>
              <w:left w:val="single" w:sz="4" w:space="0" w:color="001D77"/>
              <w:bottom w:val="nil"/>
              <w:right w:val="nil"/>
            </w:tcBorders>
            <w:shd w:val="clear" w:color="auto" w:fill="auto"/>
            <w:vAlign w:val="bottom"/>
          </w:tcPr>
          <w:p w14:paraId="29613959" w14:textId="77777777" w:rsidR="00323FA0" w:rsidRPr="00B120CC" w:rsidRDefault="00323FA0" w:rsidP="00323FA0">
            <w:pPr>
              <w:pStyle w:val="TableParagraph"/>
              <w:spacing w:after="80"/>
              <w:ind w:right="66"/>
              <w:jc w:val="right"/>
              <w:rPr>
                <w:sz w:val="19"/>
                <w:szCs w:val="19"/>
              </w:rPr>
            </w:pPr>
            <w:r w:rsidRPr="00B120CC">
              <w:rPr>
                <w:color w:val="000000"/>
                <w:sz w:val="19"/>
                <w:szCs w:val="19"/>
              </w:rPr>
              <w:t>6800</w:t>
            </w:r>
          </w:p>
        </w:tc>
      </w:tr>
    </w:tbl>
    <w:p w14:paraId="72C0E312" w14:textId="2BDE0AA9" w:rsidR="00CB6C15" w:rsidRDefault="00CB6C15" w:rsidP="00CB6C15">
      <w:pPr>
        <w:pStyle w:val="Tekstpodstawowy"/>
        <w:spacing w:before="360"/>
      </w:pPr>
      <w:r>
        <w:t xml:space="preserve">Najwięcej studentów kształciło się w ramach kierunków zaliczonych do grupy zdrowie </w:t>
      </w:r>
      <w:r>
        <w:br/>
        <w:t xml:space="preserve">i opieka społeczna – 24,4 tys. (21,9% ogółu studentów), następnie biznes, administracja </w:t>
      </w:r>
      <w:r>
        <w:br/>
        <w:t xml:space="preserve">i prawo – 20,4 tys. (18,3%), technika, przemysł i budownictwo – 15,1 tys. (13,6%), nauki humanistyczne i sztuka – 13,0 tys. (11,6%) oraz nauki społeczne, dziennikarstwo i informacja </w:t>
      </w:r>
      <w:r>
        <w:br/>
        <w:t xml:space="preserve">– 12,2 tys. (o 10,9%). </w:t>
      </w:r>
    </w:p>
    <w:p w14:paraId="25A3BC11" w14:textId="280A584C" w:rsidR="004372C3" w:rsidRDefault="00CB6C15" w:rsidP="00CB6C15">
      <w:pPr>
        <w:pStyle w:val="Tekstpodstawowy"/>
        <w:spacing w:before="154"/>
      </w:pPr>
      <w:r w:rsidRPr="00CB6C15">
        <w:rPr>
          <w:spacing w:val="-2"/>
        </w:rPr>
        <w:t xml:space="preserve">W porównaniu z poprzednim rokiem akademickim liczba studentów zwiększyła się </w:t>
      </w:r>
      <w:r w:rsidR="00D9338E">
        <w:rPr>
          <w:spacing w:val="-2"/>
        </w:rPr>
        <w:t xml:space="preserve">m.in. </w:t>
      </w:r>
      <w:r w:rsidRPr="00CB6C15">
        <w:rPr>
          <w:spacing w:val="-2"/>
        </w:rPr>
        <w:t xml:space="preserve">w ramach kierunków: kształcenie (o 12,2%), nauki społeczne, dziennikarstwo i informacja </w:t>
      </w:r>
      <w:r w:rsidR="00174833">
        <w:rPr>
          <w:spacing w:val="-2"/>
        </w:rPr>
        <w:br/>
      </w:r>
      <w:r w:rsidRPr="00CB6C15">
        <w:rPr>
          <w:spacing w:val="-2"/>
        </w:rPr>
        <w:t>(o 10,4%),</w:t>
      </w:r>
      <w:r>
        <w:t xml:space="preserve"> indywidualne studia </w:t>
      </w:r>
      <w:proofErr w:type="spellStart"/>
      <w:r>
        <w:t>międzyobszarowe</w:t>
      </w:r>
      <w:proofErr w:type="spellEnd"/>
      <w:r>
        <w:t xml:space="preserve"> (o 8,3%), technika, przemysł, budownictwo (o 6,3%), zdrowie i opieka społeczna (o 4,2%) oraz biznes, administracja i prawo (o 4,1%)</w:t>
      </w:r>
      <w:r w:rsidR="004372C3">
        <w:t>.</w:t>
      </w:r>
    </w:p>
    <w:p w14:paraId="1C265F4D" w14:textId="799CA4CC" w:rsidR="004372C3" w:rsidRPr="00975837" w:rsidRDefault="004372C3" w:rsidP="00D61239">
      <w:pPr>
        <w:spacing w:before="3000" w:after="0" w:line="240" w:lineRule="exact"/>
        <w:ind w:left="851" w:hanging="851"/>
        <w:rPr>
          <w:rFonts w:eastAsia="Times New Roman" w:cs="Arial"/>
          <w:b/>
          <w:bCs/>
          <w:color w:val="000000"/>
          <w:spacing w:val="-6"/>
          <w:szCs w:val="19"/>
          <w:lang w:eastAsia="pl-PL"/>
        </w:rPr>
      </w:pPr>
      <w:r w:rsidRPr="00975837">
        <w:rPr>
          <w:rFonts w:eastAsia="Times New Roman" w:cs="Arial"/>
          <w:b/>
          <w:bCs/>
          <w:color w:val="000000"/>
          <w:spacing w:val="-6"/>
          <w:szCs w:val="19"/>
          <w:lang w:eastAsia="pl-PL"/>
        </w:rPr>
        <w:lastRenderedPageBreak/>
        <w:t xml:space="preserve">Wykres 2. </w:t>
      </w:r>
      <w:r w:rsidR="005763D5" w:rsidRPr="00975837">
        <w:rPr>
          <w:rFonts w:eastAsia="Times New Roman" w:cs="Arial"/>
          <w:b/>
          <w:bCs/>
          <w:color w:val="000000"/>
          <w:spacing w:val="-5"/>
          <w:szCs w:val="19"/>
          <w:lang w:eastAsia="pl-PL"/>
        </w:rPr>
        <w:t>Struktura s</w:t>
      </w:r>
      <w:r w:rsidRPr="00975837">
        <w:rPr>
          <w:rFonts w:eastAsia="Times New Roman" w:cs="Arial"/>
          <w:b/>
          <w:bCs/>
          <w:color w:val="000000"/>
          <w:spacing w:val="-5"/>
          <w:szCs w:val="19"/>
          <w:lang w:eastAsia="pl-PL"/>
        </w:rPr>
        <w:t>t</w:t>
      </w:r>
      <w:r w:rsidR="00C94692" w:rsidRPr="00975837">
        <w:rPr>
          <w:rFonts w:eastAsia="Times New Roman" w:cs="Arial"/>
          <w:b/>
          <w:bCs/>
          <w:color w:val="000000"/>
          <w:spacing w:val="-5"/>
          <w:szCs w:val="19"/>
          <w:lang w:eastAsia="pl-PL"/>
        </w:rPr>
        <w:t>uden</w:t>
      </w:r>
      <w:r w:rsidR="005763D5" w:rsidRPr="00975837">
        <w:rPr>
          <w:rFonts w:eastAsia="Times New Roman" w:cs="Arial"/>
          <w:b/>
          <w:bCs/>
          <w:color w:val="000000"/>
          <w:spacing w:val="-5"/>
          <w:szCs w:val="19"/>
          <w:lang w:eastAsia="pl-PL"/>
        </w:rPr>
        <w:t>tów</w:t>
      </w:r>
      <w:r w:rsidR="00C94692" w:rsidRPr="00975837">
        <w:rPr>
          <w:rFonts w:eastAsia="Times New Roman" w:cs="Arial"/>
          <w:b/>
          <w:bCs/>
          <w:color w:val="000000"/>
          <w:spacing w:val="-5"/>
          <w:szCs w:val="19"/>
          <w:lang w:eastAsia="pl-PL"/>
        </w:rPr>
        <w:t xml:space="preserve"> uczelni według płci i grup kierunków</w:t>
      </w:r>
      <w:r w:rsidR="00D61239">
        <w:rPr>
          <w:rFonts w:eastAsia="Times New Roman" w:cs="Arial"/>
          <w:b/>
          <w:bCs/>
          <w:color w:val="000000"/>
          <w:spacing w:val="-5"/>
          <w:szCs w:val="19"/>
          <w:lang w:eastAsia="pl-PL"/>
        </w:rPr>
        <w:t xml:space="preserve"> </w:t>
      </w:r>
      <w:proofErr w:type="spellStart"/>
      <w:r w:rsidR="00D61239">
        <w:rPr>
          <w:rFonts w:eastAsia="Times New Roman" w:cs="Arial"/>
          <w:b/>
          <w:bCs/>
          <w:color w:val="000000"/>
          <w:spacing w:val="-5"/>
          <w:szCs w:val="19"/>
          <w:lang w:eastAsia="pl-PL"/>
        </w:rPr>
        <w:t>studiów</w:t>
      </w:r>
      <w:r w:rsidR="00D61239" w:rsidRPr="00D61239">
        <w:rPr>
          <w:rFonts w:eastAsia="Times New Roman" w:cs="Arial"/>
          <w:b/>
          <w:bCs/>
          <w:color w:val="000000"/>
          <w:spacing w:val="-5"/>
          <w:szCs w:val="19"/>
          <w:vertAlign w:val="superscript"/>
          <w:lang w:eastAsia="pl-PL"/>
        </w:rPr>
        <w:t>a</w:t>
      </w:r>
      <w:proofErr w:type="spellEnd"/>
      <w:r w:rsidR="00C94692" w:rsidRPr="00975837">
        <w:rPr>
          <w:rFonts w:eastAsia="Times New Roman" w:cs="Arial"/>
          <w:b/>
          <w:bCs/>
          <w:color w:val="000000"/>
          <w:spacing w:val="-5"/>
          <w:szCs w:val="19"/>
          <w:lang w:eastAsia="pl-PL"/>
        </w:rPr>
        <w:t xml:space="preserve"> </w:t>
      </w:r>
      <w:r w:rsidR="00D61239">
        <w:rPr>
          <w:rFonts w:eastAsia="Times New Roman" w:cs="Arial"/>
          <w:b/>
          <w:bCs/>
          <w:color w:val="000000"/>
          <w:spacing w:val="-5"/>
          <w:szCs w:val="19"/>
          <w:lang w:eastAsia="pl-PL"/>
        </w:rPr>
        <w:br/>
      </w:r>
      <w:r w:rsidR="00C94692" w:rsidRPr="00975837">
        <w:rPr>
          <w:rFonts w:eastAsia="Times New Roman" w:cs="Arial"/>
          <w:b/>
          <w:bCs/>
          <w:color w:val="000000"/>
          <w:spacing w:val="-5"/>
          <w:szCs w:val="19"/>
          <w:lang w:eastAsia="pl-PL"/>
        </w:rPr>
        <w:t>w roku akademickim 2024/25</w:t>
      </w:r>
    </w:p>
    <w:p w14:paraId="31F7BB23" w14:textId="56AAF6F3" w:rsidR="00C94692" w:rsidRPr="00C94692" w:rsidRDefault="00C94692" w:rsidP="00D61239">
      <w:pPr>
        <w:spacing w:before="0" w:after="0" w:line="240" w:lineRule="exact"/>
        <w:ind w:left="851"/>
        <w:rPr>
          <w:rFonts w:eastAsia="Times New Roman" w:cs="Arial"/>
          <w:color w:val="000000"/>
          <w:szCs w:val="19"/>
          <w:lang w:eastAsia="pl-PL"/>
        </w:rPr>
      </w:pPr>
      <w:r w:rsidRPr="00C94692">
        <w:rPr>
          <w:rFonts w:eastAsia="Times New Roman" w:cs="Arial"/>
          <w:color w:val="000000"/>
          <w:szCs w:val="19"/>
          <w:lang w:eastAsia="pl-PL"/>
        </w:rPr>
        <w:t>Stan w dniu 31 grudnia</w:t>
      </w:r>
    </w:p>
    <w:p w14:paraId="1AD91713" w14:textId="179F46D2" w:rsidR="00244019" w:rsidRPr="000B6981" w:rsidRDefault="0085179F" w:rsidP="00A45002">
      <w:pPr>
        <w:pStyle w:val="Tekstpodstawowy"/>
        <w:spacing w:before="4560" w:line="240" w:lineRule="exact"/>
        <w:rPr>
          <w:sz w:val="14"/>
          <w:szCs w:val="14"/>
        </w:rPr>
      </w:pPr>
      <w:r>
        <w:rPr>
          <w:noProof/>
          <w:sz w:val="14"/>
          <w:szCs w:val="14"/>
        </w:rPr>
        <mc:AlternateContent>
          <mc:Choice Requires="wpg">
            <w:drawing>
              <wp:anchor distT="0" distB="0" distL="114300" distR="114300" simplePos="0" relativeHeight="252118016" behindDoc="0" locked="0" layoutInCell="1" allowOverlap="1" wp14:anchorId="546C992A" wp14:editId="2E2C04D7">
                <wp:simplePos x="0" y="0"/>
                <wp:positionH relativeFrom="column">
                  <wp:posOffset>174929</wp:posOffset>
                </wp:positionH>
                <wp:positionV relativeFrom="paragraph">
                  <wp:posOffset>89342</wp:posOffset>
                </wp:positionV>
                <wp:extent cx="4796679" cy="2776827"/>
                <wp:effectExtent l="0" t="0" r="0" b="5080"/>
                <wp:wrapNone/>
                <wp:docPr id="31" name="Grupa 31" descr="Wykres Struktura studentów uczelni według płci i grup kierunków studiów &#10;w roku akademickim 2024/25&#10;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4796679" cy="2776827"/>
                          <a:chOff x="0" y="0"/>
                          <a:chExt cx="4796679" cy="2776827"/>
                        </a:xfrm>
                      </wpg:grpSpPr>
                      <wpg:graphicFrame>
                        <wpg:cNvPr id="206" name="Wykres 206">
                          <a:extLst>
                            <a:ext uri="{FF2B5EF4-FFF2-40B4-BE49-F238E27FC236}">
                              <a16:creationId xmlns:a16="http://schemas.microsoft.com/office/drawing/2014/main" id="{7AF3DF07-7121-FCDA-528A-A578B938D1FD}"/>
                            </a:ext>
                          </a:extLst>
                        </wpg:cNvPr>
                        <wpg:cNvFrPr/>
                        <wpg:xfrm>
                          <a:off x="0" y="3975"/>
                          <a:ext cx="2421890" cy="2090420"/>
                        </wpg:xfrm>
                        <a:graphic>
                          <a:graphicData uri="http://schemas.openxmlformats.org/drawingml/2006/chart">
                            <c:chart xmlns:c="http://schemas.openxmlformats.org/drawingml/2006/chart" xmlns:r="http://schemas.openxmlformats.org/officeDocument/2006/relationships" r:id="rId14"/>
                          </a:graphicData>
                        </a:graphic>
                      </wpg:graphicFrame>
                      <wpg:graphicFrame>
                        <wpg:cNvPr id="207" name="Wykres 207">
                          <a:extLst>
                            <a:ext uri="{FF2B5EF4-FFF2-40B4-BE49-F238E27FC236}">
                              <a16:creationId xmlns:a16="http://schemas.microsoft.com/office/drawing/2014/main" id="{A2CE7AE0-29FB-CF39-CB94-64B55C014253}"/>
                            </a:ext>
                          </a:extLst>
                        </wpg:cNvPr>
                        <wpg:cNvFrPr/>
                        <wpg:xfrm>
                          <a:off x="2222389" y="0"/>
                          <a:ext cx="2574290" cy="2087245"/>
                        </wpg:xfrm>
                        <a:graphic>
                          <a:graphicData uri="http://schemas.openxmlformats.org/drawingml/2006/chart">
                            <c:chart xmlns:c="http://schemas.openxmlformats.org/drawingml/2006/chart" xmlns:r="http://schemas.openxmlformats.org/officeDocument/2006/relationships" r:id="rId15"/>
                          </a:graphicData>
                        </a:graphic>
                      </wpg:graphicFrame>
                      <wps:wsp>
                        <wps:cNvPr id="209" name="Pole tekstowe 1"/>
                        <wps:cNvSpPr txBox="1"/>
                        <wps:spPr>
                          <a:xfrm>
                            <a:off x="910424" y="3975"/>
                            <a:ext cx="601345" cy="23685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7460AF18" w14:textId="3F0B6581" w:rsidR="00684F59" w:rsidRPr="007B22B6" w:rsidRDefault="007B22B6" w:rsidP="008B22FF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7B22B6">
                                <w:rPr>
                                  <w:sz w:val="16"/>
                                  <w:szCs w:val="16"/>
                                </w:rPr>
                                <w:t>KOBIETY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10" name="Pole tekstowe 1"/>
                        <wps:cNvSpPr txBox="1"/>
                        <wps:spPr>
                          <a:xfrm>
                            <a:off x="3132814" y="7951"/>
                            <a:ext cx="755650" cy="22542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35D4D9C7" w14:textId="2434CC53" w:rsidR="00684F59" w:rsidRPr="007B22B6" w:rsidRDefault="007B22B6" w:rsidP="008B22FF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7B22B6">
                                <w:rPr>
                                  <w:sz w:val="16"/>
                                  <w:szCs w:val="16"/>
                                </w:rPr>
                                <w:t>MĘŻCZYŹNI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11" name="Prostokąt 2"/>
                        <wps:cNvSpPr/>
                        <wps:spPr>
                          <a:xfrm>
                            <a:off x="361784" y="1991801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CCD1E3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12" name="Pole tekstowe 1"/>
                        <wps:cNvSpPr txBox="1"/>
                        <wps:spPr>
                          <a:xfrm>
                            <a:off x="624177" y="1948069"/>
                            <a:ext cx="1474470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2D6DA78B" w14:textId="7EBEE018" w:rsidR="00684F59" w:rsidRPr="008771E6" w:rsidRDefault="00684F59" w:rsidP="008B22FF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8771E6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Zdrowie i opieka społeczna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13" name="Prostokąt 2"/>
                        <wps:cNvSpPr/>
                        <wps:spPr>
                          <a:xfrm>
                            <a:off x="2130949" y="1995777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99A4C8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14" name="Pole tekstowe 1"/>
                        <wps:cNvSpPr txBox="1"/>
                        <wps:spPr>
                          <a:xfrm>
                            <a:off x="2389367" y="1952045"/>
                            <a:ext cx="1627505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65400262" w14:textId="19995EE3" w:rsidR="00684F59" w:rsidRPr="008771E6" w:rsidRDefault="00684F59" w:rsidP="008B22FF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8771E6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Biznes, administracja i prawo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15" name="Prostokąt 2"/>
                        <wps:cNvSpPr/>
                        <wps:spPr>
                          <a:xfrm>
                            <a:off x="365760" y="2190584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6677AD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16" name="Pole tekstowe 1"/>
                        <wps:cNvSpPr txBox="1"/>
                        <wps:spPr>
                          <a:xfrm>
                            <a:off x="624177" y="2146852"/>
                            <a:ext cx="1738630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7E765CF9" w14:textId="642B8C48" w:rsidR="00684F59" w:rsidRPr="008771E6" w:rsidRDefault="00684F59" w:rsidP="008B22FF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8771E6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Technika, przemysł, budownictwo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17" name="Prostokąt 2"/>
                        <wps:cNvSpPr/>
                        <wps:spPr>
                          <a:xfrm>
                            <a:off x="2417196" y="2194560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334A92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18" name="Pole tekstowe 1"/>
                        <wps:cNvSpPr txBox="1"/>
                        <wps:spPr>
                          <a:xfrm>
                            <a:off x="2675614" y="2150828"/>
                            <a:ext cx="1574800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43BA617E" w14:textId="15C18E4E" w:rsidR="00684F59" w:rsidRPr="008771E6" w:rsidRDefault="00684F59" w:rsidP="008B22FF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8771E6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Nauki humanistyczne i sztuka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19" name="Prostokąt 2"/>
                        <wps:cNvSpPr/>
                        <wps:spPr>
                          <a:xfrm>
                            <a:off x="369735" y="2389367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001D77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20" name="Pole tekstowe 1"/>
                        <wps:cNvSpPr txBox="1"/>
                        <wps:spPr>
                          <a:xfrm>
                            <a:off x="628153" y="2349610"/>
                            <a:ext cx="2298700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27681A64" w14:textId="7F55A8FC" w:rsidR="00684F59" w:rsidRPr="008771E6" w:rsidRDefault="00684F59" w:rsidP="008B22FF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8771E6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Nauki społeczne, dziennikarstwo i informacja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21" name="Prostokąt 2"/>
                        <wps:cNvSpPr/>
                        <wps:spPr>
                          <a:xfrm>
                            <a:off x="2886323" y="2397318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008542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22" name="Pole tekstowe 1"/>
                        <wps:cNvSpPr txBox="1"/>
                        <wps:spPr>
                          <a:xfrm>
                            <a:off x="3144741" y="2353586"/>
                            <a:ext cx="516834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47DCAB8D" w14:textId="007E5B7C" w:rsidR="00684F59" w:rsidRPr="008771E6" w:rsidRDefault="00684F59" w:rsidP="008B22FF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8771E6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Usługi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23" name="Prostokąt 2"/>
                        <wps:cNvSpPr/>
                        <wps:spPr>
                          <a:xfrm>
                            <a:off x="365760" y="2580198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339D67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24" name="Pole tekstowe 1"/>
                        <wps:cNvSpPr txBox="1"/>
                        <wps:spPr>
                          <a:xfrm>
                            <a:off x="628153" y="2540441"/>
                            <a:ext cx="1586285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11A4EE08" w14:textId="7E97AF00" w:rsidR="00244019" w:rsidRPr="008771E6" w:rsidRDefault="00244019" w:rsidP="008B22FF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8771E6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Technologie teleinformacyjne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25" name="Prostokąt 2"/>
                        <wps:cNvSpPr/>
                        <wps:spPr>
                          <a:xfrm>
                            <a:off x="2278048" y="2588149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66B58D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26" name="Pole tekstowe 1"/>
                        <wps:cNvSpPr txBox="1"/>
                        <wps:spPr>
                          <a:xfrm>
                            <a:off x="2536466" y="2544417"/>
                            <a:ext cx="682625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3064030F" w14:textId="375DD577" w:rsidR="00244019" w:rsidRPr="008771E6" w:rsidRDefault="00244019" w:rsidP="008B22FF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8771E6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Pozostałe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546C992A" id="Grupa 31" o:spid="_x0000_s1036" alt="Wykres Struktura studentów uczelni według płci i grup kierunków studiów &#10;w roku akademickim 2024/25&#10;" style="position:absolute;margin-left:13.75pt;margin-top:7.05pt;width:377.7pt;height:218.65pt;z-index:252118016" coordsize="47966,27768" o:gfxdata="UEsDBBQABgAIAAAAIQDj/DjGTAEAAHcEAAATAAAAW0NvbnRlbnRfVHlwZXNdLnhtbMSUzU4DIRSF&#10;9ya+w4StGWi7MMZ02oVTl2pMfQACd34if+HSafv2MjNtGo01WBeuCFzO/Q4Hwny50yrrwGNrTUGm&#10;dEIyMMLK1tQFeVs/5nckw8CN5MoaKMgekCwX11fz9d4BZlFtsCBNCO6eMRQNaI7UOjCxUlmveYhT&#10;XzPHxTuvgc0mk1smrAlgQh76HmQxL6HiGxWy1S4uj048KCTZw7ixZxWEO6dawUN0yjojv1DyA4FG&#10;5bAHm9bhTbRB2LeEvnIecNA9x2h8KyF74T48cR1tMOmRwcyWVtCfe/QmNea2qloBtPS4GlRHT+d6&#10;iyaykA3DNAHxOe0DTlqx0TFjKj3fxsvUig4NE+EY9gpS4KfzjbZ7XSJDWGU9XgAZhb8h9YnO/jPK&#10;FPifo7wAkh6ltFvjoUsI8XSO+OTLKHuF7vgk2PBtLD4AAAD//wMAUEsDBBQABgAIAAAAIQA4/SH/&#10;1gAAAJQBAAALAAAAX3JlbHMvLnJlbHOkkMFqwzAMhu+DvYPRfXGawxijTi+j0GvpHsDYimMaW0Yy&#10;2fr2M4PBMnrbUb/Q94l/f/hMi1qRJVI2sOt6UJgd+ZiDgffL8ekFlFSbvV0oo4EbChzGx4f9GRdb&#10;25HMsYhqlCwG5lrLq9biZkxWOiqY22YiTra2kYMu1l1tQD30/bPm3wwYN0x18gb45AdQl1tp5j/s&#10;FB2T0FQ7R0nTNEV3j6o9feQzro1iOWA14Fm+Q8a1a8+Bvu/d/dMb2JY5uiPbhG/ktn4cqGU/er3p&#10;cvwCAAD//wMAUEsDBBQABgAIAAAAIQDo0IFxbQYAAF09AAAOAAAAZHJzL2Uyb0RvYy54bWzsW11v&#10;2zYUfR+w/yDofbVIifow6hRp3BQFijZAO/RZkWVbqCRqFBM7e98/2w/bISnJjp2trevZhqM8KBRF&#10;UyTvuffw8l69fLUscus+FXXGy5FNXji2lZYJn2TlbGT//vn6t9C2ahmXkzjnZTqyH9LafnXx6y8v&#10;F9UwpXzO80kqLHRS1sNFNbLnUlbDwaBO5mkR1y94lZZ4OOWiiCVuxWwwEfECvRf5gDqOP1hwMakE&#10;T9K6Ru3YPLQvdP/TaZrIj9NpnUorH9kYm9RXoa+36jq4eBkPZyKu5lnSDCPeYRRFnJV4adfVOJax&#10;dSeyra6KLBG85lP5IuHFgE+nWZLqOWA2xNmYzVvB7yo9l9lwMau6ZcLSbqzTzt0mH+7fiupTdSOw&#10;EotqhrXQd2ouy6ko1H+M0lrqJXvolixdSitBpRdEvh9EtpXgGQ0CP6SBWdRkjpXf+l0yf/ONXw7a&#10;Fw8eDcfcaDldi7hIzWgx/BthZRO82/Ftq8SDkf3l4atIa0vVNJNCs2vRTfHJeblRwMzA26lRj5Iw&#10;Amj01JzI8ajGix5X20cDne8R/bexnMxjISHvZKhLjbyTLWl/b09NB4D7Blye6MBAccyTuyItpdEt&#10;keaxhGLX86yqbUsM1UKLdxOiFgpyaiavwL5+j/LT0mra/4v8gi35aSSprv5TfhR/bggIbqOTssCj&#10;KxGGAfW0kHsR0p1ECBtdr8xQvYWrHzJDn+ZxlWrrVisBd3oMSRo9vuF5asn0ay35IrU06BaVbqvs&#10;lSWXrzksUFdfo/IJsxURKK6n0bGt475DXEDCqLjrh8zAozVB8bAStXyb8sJSBYAfhIIhx8P4/n0t&#10;jRa0TVR1ya+zPEd9PMxLazGyfZc5+gfdE+hNXqoGqaanphs1MTMBVZLL26W2ano4quaWTx4wZ8EN&#10;g9VVcp1hRO/jWt7EApQFOwUalh9xmeYcb+ZNybbmXPz5VL1qDxHiqW0tQIEju/7jLhapbeXvSgg3&#10;Ip6nOFPfeCyA+bPE+pPb9SflXXHFwbIEhF8luqjay7wtTgUvvoCtL9Vb8SguE7x7ZMu2eCUNMYPt&#10;k/TyUjcCS1axfF9+qmAGiV5Jtd6fl19iUTVCkbDYH3gLpy3ZmLZGOpd3kk8zLbjVqmp7paGtSOUQ&#10;GCeY/j4x7hKXhsSAPIiYVgkArGHagDEfKDQgp8yjJwbyhqZ7kJ8ZyGEJGpBjyyv517//kpbmHaVk&#10;sPjdrrM1fSuz22w5XZ8EoYE1iSISOhvIpox4foNsArJ3zQZt1U9rm7/TfNc8zybKgitrUYvZ7VUu&#10;rPsYVu3qakzeuA1pPmpm7DyhgaMGoqzoFLsmFItqAotazmDe8hmco0SKx0xg2GUc13PzDt2t2YMW&#10;mYRblGfFyA4d9de8+ZvMccY8odavIY1nxBS0U6K97IZ86pEAO23slUnkhY4fGcC1XEG8wPOClixc&#10;tG6h13o8P6hS3b5nTzuixifoyeLMyMLtcL4rWVDiOpFn/ECwBQuAc70Tb7F9OLaIokvvKmxsds8W&#10;x/AqnidbYK+0T79Cnau4fksXjDrm+GTlWhCfBszpHOjTowuthCtXr3egsbE9BwcakPtp34IFyndQ&#10;59Ykchj8jCOxBQ7Qg8txzxZHPIN6nmzRRUz2c9K65ltQ+OUh087+GlkEbujDRW9OW0+PLLQv1JPF&#10;2Z22dpGlm519C3jNJIK+GLbwGJjjSGzhut5l1IZvet+i9y0OFbNAJsdefQs/YH4Ts6CEOSHVe/U1&#10;ukDwFoefp0sX5mis54uz44tVBHpXvnD9KHDhoyi6aHzoI9GF45CxOQhD4Lmni54uDkQXKllgn3Th&#10;I8DNcEisNcqLfGN8V2xBaRSaEJxucXrOBekSVc44Roe4p0nreD4ROvrzYW4awi+mLbjBHGRjK3S4&#10;yIXjhEgQ6c+i+rMokwh1qIwouuc4t4vctcCDamo2YC4LdZbRii8Y8UMX4RKd3HuCcW7SZcr0dHFO&#10;qX/KzO8xcsGQExUdjS1cNxojPAjXpncujpQ9+ywjFyqf+/9yLpjneCCOR+46AX3Q8ITD3ESnJvZH&#10;Ued2FIVU7Rboux5FURqEjofDW7UTYiHSxDdS/g7nXPj+axb2ge5jfmzxPOliz4Fuylzf85toIPNA&#10;FxuZhvgK0leqe7LOhc516enicHShvzjEN7zr30k++d3k6qvoi38AAAD//wMAUEsDBBQABgAIAAAA&#10;IQCATuuOIAoAAD1HAAAVAAAAZHJzL2NoYXJ0cy9jaGFydDEueG1s7Fzdbts4Fr5fYN/BK8xiLhay&#10;SYmiKKPOQKJkoJjMNEjaDhaLvaBlOhEqS6okt0mLuZ2H2OfZfa89pGRHSe02UdPutlGBOhRFHpKH&#10;Pzo/3+GTny7X6eiNLKskz2YGHiNjJLM4XybZ+cx48XxuMmNU1SJbijTP5My4kpXx09Gf//QknsYX&#10;oqzPChHLERDJqmk8My7quphOJlV8IdeiGueFzODdKi/XoobH8nyyLMVbIL5OJxZCdKKJGC0B0YPA&#10;WiTZtn55l/r5apXEMszjzVpmddOLUqaiBg5UF0lRbanFmJbWBxTXSVzmVb6qx3G+njTEtoMCYtiZ&#10;7EZ1BExailpiD5HRG5HODGRMVGYqsvMmo0jNk+Mms8w32VIueV5mMB2d8ut46qe1LDMgxfOshl63&#10;/FrfieNrUb7aFCZ0t4BBLpI0qa/0sI2jJ0CbX+TAj9GpfL1JSlnNjBiTaxaQ+zIAuRM2sdp5hcFi&#10;Mq3qq1Q2A8LIUqOd7NrVXZiLNF2I+JXiTafwruj1e1XxNjNULb2MVEJs6vx5UqcylKms5bJttmFx&#10;kea1X0qhCqbiKt/UejqKRHK1llX2G1Fe8TzNtzOAm5qVLNXbZHnZmZh4mpdLWd7IqYoTKCmmaaZ+&#10;s3yepKkacJMzgfHpArAwTnR7tykuNotFKu1wL9EqT5OloqhoV+X5gqdt65yHOLI1a+FNt1iajd7C&#10;xvaQg2C+P+ySmMrVSsb1caWY0emgvFR5atSQGm3KZGa857bNEOfEdEIamQR53Awi2zIj1wotz7Ud&#10;m/PfrxcPve/iwaSzcOh0kyWvN/JpO4nvUfMPm4jPfWjdD0wPU88MHO4xFoa+R/Dvmge6z3o021HA&#10;wFqO32Z8O8M9Ge95PuHscTDefljG6+0dT3synlLX9cPHwXjnYRmvz4nejLdt4nvN0fzdHzXuwzKe&#10;qOXam/EI4dB1H8eK9x6W8c5nMp455JGs+OBhGU8/i/G27YX0kaz48GEZr7nW+6ihNHDYI/m4zj+T&#10;8ceLtFKn+hIS+3SERtFQb9Yi24j0WCse6rnVJUw0xq5FXIQshyBKKG0/0FetEjDGFsWY2NgjBJIg&#10;yuuPwG2CIOJet1VfqhbKJL5QQv8iX16dlPDxATWkqs+UPqYfCpWzSpejZAnSPUVWELqYmlHogHQf&#10;Es/0eRSYlhv4nheQkHMbpPv6qgBDwEv/+EWkNYrypBwpjXZmyMx8cab6Jqag5ei/9dE/fvNPnz/7&#10;z7/+/cc/lRoEGgX8QpuqlFaV9tavj/56XRqKQR3oLAyxGRIkmhFWF/nbY3kus+XPcssv1QNQtODN&#10;SwHGDaV4b9U4yOOi/lWsW320VchV2TNZ7s0/kWWsVG5Np1M+0JraWfLuJqmtwnFDbYqoY7s+NkM6&#10;5yZZUcf0Qg+brmURTjzisCDoqE3OvdWmrr7tTJfpIp0nMl0+F6BLKmZgR7MjFLU4FguZVqcwX91+&#10;Az+h44pt34uy1+7GD3ZluxKud8pHdiWIuph4sPUcFzMHtwpLu8zUtiUYFE9MEHJtZFH2hfalE9gu&#10;ovO5yUPfNglYk0xo1jEpRSHjruP6lAz7crvnh335NYwwvW0Bh/Zlu7n6fLc8h0We5VpmQCPYH4Hr&#10;QAph04lQxDDnPuLWsD+G/fE1jZS9TTaH9kcrE+7bH6Myr5VvYVQV8Twpq/pYVPWJKMGdgg3l3Kmf&#10;wc8qzcEQLNMUXBwJODlUPggaefnOGL0tRTEzqtcbUUpjlD7NwA1gM4yAZq0fGvvxqOy+WXTfiCwG&#10;UuA8qEtj1DzwGp6xFhGrwge7/DzRJuatOLpfGm3t50u5OgW5sno3M5jqxkIPEGzQkN7MjAycUcox&#10;VSavQBbN8jOdMkavwE0CjYJrCaqISqaJclo1lu8bZnHtoZI7+/niXMsFIGXeKKW8QpkWeFfg5poZ&#10;wF0xOhMZsK8QWV4p2hYKwLZuw3/1D1pG4D4pkjq+mIt1kl4BJyFDOSgqqadJy8VSfBGycdUh+7d1&#10;ZsaVkoZhXA1DG0G6cVHs5H5scze0Ld9kJGJwfjJsBjAmEzSNgDE2R2EQ3uH8VPN5g3t34TH0DOT/&#10;VmNQf25NfC+ioOV8WxO3d356qE69uHU9BXdWutpNunNvHfJ3HXQu1ZfNpDeK6XCADQeY1qzF9D4H&#10;GCj96iunvhON/WHnTYcl3VgLmnXWGAMGM8H3aybo7ag5JG61rppB3BrErY9Icfc5rXbiVhTZ0Tx0&#10;wK6KQs8kjIamx+GH2QGPUOCBrZfdQdzSYuR+abmXGPBohSbNyEH0GXS3b0h3G0SfW0jTT8Eyv1/R&#10;pzdU4pDo04IlBtFnEH0eWvRhzHZDxwH/leuCpQn5vhlg5po+i8AFDhDSyEN3EH16yTfXZo5BaAKV&#10;uWsJHCxNg6l8MJV/xFQ+iFuDuKXdOwj1BkgeErdaiOQ+cUtrph8BbNmEcwsRZPoOQyahjJsegZ/Q&#10;i7g/B2yK7d3HktAqwgNg6z0fAFv7YtvuEp3TG8d6aH+0SNY++wNh33MDHJgh4tQEqJ0POyUKwbEZ&#10;ENe1PMSjARgCu77xjwzAqa8BnOoNN273xzbAcPC97oEy79fsvjR4pL58fOCRb1kibjDjAkJ3jwEe&#10;1IZab3HBcpevz8V2RTVRtJ5jOQDlUVipFSBMILkuADhfZeeAeUrPAXmk4E+fsk6o5aLKpJv1L3kb&#10;22or9FCDnIfsZ6tVAzen22wwXuzQNFpzvwG00aHjcI5DqSbueG9Ir4oPuDm6/ylWXfVXw811lDEk&#10;FVRbR1IA0l7xPtusT+VKpVZHP/72959Po7OR9eNffuA/kCn8YKzq6/dQkgu4ckCX1XcN8Hwpj9AY&#10;6SLXOUCrqDkE2rdwfh24q/IgAOKywYlBCPiRxcYUMRu5HmIQU+xQS9F5oztcaJT8toaaSfUGszHy&#10;iE0IwMCoZ9kWO1TDamtQFdXBmAu4Veww23YOVbC3TZAxsRjEEXgI0HgI3ISHapBtDWsMQg6ElFjE&#10;ogAWJwdrOLtOeZRRwLIrBB2ysXWwV3TbxphhgMk7jHieQz33cBvutgYeW4CWA05RTJlN2K02gNPX&#10;89k86GWgZqBZGHuX7f9BZDpGPUOJ2tsFdhugOaA+GdTSCUb5wkEth09MmJVdt1cKe3qWwm0S/vZ+&#10;C91FKNO9YuFzJRhFrnORg0q/TKpnWdoGZrQn+TKpigBwQa8qvz3iz0XRhAbtW0AODUBrxqFpMxX8&#10;hAkzYaPNTZeFAEC1XNflyjTd3nQCV4PY947ScSfI7t5vUNrqehARQkchHOVZoW8gwRROFEV+qgbw&#10;q/ArPYhOGNOkfb23KjAHRnfjaG2k+1CdrgoH/Ivo3mEB5Xd3Z+ydGHV7xN2/ex2p9G4fJRXH1YUC&#10;ahvEhyaPG4Jd86Vrs+4hiABj1C0qqQqDGpVwmcfMKJ8um/NV3RvyolC3tXQCvRpm7upormpu6Vtv&#10;jv4LAAD//wMAUEsDBBQABgAIAAAAIQCQ6M+n3AQAANEmAAAVAAAAZHJzL2NoYXJ0cy9zdHlsZTEu&#10;eG1s7Frhcto4EH4Vjx4gBlISwoTM5JLpzM2Qa6btTH8LWwZdZckniRLy9F3JtrBsA0kJFNL7F6+J&#10;rf3207erXV9HahjNsNRf9JKR4CllHAxqhGZaZ8MwVNGMpFidpTSSQolEn0UiDUWS0IiEscQLyqdh&#10;r9PthaunoOIxuPEUkREOr0iETLFWZ0JOy2ekDJ7SuQhTTDkKaDxCvX4X3VzD8vATVV+pZsReMf6Z&#10;JPCDpxHqoNCaEspYw0iShES6YU4EXxlTyoWEl+ChdZPcMRn8wGyE9JN5Nx6yefog4tx20e907But&#10;+VOS5Obz0hxWnnJzHcLCi3fZNcYk+fwoA/U8Ql3znOA7kRz+BqeNF+bnvp8R1mQq5PIWvD9lx1X2&#10;KC2UPFiM0FW/10dBhLMRShjW8GeaQawVn6IAsykgEukiIoLR+CNE9oXh6ZZx8MMzKM218ECwqi+Q&#10;Ys5jEwf4b56HI184xKUSuqv2yDViZffCrSQ4SEUMmwkzJhb/COPOpx9EShoTcNfaxpST0pbz/WAM&#10;L3hXpWkZLQ+c2uaYTLuWsjUI2XsOsFFIE898L2ONx3hCgJpAj4OFqy5IlyW1fcb3SnON8esFaQ2r&#10;Y89Nd3VniDvXh/M9/v7WYvwSljO9huVWj6raUdsebct1MfFD5SJYC5W3s14vSRDpiYiXkG6k0CZN&#10;BiqLPlKp9Bgr/YglJOYuCkCItFGeBHQIdJfRDAUzIZ/rNvM7yORwBwULaaRb/TfHkqCA/c1B3M4v&#10;+pcXKND2ojvoDQYokNU7k+odzCN4VK7zQX5xp+E6j7HKbucadFIX2pT7kQtyKwON8VFQ/jI+FhWF&#10;MrWOS/YY3ljm4KKUsOTeuYLYoK+5WHavOv1OXn9sIFQrExusMBWED4a7Or9/0WY9MnB6/Q+Qbbft&#10;tl8Ap4DDwWMycBMga1lPFKv69jf7qT63cqc36F+WpZTk8VagshkQvi1vry19PEY5kBxsD1hCDftW&#10;wB0Z+Wyduo17ayDdvDUrsNWgHOMl5NVALdOJgDNIRGXEQGQVfSYj1Dehq27xb1SSROL0BKlbOQQc&#10;gLk+UAbzr3hy2ofJsn7h9kQBxDCnlvd7vPJjFosF/wu3CE++QQ4ux5uOSm21oCv6/FrQlYibasH9&#10;x/mVXQ6vUsXDzbmkErhYisyllIOdoLYm1YoyvXF7wrWJ/Kg7uDdHfTOuVSyhuSDkMW2PfQuTQ9AH&#10;1uG9A7AelnBKEscjOp7yG/13htbqY7X4KfSeGBS8D/jfI3Jn3yTZU3PQVMhNQJ3FdJeb9fFvSlP7&#10;hrjsOvnb8Ko077ANm3jO6Fj8UdnDoNgye3DmHdD1sSQ4JvKPgtYlCp+4Lq3sAC2roUmmhMeHFQR7&#10;NNjHEGtNz5itfMyYsC3zkxqBGEUvF24jVV6c35+sH0W/SxFJiTr1ceL2YVzNz/zyf0kbobeQtBqa&#10;+j2N5U27OZjYeUllOG9mJ9Y2wYqYyrn47sAoxcp9LUHazd2mvFvLETeS8yFEPpPfqR2XwYDpHqtZ&#10;/l2EWqp7oYuGsz9Tt9B5gDn4jmCs6raJXxC4OqFWEAANqgP07frU4us8O6YT+6aGVuu4BYDac/fx&#10;lTF5TVdqhT18+TMn7z8/+m4uYJrf1KzfdEZ1TQzDqO1djXztRk1W357d/AQAAP//AwBQSwMEFAAG&#10;AAgAAAAhABwUp6gCAQAAbgMAABYAAABkcnMvY2hhcnRzL2NvbG9yczEueG1snJNBboMwEEWvgnwA&#10;DCShFQrZZF110ROMBjtYsj2R7abN7WtIoYWqSODdzNd/f2YkH9FXSJrcW7hrkXwabWPD16wN4Vpx&#10;7rEVBnxqFDryJEOKZDhJqVDwxsGHshdeZHnBsQUXegr7xsAfCl2FjRGSnIHgU3KXgWF0pGQlN6As&#10;S4wIbc3wjlqwRDU1yzN2OkLVTyPO2iU30DUDRGFDzvi/WrGg7Ra0/YJ2WNDKTosnvYFTEBTZWdkN&#10;qt/NCzWPDcosvs7Df5umiLnnefD0qFcpH6h4vu2oFfHjyNP4/Yb4wwbP0+CZxu+G9opNRtQKzzjy&#10;NH5sz1Bd+fO9Tl8AAAD//wMAUEsDBBQABgAIAAAAIQCs3hjg0QkAANlFAAAVAAAAZHJzL2NoYXJ0&#10;cy9jaGFydDIueG1s7Fzdbts4Fr5fYN/BK8xiLhaKSZGiJKPOwPoxUExmGiRtB4vFXtAynQiVJVWS&#10;26SDuZ2H2OfZfa89h5IdJbG3jpvOziQqUEeiyCOejz86v3zx3dUyHXxQZZXk2digR8QYqCzO50l2&#10;MTbevJ6arjGoapnNZZpnamxcq8r47vjPf3oRj+JLWdbnhYzVAIhk1SgeG5d1XYyGwyq+VEtZHeWF&#10;yuDZIi+Xsobb8mI4L+VHIL5MhxYhYqiJGC0BeQCBpUyydftyn/b5YpHEKszj1VJlddOLUqWyBgSq&#10;y6So1tRiKkrrHsVlEpd5lS/qozhfDhtia6aAGLWHG66OAaS5rBX1CB98kOnYIMYQC1OZXTQFRWqe&#10;njSFZb7K5moe5GUGw9Gpv4xHk7RWZQakgjyrodctXsu9EF/K8t2qMKG7BTA5S9KkvtZsG8cvgHZw&#10;mQMegzP1fpWUqhobMeU3EPCHAkCcoTu02nEFZikfVfV1qhqGKLGQ2+HmvboLU5mmMxm/Q2w6lTdV&#10;b55jw7tgYCs9jfBCrur8dVKnKlSpqtW8fW0DcZHm9aRUEium8jpf1Xo4ikQFOJex+IMsr4M8zdcj&#10;QJuWlSrxaTK/6gxMPMrLuSpvlVTFKdSUozTD3yyfJmmKDDclQ+BPV4CJcarfd5fibDWbpYqFW4lW&#10;eZrMkSLSrsqLWZC2bw+CkEZMQwtPutXSbPARFrZHbALjfb9LcqQWCxXXJxWC0emgusIy5BquBqsy&#10;GRs/B4y5JAi4aYciMjnxAtOPmGVGjhVansNsFgS/3Ewe8dDJQ3ln4ojRKkver9TLdhB/Js0/ajIS&#10;cng7j0xPRMLkUz6d+p7PBGW/aAx0nzU3ay6AsRbxu8C3I3wg8J434YH7PIBnjwu8Xt7x6EDghXCc&#10;Sfg8gLcfF3i9TxwMPGN84jVb85PfapzHBZ7jdD0YeEJo6DjPY8Z7jwu8/YXAuzZ/JjPef1zgxRcB&#10;z5gXimcy48PHBV6jdvBWI4Rvu8/k4zr9QuBPZmmFu/ocLrbpCPUVlpZJfIni9yyfX5+W8BkAhaCq&#10;z1Ez0jcFlizS+SCZg5zNGIuYLXzTt2zP5DyKTB8kTVN4oRNxC0QfGyTdQX1dgEr+dnLyJtKyfXla&#10;DlC3HBsqM9+c49qTI9A39N/6+B8/Tc5ev/rPv/796z9RIQHZHn7hnVhLKy1b29fHf72pDdWgDXQW&#10;5OmGJbhoOKwu848n6kJl8+/V9W31BZ68lWBmQBV4rVBBWSDrH+Wy1Qxb1RipnKtya/mpKmNUfjWd&#10;Tn1f60znyafbpNai/y0FJhI2cybUDMU0MPlC2KYXetR0LIsH3OO26/sdBcZ+sALT1Xzt0TydpdNE&#10;pfPXErQ6GIaY2iNkMZS1PJEzlVZnMF7dfgOe0HGcMk9F7WrXxb310c6EQ9YH8UVEwX5khsSxTe64&#10;E9BDQ2oS4TIuJpYHY9mvD5xEONn69fFbmCUO1o53rY9WPz5kfVB/6rDAs00acAfsI9Q3PeJGpm1b&#10;gSDMcUIv6tdHvz5+S7PdwUaMXeujNWNsWx+DMq/R2j6oinialFV9Iqv6VJbgYKAGujvqV/CzSHMw&#10;jao0BaN/AmZ/LIcPfl5+MgYfS1mMjer9SpbKGKQvMzCMM5cSoFnrm8aiOii7T2bdJzKLgRSY0+vS&#10;GDQ3QQ33VItqVTEBS/U00UbXtVi4XSpsLcpztTgD+a76NDZc7MZMMwhWWbhejY0M3DPoqimTdyAT&#10;Zvm5vjIG78BxAC+FjyU0kZVKE3TjNLbgW4Zi7bNRG4vy7EJ/n0Hau1UL/SSZFjwX4PgZG4CuHJzL&#10;DOArZJZXSNsiPlibGfzHf/BmAg6FIqnjy6lcJuk1IAkFaLKvlB4mLZ8q+VXIxlWH7N+WmRlXKBcD&#10;Xw2gjUDbGO038rdvTSeh8LgpJvbE5CEDP5hDLZMK4nErsAOPo5i4r/yN43pn+LDoFrBPEv6tKH91&#10;RaRdMBvnyy5vzE7XR33VzIdGWes3k34z0dqmHD1kMwFFGL84uGc3OvnG17vRoJt51gjpver8dFXn&#10;g90Iu0Sf1pHQiz696PM/JKqH7FYb0SeaWmFECTWnQeCbYGu0TF/Y1ASDi80jN2AWmfSiz+cF2l70&#10;6fUotHc/Rz2qF33uxEF+Lmjw6Yo+Bzvyd4k+rSu/F3160efRRR9CeRARz3Qj9CpZITHdIHJMarsC&#10;ykVoTZ09RJ+DTDsgLoD3FZtuN/cdRBQMH38sc91jCU0HoXUzBHu7vHtLE0YzINr3gxm2z+PebL2f&#10;NfwhulsvbvXilna1EHJw+N4ucasN4Nsmbmmvzf11v7Ek2A7Eq/pTzwx8FpqcUmG6Uw7mBM6DMIg8&#10;5tqYLLCvE0W/7qv7DiBcorfEPl115OAoy13ro42zPGh9QBQTZKwIM6CRBeksgkKQHyS2eER4ji08&#10;m/n7iJt6XcDHtl8fmyylPshvW2biPrlVBwfDtutjnf7W+15/NxJxffX8Ajn+yBIxRmyeKAmJpScQ&#10;qtMmArexsulNuQ5ea3WsJsfTsy0bwmowbmkBej9cLgsIJq+yC4g/Si8gCghDkT6nGuN00QrdavlD&#10;3mZeMozkaaLJ09Xy1WLRhGCLdTFozpvwFR1PcyuyRSc2w9cJajVZsVsTTiHu+Q53/9f4beyvDsHW&#10;ObBwieHLOs4fos8R+2y1PFMLvFocf/vT378/i84H1rd/+Sb6ho/gh1Jsr59DzUBCQryuqzPhg3yu&#10;jskR0VVuSoBWUQeQBt6GuOu0UiyDpICrJmYLEpSPqXXk2g5xLSGERR2LI5kPur+FDhxfN8CB1A3c&#10;IxtydSl1HItyajFrVwurbWGxI1s43LY9hzDmeJqZba9gbQPnyHVtRi2LQn14EdnZgrctsE+Q3OBQ&#10;6hLb5e7OBnbbQBy5nmM5LhWCcSZAn9jFhWhbAFDUEkQw1+ECMs/FTqSctoV3ZLvM8lzgwxOEAAa3&#10;3wFA34xmc6MnAQ5AMy22TtrfQdY0JQemubSZ75vp32xPn03z6KRnfOU0j937JYzKptsLjAI9T+Gk&#10;g8n67AXdRajTTf//UvkFyXUOGcDrt0n1KkvbjJh2H58nVeFDVNC7atJu8BeywA32Zsvp5n9AJpAX&#10;BRSUF9eGtHvKXVAS6NR03BBCQS3HcQICmnR7CgccW8EenLfiDAnr5t6XDI+ukCF0FE5KeFXo0zGo&#10;gB4i+REy8KOcVJqJTmLPsH28tSmAo1Nbmr96Y21in0LcWzEi9wfZPV8B6m3Oddg6MHiywf5fvY5M&#10;ut8nCTObuoGAWsO6b/C4ZehsvnNt0QPEEAAGT/hIMTFoUMJBE2OjfDlvtlc80+JNgSeJdFKfGhA3&#10;bfT2r9HSJ7Ic/xcAAP//AwBQSwMEFAAGAAgAAAAhAJDoz6fcBAAA0SYAABUAAABkcnMvY2hhcnRz&#10;L3N0eWxlMi54bWzsWuFy2jgQfhWPHiAGUhLChMzkkunMzZBrpu1MfwtbBl1lySeJEvL0Xcm2sGwD&#10;SQkU0vsXr4mt/fbTt6tdX0dqGM2w1F/0kpHgKWUcDGqEZlpnwzBU0YykWJ2lNJJCiUSfRSINRZLQ&#10;iISxxAvKp2Gv0+2Fq6eg4jG48RSREQ6vSIRMsVZnQk7LZ6QMntK5CFNMOQpoPEK9fhfdXMPy8BNV&#10;X6lmxF4x/pkk8IOnEeqg0JoSyljDSJKERLphTgRfGVPKhYSX4KF1k9wxGfzAbIT0k3k3HrJ5+iDi&#10;3HbR73TsG635U5Lk5vPSHFaecnMdwsKLd9k1xiT5/CgD9TxCXfOc4DuRHP4Gp40X5ue+nxHWZCrk&#10;8ha8P2XHVfYoLZQ8WIzQVb/XR0GEsxFKGNbwZ5pBrBWfogCzKSAS6SIigtH4I0T2heHplnHwwzMo&#10;zbXwQLCqL5BizmMTB/hvnocjXzjEpRK6q/bINWJl98KtJDhIRQybCTMmFv8I486nH0RKGhNw19rG&#10;lJPSlvP9YAwveFelaRktD5za5phMu5ayNQjZew6wUUgTz3wvY43HeEKAmkCPg4WrLkiXJbV9xvdK&#10;c43x6wVpDatjz013dWeIO9eH8z3+/tZi/BKWM72G5VaPqtpR2x5ty3Ux8UPlIlgLlbezXi9JEOmJ&#10;iJeQbqTQJk0GKos+Uqn0GCv9iCUk5i4KQIi0UZ4EdAh0l9EMBTMhn+s28zvI5HAHBQtppFv9N8eS&#10;oID9zUHczi/6lxco0PaiO+gNBiiQ1TuT6h3MI3hUrvNBfnGn4TqPscpu5xp0UhfalPuRC3IrA43x&#10;UVD+Mj4WFYUytY5L9hjeWObgopSw5N65gtigr7lYdq86/U5ef2wgVCsTG6wwFYQPhrs6v3/RZj0y&#10;cHr9D5Btt+22XwCngMPBYzJwEyBrWU8Uq/r2N/upPrdypzfoX5allOTxVqCyGRC+LW+vLX08RjmQ&#10;HGwPWEIN+1bAHRn5bJ26jXtrIN28NSuw1aAc4yXk1UAt04mAM0hEZcRAZBV9JiPUN6GrbvFvVJJE&#10;4vQEqVs5BByAuT5QBvOveHLah8myfuH2RAHEMKeW93u88mMWiwX/C7cIT75BDi7Hm45KbbWgK/r8&#10;WtCViJtqwf3H+ZVdDq9SxcPNuaQSuFiKzKWUg52gtibVijK9cXvCtYn8qDu4N0d9M65VLKG5IOQx&#10;bY99C5ND0AfW4b0DsB6WcEoSxyM6nvIb/XeG1upjtfgp9J4YFLwP+N8jcmffJNlTc9BUyE1AncV0&#10;l5v18W9KU/uGuOw6+dvwqjTvsA2beM7oWPxR2cOg2DJ7cOYd0PWxJDgm8o+C1iUKn7gurewALauh&#10;SaaEx4cVBHs02McQa03PmK18zJiwLfOTGoEYRS8XbiNVXpzfn6wfRb9LEUmJOvVx4vZhXM3P/PJ/&#10;SRuht5C0Gpr6PY3lTbs5mNh5SWU4b2Yn1jbBipjKufjuwCjFyn0tQdrN3aa8W8sRN5LzIUQ+k9+p&#10;HZfBgOkeq1n+XYRaqnuhi4azP1O30HmAOfiOYKzqtolfELg6oVYQAA2qA/Tt+tTi6zw7phP7poZW&#10;67gFgNpz9/GVMXlNV2qFPXz5MyfvPz/6bi5gmt/UrN90RnVNDMOo7V2NfO1GTVbfnt38BAAA//8D&#10;AFBLAwQUAAYACAAAACEAHBSnqAIBAABuAwAAFgAAAGRycy9jaGFydHMvY29sb3JzMi54bWyck0Fu&#10;gzAQRa+CfAAMJKEVCtlkXXXRE4wGO1iyPZHtps3ta0ihhapI4N3M139/ZiQf0VdImtxbuGuRfBpt&#10;Y8PXrA3hWnHusRUGfGoUOvIkQ4pkOEmpUPDGwYeyF15kecGxBRd6CvvGwB8KXYWNEZKcgeBTcpeB&#10;YXSkZCU3oCxLjAhtzfCOWrBENTXLM3Y6QtVPI87aJTfQNQNEYUPO+L9asaDtFrT9gnZY0MpOiye9&#10;gVMQFNlZ2Q2q380LNY8Nyiy+zsN/m6aIued58PSoVykfqHi+7agV8ePI0/j9hvjDBs/T4JnG74b2&#10;ik1G1ArPOPI0fmzPUF35871OXwAAAP//AwBQSwMEFAAGAAgAAAAhAH6tYL7hAAAACQEAAA8AAABk&#10;cnMvZG93bnJldi54bWxMj8FOwzAQRO9I/IO1SNyo45DQEuJUVQWcqkq0SFVv23ibRI3tKHaT9O8x&#10;JzjOzmjmbb6cdMsG6l1jjQQxi4CRKa1qTCXhe//xtADmPBqFrTUk4UYOlsX9XY6ZsqP5omHnKxZK&#10;jMtQQu19l3Huypo0upntyATvbHuNPsi+4qrHMZTrlsdR9MI1NiYs1NjRuqbysrtqCZ8jjqtn8T5s&#10;Luf17bhPt4eNICkfH6bVGzBPk/8Lwy9+QIciMJ3s1SjHWgnxPA3JcE8EsODPF/ErsJOEJBUJ8CLn&#10;/z8ofgAAAP//AwBQSwMEFAAGAAgAAAAhAHrfdLPCAAAApwEAABkAAABkcnMvX3JlbHMvZTJvRG9j&#10;LnhtbC5yZWxzvJDLCsJADEX3gv8wZG+n7UJEnHYjQreiHxCm6QM7Dyaj6N87KIKC4M7lTci5h2zq&#10;q5nEhQKPziooshwEWe3a0fYKjofdYgWCI9oWJ2dJwY0Y6mo+2+xpwpiOeBg9i0SxrGCI0a+lZD2Q&#10;Qc6cJ5s2nQsGY4qhlx71CXuSZZ4vZXhnQPXBFE2rIDRtCeJw86n5N9t13ahp6/TZkI1fKqQeMMQE&#10;xNBTVPCI/JyWWTIF+V2i+JNE8ZKQH++t7gAAAP//AwBQSwMEFAAGAAgAAAAhAC3Ewcd4AQAAtAIA&#10;ACAAAABkcnMvY2hhcnRzL19yZWxzL2NoYXJ0MS54bWwucmVsc6ySUUsjMRDH3w/uOyyBe/M2uz2V&#10;U9yKeFWK2sK1IooQctnZNm42s2Si7far+Xzf60a0Yg/lXo7kYSbD/H+Tf3JwuGxc8gCBLPpC5Gkm&#10;EvAGS+tnhbicnnz9LhKK2pfaoYdCdEDisP/508FPcDpyE81tSwmreCrEPMZ2X0oyc2g0pdiC50qF&#10;odGR0zCTrTa1noHsZdmuDG81RH9DMxmWhQjD8ptIpl3L5H9rY1VZAz/Q3Dfg4zsIiQ7Gv+7ARBbV&#10;YQaxEJV1wCPLk/3byfXp6Oh8NFgHR2pyczY+Hw2Pp1fjL73s6vr34+RmwBGvbdXbuaVVjc5bExeo&#10;Ft2KVqAWeKfIaaotxypgfa90rUtorKlto146Vak917s6AHUsyHt7K9vb4vJOunS0XA94gSXffbCM&#10;ELx2Qr5vUu8DkxgakLCKqcFGPvvDvuT5pvXSzHWIx+gwTGLnYA0vhHk6ozzlV/yInf8P9l9Yepri&#10;lSo3/lr/DwAAAP//AwBQSwMEFAAGAAgAAAAhALwVZ2d4AQAAtAIAACAAAABkcnMvY2hhcnRzL19y&#10;ZWxzL2NoYXJ0Mi54bWwucmVsc6ySUUsjMRDH3w/uOyyBe/M22z2VU9yKeFWK2sK1IooQctnZNm42&#10;s2Si7far+Xzf60a0Yg/lXo7kYSbD/H+Tf3JwuGxc8gCBLPpC9NJMJOANltbPCnE5Pfn6XSQUtS+1&#10;Qw+F6IDEYf/zp4Of4HTkJprblhJW8VSIeYztvpRk5tBoSrEFz5UKQ6Mjp2EmW21qPQOZZ9muDG81&#10;RH9DMxmWhQjD8ptIpl3L5H9rY1VZAz/Q3Dfg4zsIiQ7Gv+7ARBbVYQaxEJV1wCPLk/3byfXp6Oh8&#10;NFgHR2pyczY+Hw2Pp1fjL3l2df37cXIz4IjXtsp3bmlVo/PWxAWqRbeiFagF3ilymmrLsQpY3ytd&#10;6xIaa2rbqJdOVWrP9a4OQB0L8t7eyva2uLyTLh0t1wNeYMl3HywjBK+dkO+blH9gEkMDElYxNdjI&#10;Z3/Yl15v03pp5jrEY3QYJrFzsIYXwjydUZ7yK37E7v0P9l9YeprilSo3/lr/DwAAAP//AwBQSwEC&#10;LQAUAAYACAAAACEA4/w4xkwBAAB3BAAAEwAAAAAAAAAAAAAAAAAAAAAAW0NvbnRlbnRfVHlwZXNd&#10;LnhtbFBLAQItABQABgAIAAAAIQA4/SH/1gAAAJQBAAALAAAAAAAAAAAAAAAAAH0BAABfcmVscy8u&#10;cmVsc1BLAQItABQABgAIAAAAIQDo0IFxbQYAAF09AAAOAAAAAAAAAAAAAAAAAHwCAABkcnMvZTJv&#10;RG9jLnhtbFBLAQItABQABgAIAAAAIQCATuuOIAoAAD1HAAAVAAAAAAAAAAAAAAAAABUJAABkcnMv&#10;Y2hhcnRzL2NoYXJ0MS54bWxQSwECLQAUAAYACAAAACEAkOjPp9wEAADRJgAAFQAAAAAAAAAAAAAA&#10;AABoEwAAZHJzL2NoYXJ0cy9zdHlsZTEueG1sUEsBAi0AFAAGAAgAAAAhABwUp6gCAQAAbgMAABYA&#10;AAAAAAAAAAAAAAAAdxgAAGRycy9jaGFydHMvY29sb3JzMS54bWxQSwECLQAUAAYACAAAACEArN4Y&#10;4NEJAADZRQAAFQAAAAAAAAAAAAAAAACtGQAAZHJzL2NoYXJ0cy9jaGFydDIueG1sUEsBAi0AFAAG&#10;AAgAAAAhAJDoz6fcBAAA0SYAABUAAAAAAAAAAAAAAAAAsSMAAGRycy9jaGFydHMvc3R5bGUyLnht&#10;bFBLAQItABQABgAIAAAAIQAcFKeoAgEAAG4DAAAWAAAAAAAAAAAAAAAAAMAoAABkcnMvY2hhcnRz&#10;L2NvbG9yczIueG1sUEsBAi0AFAAGAAgAAAAhAH6tYL7hAAAACQEAAA8AAAAAAAAAAAAAAAAA9ikA&#10;AGRycy9kb3ducmV2LnhtbFBLAQItABQABgAIAAAAIQB633SzwgAAAKcBAAAZAAAAAAAAAAAAAAAA&#10;AAQrAABkcnMvX3JlbHMvZTJvRG9jLnhtbC5yZWxzUEsBAi0AFAAGAAgAAAAhAC3Ewcd4AQAAtAIA&#10;ACAAAAAAAAAAAAAAAAAA/SsAAGRycy9jaGFydHMvX3JlbHMvY2hhcnQxLnhtbC5yZWxzUEsBAi0A&#10;FAAGAAgAAAAhALwVZ2d4AQAAtAIAACAAAAAAAAAAAAAAAAAAsy0AAGRycy9jaGFydHMvX3JlbHMv&#10;Y2hhcnQyLnhtbC5yZWxzUEsFBgAAAAANAA0AagMAAGkvAAAAAA==&#10;">
                <v:shape id="Wykres 206" o:spid="_x0000_s1037" type="#_x0000_t75" style="position:absolute;left:4206;top:2621;width:15727;height:15788;visibility:visib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a20v/wwAAANwAAAAPAAAAZHJzL2Rvd25yZXYueG1sRI9PawIx&#10;FMTvhX6H8Aq91axCF7s1iloELz3457DHx+a5Wdy8hE2q8dubguBxmJnfMLNFsr240BA6xwrGowIE&#10;ceN0x62C42HzMQURIrLG3jEpuFGAxfz1ZYaVdlfe0WUfW5EhHCpUYGL0lZShMWQxjJwnzt7JDRZj&#10;lkMr9YDXDLe9nBRFKS12nBcMelobas77P6tgm9rk69Ibqn+7T/21+Snr1UGp97e0/AYRKcVn+NHe&#10;agWTooT/M/kIyPkdAAD//wMAUEsBAi0AFAAGAAgAAAAhANvh9svuAAAAhQEAABMAAAAAAAAAAAAA&#10;AAAAAAAAAFtDb250ZW50X1R5cGVzXS54bWxQSwECLQAUAAYACAAAACEAWvQsW78AAAAVAQAACwAA&#10;AAAAAAAAAAAAAAAfAQAAX3JlbHMvLnJlbHNQSwECLQAUAAYACAAAACEAGttL/8MAAADcAAAADwAA&#10;AAAAAAAAAAAAAAAHAgAAZHJzL2Rvd25yZXYueG1sUEsFBgAAAAADAAMAtwAAAPcCAAAAAA==&#10;">
                  <v:imagedata r:id="rId16" o:title=""/>
                  <o:lock v:ext="edit" aspectratio="f"/>
                </v:shape>
                <v:shape id="Wykres 207" o:spid="_x0000_s1038" type="#_x0000_t75" style="position:absolute;left:27188;top:2560;width:15727;height:15728;visibility:visib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r8A4zxQAAANwAAAAPAAAAZHJzL2Rvd25yZXYueG1sRI9BawIx&#10;FITvhf6H8ITeauJS7LI1iggtHnrReujxsXluVjcva5Lqtr++EQSPw8x8w8wWg+vEmUJsPWuYjBUI&#10;4tqblhsNu6/35xJETMgGO8+k4ZciLOaPDzOsjL/whs7b1IgM4VihBptSX0kZa0sO49j3xNnb++Aw&#10;ZRkaaQJeMtx1slBqKh22nBcs9rSyVB+3P07DqTwdXoqPz3X912/sd2fiKqhS66fRsHwDkWhI9/Ct&#10;vTYaCvUK1zP5CMj5PwAAAP//AwBQSwECLQAUAAYACAAAACEA2+H2y+4AAACFAQAAEwAAAAAAAAAA&#10;AAAAAAAAAAAAW0NvbnRlbnRfVHlwZXNdLnhtbFBLAQItABQABgAIAAAAIQBa9CxbvwAAABUBAAAL&#10;AAAAAAAAAAAAAAAAAB8BAABfcmVscy8ucmVsc1BLAQItABQABgAIAAAAIQDr8A4zxQAAANwAAAAP&#10;AAAAAAAAAAAAAAAAAAcCAABkcnMvZG93bnJldi54bWxQSwUGAAAAAAMAAwC3AAAA+QIAAAAA&#10;">
                  <v:imagedata r:id="rId17" o:title=""/>
                  <o:lock v:ext="edit" aspectratio="f"/>
                </v:shape>
                <v:shape id="Pole tekstowe 1" o:spid="_x0000_s1039" type="#_x0000_t202" style="position:absolute;left:9104;top:39;width:6013;height:2369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ji8LixQAAANwAAAAPAAAAZHJzL2Rvd25yZXYueG1sRI9Bi8Iw&#10;FITvwv6H8Ba8aboFF7caRQqiiB50vXh7Ns+22Lx0m6h1f70RBI/DzHzDjKetqcSVGldaVvDVj0AQ&#10;Z1aXnCvY/857QxDOI2usLJOCOzmYTj46Y0y0vfGWrjufiwBhl6CCwvs6kdJlBRl0fVsTB+9kG4M+&#10;yCaXusFbgJtKxlH0LQ2WHBYKrCktKDvvLkbBKp1vcHuMzfC/Shfr06z+2x8GSnU/29kIhKfWv8Ov&#10;9lIriKMfeJ4JR0BOHgAAAP//AwBQSwECLQAUAAYACAAAACEA2+H2y+4AAACFAQAAEwAAAAAAAAAA&#10;AAAAAAAAAAAAW0NvbnRlbnRfVHlwZXNdLnhtbFBLAQItABQABgAIAAAAIQBa9CxbvwAAABUBAAAL&#10;AAAAAAAAAAAAAAAAAB8BAABfcmVscy8ucmVsc1BLAQItABQABgAIAAAAIQAji8LixQAAANwAAAAP&#10;AAAAAAAAAAAAAAAAAAcCAABkcnMvZG93bnJldi54bWxQSwUGAAAAAAMAAwC3AAAA+QIAAAAA&#10;" filled="f" stroked="f" strokeweight=".5pt">
                  <v:textbox>
                    <w:txbxContent>
                      <w:p w14:paraId="7460AF18" w14:textId="3F0B6581" w:rsidR="00684F59" w:rsidRPr="007B22B6" w:rsidRDefault="007B22B6" w:rsidP="008B22FF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7B22B6">
                          <w:rPr>
                            <w:sz w:val="16"/>
                            <w:szCs w:val="16"/>
                          </w:rPr>
                          <w:t>KOBIETY</w:t>
                        </w:r>
                      </w:p>
                    </w:txbxContent>
                  </v:textbox>
                </v:shape>
                <v:shape id="Pole tekstowe 1" o:spid="_x0000_s1040" type="#_x0000_t202" style="position:absolute;left:31328;top:79;width:7556;height:225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3aP2iwQAAANwAAAAPAAAAZHJzL2Rvd25yZXYueG1sRE9Ni8Iw&#10;EL0L/ocwgjdNLShSjSIFUcQ96HrZ29iMbbGZ1CZq3V9vDoLHx/ueL1tTiQc1rrSsYDSMQBBnVpec&#10;Kzj9rgdTEM4ja6wsk4IXOVguup05Jto++UCPo89FCGGXoILC+zqR0mUFGXRDWxMH7mIbgz7AJpe6&#10;wWcIN5WMo2giDZYcGgqsKS0oux7vRsEuXf/g4Ryb6X+VbvaXVX07/Y2V6vfa1QyEp9Z/xR/3ViuI&#10;R2F+OBOOgFy8AQAA//8DAFBLAQItABQABgAIAAAAIQDb4fbL7gAAAIUBAAATAAAAAAAAAAAAAAAA&#10;AAAAAABbQ29udGVudF9UeXBlc10ueG1sUEsBAi0AFAAGAAgAAAAhAFr0LFu/AAAAFQEAAAsAAAAA&#10;AAAAAAAAAAAAHwEAAF9yZWxzLy5yZWxzUEsBAi0AFAAGAAgAAAAhADdo/aLBAAAA3AAAAA8AAAAA&#10;AAAAAAAAAAAABwIAAGRycy9kb3ducmV2LnhtbFBLBQYAAAAAAwADALcAAAD1AgAAAAA=&#10;" filled="f" stroked="f" strokeweight=".5pt">
                  <v:textbox>
                    <w:txbxContent>
                      <w:p w14:paraId="35D4D9C7" w14:textId="2434CC53" w:rsidR="00684F59" w:rsidRPr="007B22B6" w:rsidRDefault="007B22B6" w:rsidP="008B22FF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7B22B6">
                          <w:rPr>
                            <w:sz w:val="16"/>
                            <w:szCs w:val="16"/>
                          </w:rPr>
                          <w:t>MĘŻCZYŹNI</w:t>
                        </w:r>
                      </w:p>
                    </w:txbxContent>
                  </v:textbox>
                </v:shape>
                <v:rect id="Prostokąt 2" o:spid="_x0000_s1041" style="position:absolute;left:3617;top:19918;width:2515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4ZkpkwwAAANwAAAAPAAAAZHJzL2Rvd25yZXYueG1sRI/NasMw&#10;EITvhbyD2EBvjewc2saJHEJIcY+tY3LeWOsfYq2MpDru21eFQo/DzHzD7PazGcREzveWFaSrBARx&#10;bXXPrYLq/Pb0CsIHZI2DZVLwTR72+eJhh5m2d/6kqQytiBD2GSroQhgzKX3dkUG/siNx9BrrDIYo&#10;XSu1w3uEm0Guk+RZGuw5LnQ40rGj+lZ+GQUvpjKH5jjpS/Fx4k1ZuKIarko9LufDFkSgOfyH/9rv&#10;WsE6TeH3TDwCMv8BAAD//wMAUEsBAi0AFAAGAAgAAAAhANvh9svuAAAAhQEAABMAAAAAAAAAAAAA&#10;AAAAAAAAAFtDb250ZW50X1R5cGVzXS54bWxQSwECLQAUAAYACAAAACEAWvQsW78AAAAVAQAACwAA&#10;AAAAAAAAAAAAAAAfAQAAX3JlbHMvLnJlbHNQSwECLQAUAAYACAAAACEAeGZKZMMAAADcAAAADwAA&#10;AAAAAAAAAAAAAAAHAgAAZHJzL2Rvd25yZXYueG1sUEsFBgAAAAADAAMAtwAAAPcCAAAAAA==&#10;" fillcolor="#ccd1e3" stroked="f" strokeweight="1pt"/>
                <v:shape id="Pole tekstowe 1" o:spid="_x0000_s1042" type="#_x0000_t202" style="position:absolute;left:6241;top:19480;width:14745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o9sZOxQAAANwAAAAPAAAAZHJzL2Rvd25yZXYueG1sRI9Bi8Iw&#10;FITvwv6H8ARvmlpQpGsUKYiy6EG3l729bZ5tsXnpNlmt/nojCB6HmfmGmS87U4sLta6yrGA8ikAQ&#10;51ZXXCjIvtfDGQjnkTXWlknBjRwsFx+9OSbaXvlAl6MvRICwS1BB6X2TSOnykgy6kW2Ig3eyrUEf&#10;ZFtI3eI1wE0t4yiaSoMVh4USG0pLys/Hf6PgK13v8fAbm9m9Tje706r5y34mSg363eoThKfOv8Ov&#10;9lYriMcxPM+EIyAXDwAAAP//AwBQSwECLQAUAAYACAAAACEA2+H2y+4AAACFAQAAEwAAAAAAAAAA&#10;AAAAAAAAAAAAW0NvbnRlbnRfVHlwZXNdLnhtbFBLAQItABQABgAIAAAAIQBa9CxbvwAAABUBAAAL&#10;AAAAAAAAAAAAAAAAAB8BAABfcmVscy8ucmVsc1BLAQItABQABgAIAAAAIQCo9sZOxQAAANwAAAAP&#10;AAAAAAAAAAAAAAAAAAcCAABkcnMvZG93bnJldi54bWxQSwUGAAAAAAMAAwC3AAAA+QIAAAAA&#10;" filled="f" stroked="f" strokeweight=".5pt">
                  <v:textbox>
                    <w:txbxContent>
                      <w:p w14:paraId="2D6DA78B" w14:textId="7EBEE018" w:rsidR="00684F59" w:rsidRPr="008771E6" w:rsidRDefault="00684F59" w:rsidP="008B22FF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8771E6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Zdrowie i opieka społeczna</w:t>
                        </w:r>
                      </w:p>
                    </w:txbxContent>
                  </v:textbox>
                </v:shape>
                <v:rect id="Prostokąt 2" o:spid="_x0000_s1043" style="position:absolute;left:21309;top:19957;width:2515;height:125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U7cM+xAAAANwAAAAPAAAAZHJzL2Rvd25yZXYueG1sRI9Pa8JA&#10;FMTvgt9heUJvutGCaHSVGgj0Uqh/en/NPpPY7Nu4u9H027uFgsdhZn7DrLe9acSNnK8tK5hOEhDE&#10;hdU1lwpOx3y8AOEDssbGMin4JQ/bzXCwxlTbO+/pdgiliBD2KSqoQmhTKX1RkUE/sS1x9M7WGQxR&#10;ulJqh/cIN42cJclcGqw5LlTYUlZR8XPojILP/ZWyZV5nHx1+519n57vLrlDqZdS/rUAE6sMz/N9+&#10;1wpm01f4OxOPgNw8AAAA//8DAFBLAQItABQABgAIAAAAIQDb4fbL7gAAAIUBAAATAAAAAAAAAAAA&#10;AAAAAAAAAABbQ29udGVudF9UeXBlc10ueG1sUEsBAi0AFAAGAAgAAAAhAFr0LFu/AAAAFQEAAAsA&#10;AAAAAAAAAAAAAAAAHwEAAF9yZWxzLy5yZWxzUEsBAi0AFAAGAAgAAAAhAJTtwz7EAAAA3AAAAA8A&#10;AAAAAAAAAAAAAAAABwIAAGRycy9kb3ducmV2LnhtbFBLBQYAAAAAAwADALcAAAD4AgAAAAA=&#10;" fillcolor="#99a4c8" stroked="f" strokeweight="1pt"/>
                <v:shape id="Pole tekstowe 1" o:spid="_x0000_s1044" type="#_x0000_t202" style="position:absolute;left:23893;top:19520;width:16275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IU/uhxgAAANwAAAAPAAAAZHJzL2Rvd25yZXYueG1sRI9Ba8JA&#10;FITvQv/D8gq96cbQiqSuIgFRSnvQevH2zD6T0N23MbsmaX99tyD0OMzMN8xiNVgjOmp97VjBdJKA&#10;IC6crrlUcPzcjOcgfEDWaByTgm/ysFo+jBaYadfznrpDKEWEsM9QQRVCk0npi4os+olriKN3ca3F&#10;EGVbSt1iH+HWyDRJZtJizXGhwobyioqvw80qeMs3H7g/p3b+Y/Lt+2XdXI+nF6WeHof1K4hAQ/gP&#10;39s7rSCdPsPfmXgE5PIXAAD//wMAUEsBAi0AFAAGAAgAAAAhANvh9svuAAAAhQEAABMAAAAAAAAA&#10;AAAAAAAAAAAAAFtDb250ZW50X1R5cGVzXS54bWxQSwECLQAUAAYACAAAACEAWvQsW78AAAAVAQAA&#10;CwAAAAAAAAAAAAAAAAAfAQAAX3JlbHMvLnJlbHNQSwECLQAUAAYACAAAACEASFP7ocYAAADcAAAA&#10;DwAAAAAAAAAAAAAAAAAHAgAAZHJzL2Rvd25yZXYueG1sUEsFBgAAAAADAAMAtwAAAPoCAAAAAA==&#10;" filled="f" stroked="f" strokeweight=".5pt">
                  <v:textbox>
                    <w:txbxContent>
                      <w:p w14:paraId="65400262" w14:textId="19995EE3" w:rsidR="00684F59" w:rsidRPr="008771E6" w:rsidRDefault="00684F59" w:rsidP="008B22FF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8771E6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Biznes, administracja i prawo</w:t>
                        </w:r>
                      </w:p>
                    </w:txbxContent>
                  </v:textbox>
                </v:shape>
                <v:rect id="Prostokąt 2" o:spid="_x0000_s1045" style="position:absolute;left:3657;top:21905;width:2515;height:125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RgSVpxwAAANwAAAAPAAAAZHJzL2Rvd25yZXYueG1sRI9La8Mw&#10;EITvhf4HsYHcGjmPBuNGCaEQyONQ8jr0trW2thNrZSQlcf59VQjkOMzMN8xk1ppaXMn5yrKCfi8B&#10;QZxbXXGh4LBfvKUgfEDWWFsmBXfyMJu+vkww0/bGW7ruQiEihH2GCsoQmkxKn5dk0PdsQxy9X+sM&#10;hihdIbXDW4SbWg6SZCwNVhwXSmzos6T8vLsYBV+nkfOXw+Ychtt0/nNcfvP6uFKq22nnHyACteEZ&#10;frSXWsGg/w7/Z+IRkNM/AAAA//8DAFBLAQItABQABgAIAAAAIQDb4fbL7gAAAIUBAAATAAAAAAAA&#10;AAAAAAAAAAAAAABbQ29udGVudF9UeXBlc10ueG1sUEsBAi0AFAAGAAgAAAAhAFr0LFu/AAAAFQEA&#10;AAsAAAAAAAAAAAAAAAAAHwEAAF9yZWxzLy5yZWxzUEsBAi0AFAAGAAgAAAAhAFGBJWnHAAAA3AAA&#10;AA8AAAAAAAAAAAAAAAAABwIAAGRycy9kb3ducmV2LnhtbFBLBQYAAAAAAwADALcAAAD7AgAAAAA=&#10;" fillcolor="#6677ad" stroked="f" strokeweight="1pt"/>
                <v:shape id="Pole tekstowe 1" o:spid="_x0000_s1046" type="#_x0000_t202" style="position:absolute;left:6241;top:21468;width:17387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XzcBNxgAAANwAAAAPAAAAZHJzL2Rvd25yZXYueG1sRI9Ba8JA&#10;FITvhf6H5RW8NRsDDZJmFQlIS7GHaC69PbPPJJh9m2a3mvbXdwXB4zAz3zD5ajK9ONPoOssK5lEM&#10;gri2uuNGQbXfPC9AOI+ssbdMCn7JwWr5+JBjpu2FSzrvfCMChF2GClrvh0xKV7dk0EV2IA7e0Y4G&#10;fZBjI/WIlwA3vUziOJUGOw4LLQ5UtFSfdj9GwUex+cTykJjFX1+8bY/r4bv6elFq9jStX0F4mvw9&#10;fGu/awXJPIXrmXAE5PIfAAD//wMAUEsBAi0AFAAGAAgAAAAhANvh9svuAAAAhQEAABMAAAAAAAAA&#10;AAAAAAAAAAAAAFtDb250ZW50X1R5cGVzXS54bWxQSwECLQAUAAYACAAAACEAWvQsW78AAAAVAQAA&#10;CwAAAAAAAAAAAAAAAAAfAQAAX3JlbHMvLnJlbHNQSwECLQAUAAYACAAAACEA183ATcYAAADcAAAA&#10;DwAAAAAAAAAAAAAAAAAHAgAAZHJzL2Rvd25yZXYueG1sUEsFBgAAAAADAAMAtwAAAPoCAAAAAA==&#10;" filled="f" stroked="f" strokeweight=".5pt">
                  <v:textbox>
                    <w:txbxContent>
                      <w:p w14:paraId="7E765CF9" w14:textId="642B8C48" w:rsidR="00684F59" w:rsidRPr="008771E6" w:rsidRDefault="00684F59" w:rsidP="008B22FF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8771E6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Technika, przemysł, budownictwo</w:t>
                        </w:r>
                      </w:p>
                    </w:txbxContent>
                  </v:textbox>
                </v:shape>
                <v:rect id="Prostokąt 2" o:spid="_x0000_s1047" style="position:absolute;left:24171;top:21945;width:2515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2/rv5xwAAANwAAAAPAAAAZHJzL2Rvd25yZXYueG1sRI9Ba8JA&#10;FITvBf/D8oReSt0kB2ujq9hCoYce1HrJ7ZF9Jmmzb2N2ExN/vSsUehxm5htmtRlMLXpqXWVZQTyL&#10;QBDnVldcKDh+fzwvQDiPrLG2TApGcrBZTx5WmGp74T31B1+IAGGXooLS+yaV0uUlGXQz2xAH72Rb&#10;gz7ItpC6xUuAm1omUTSXBisOCyU29F5S/nvojIJr9zbusuj8NXK2G/of3eH89Umpx+mwXYLwNPj/&#10;8F/7UytI4he4nwlHQK5vAAAA//8DAFBLAQItABQABgAIAAAAIQDb4fbL7gAAAIUBAAATAAAAAAAA&#10;AAAAAAAAAAAAAABbQ29udGVudF9UeXBlc10ueG1sUEsBAi0AFAAGAAgAAAAhAFr0LFu/AAAAFQEA&#10;AAsAAAAAAAAAAAAAAAAAHwEAAF9yZWxzLy5yZWxzUEsBAi0AFAAGAAgAAAAhAPb+u/nHAAAA3AAA&#10;AA8AAAAAAAAAAAAAAAAABwIAAGRycy9kb3ducmV2LnhtbFBLBQYAAAAAAwADALcAAAD7AgAAAAA=&#10;" fillcolor="#334a92" stroked="f" strokeweight="1pt"/>
                <v:shape id="Pole tekstowe 1" o:spid="_x0000_s1048" type="#_x0000_t202" style="position:absolute;left:26756;top:21508;width:15748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JHvGkwQAAANwAAAAPAAAAZHJzL2Rvd25yZXYueG1sRE9Ni8Iw&#10;EL0L/ocwgjdNLShSjSIFUcQ96HrZ29iMbbGZ1CZq3V9vDoLHx/ueL1tTiQc1rrSsYDSMQBBnVpec&#10;Kzj9rgdTEM4ja6wsk4IXOVguup05Jto++UCPo89FCGGXoILC+zqR0mUFGXRDWxMH7mIbgz7AJpe6&#10;wWcIN5WMo2giDZYcGgqsKS0oux7vRsEuXf/g4Ryb6X+VbvaXVX07/Y2V6vfa1QyEp9Z/xR/3ViuI&#10;R2FtOBOOgFy8AQAA//8DAFBLAQItABQABgAIAAAAIQDb4fbL7gAAAIUBAAATAAAAAAAAAAAAAAAA&#10;AAAAAABbQ29udGVudF9UeXBlc10ueG1sUEsBAi0AFAAGAAgAAAAhAFr0LFu/AAAAFQEAAAsAAAAA&#10;AAAAAAAAAAAAHwEAAF9yZWxzLy5yZWxzUEsBAi0AFAAGAAgAAAAhAMke8aTBAAAA3AAAAA8AAAAA&#10;AAAAAAAAAAAABwIAAGRycy9kb3ducmV2LnhtbFBLBQYAAAAAAwADALcAAAD1AgAAAAA=&#10;" filled="f" stroked="f" strokeweight=".5pt">
                  <v:textbox>
                    <w:txbxContent>
                      <w:p w14:paraId="43BA617E" w14:textId="15C18E4E" w:rsidR="00684F59" w:rsidRPr="008771E6" w:rsidRDefault="00684F59" w:rsidP="008B22FF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8771E6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Nauki humanistyczne i sztuka</w:t>
                        </w:r>
                      </w:p>
                    </w:txbxContent>
                  </v:textbox>
                </v:shape>
                <v:rect id="Prostokąt 2" o:spid="_x0000_s1049" style="position:absolute;left:3697;top:23893;width:2514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VERImxgAAANwAAAAPAAAAZHJzL2Rvd25yZXYueG1sRI9Ba8JA&#10;FITvBf/D8gRvdROFRqNr0NJCKZTWKHh9ZJ9JMPs2ZNck/ffdQqHHYWa+YbbZaBrRU+dqywrieQSC&#10;uLC65lLB+fT6uALhPLLGxjIp+CYH2W7ysMVU24GP1Oe+FAHCLkUFlfdtKqUrKjLo5rYlDt7VdgZ9&#10;kF0pdYdDgJtGLqLoSRqsOSxU2NJzRcUtvxsFyZAUX+/4MRya+/Ezvy7P+jK+KDWbjvsNCE+j/w//&#10;td+0gkW8ht8z4QjI3Q8AAAD//wMAUEsBAi0AFAAGAAgAAAAhANvh9svuAAAAhQEAABMAAAAAAAAA&#10;AAAAAAAAAAAAAFtDb250ZW50X1R5cGVzXS54bWxQSwECLQAUAAYACAAAACEAWvQsW78AAAAVAQAA&#10;CwAAAAAAAAAAAAAAAAAfAQAAX3JlbHMvLnJlbHNQSwECLQAUAAYACAAAACEA1RESJsYAAADcAAAA&#10;DwAAAAAAAAAAAAAAAAAHAgAAZHJzL2Rvd25yZXYueG1sUEsFBgAAAAADAAMAtwAAAPoCAAAAAA==&#10;" fillcolor="#001d77" stroked="f" strokeweight="1pt"/>
                <v:shape id="Pole tekstowe 1" o:spid="_x0000_s1050" type="#_x0000_t202" style="position:absolute;left:6281;top:23496;width:22987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5BDcfwgAAANwAAAAPAAAAZHJzL2Rvd25yZXYueG1sRE/LisIw&#10;FN0P+A/hCu7G1IKDVNMiBZlBnIWPjbtrc22LzU1totb5+slCcHk470XWm0bcqXO1ZQWTcQSCuLC6&#10;5lLBYb/6nIFwHlljY5kUPMlBlg4+Fpho++At3Xe+FCGEXYIKKu/bREpXVGTQjW1LHLiz7Qz6ALtS&#10;6g4fIdw0Mo6iL2mw5tBQYUt5RcVldzMK1vnqF7en2Mz+mvx7c16218NxqtRo2C/nIDz1/i1+uX+0&#10;gjgO88OZcARk+g8AAP//AwBQSwECLQAUAAYACAAAACEA2+H2y+4AAACFAQAAEwAAAAAAAAAAAAAA&#10;AAAAAAAAW0NvbnRlbnRfVHlwZXNdLnhtbFBLAQItABQABgAIAAAAIQBa9CxbvwAAABUBAAALAAAA&#10;AAAAAAAAAAAAAB8BAABfcmVscy8ucmVsc1BLAQItABQABgAIAAAAIQD5BDcfwgAAANwAAAAPAAAA&#10;AAAAAAAAAAAAAAcCAABkcnMvZG93bnJldi54bWxQSwUGAAAAAAMAAwC3AAAA9gIAAAAA&#10;" filled="f" stroked="f" strokeweight=".5pt">
                  <v:textbox>
                    <w:txbxContent>
                      <w:p w14:paraId="27681A64" w14:textId="7F55A8FC" w:rsidR="00684F59" w:rsidRPr="008771E6" w:rsidRDefault="00684F59" w:rsidP="008B22FF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8771E6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Nauki społeczne, dziennikarstwo i informacja</w:t>
                        </w:r>
                      </w:p>
                    </w:txbxContent>
                  </v:textbox>
                </v:shape>
                <v:rect id="Prostokąt 2" o:spid="_x0000_s1051" style="position:absolute;left:28863;top:23973;width:2514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NoA1BwwAAANwAAAAPAAAAZHJzL2Rvd25yZXYueG1sRI9Li8JA&#10;EITvC/6HoQVv6yQ5yBIdxQc+LnvYqOCxybRJMNMTMmOM/94RhD0WVfUVNVv0phYdta6yrCAeRyCI&#10;c6srLhScjtvvHxDOI2usLZOCJzlYzAdfM0y1ffAfdZkvRICwS1FB6X2TSunykgy6sW2Ig3e1rUEf&#10;ZFtI3eIjwE0tkyiaSIMVh4USG1qXlN+yu1HQNZfNecnyN1tNdlu3X2ERR6jUaNgvpyA89f4//Gkf&#10;tIIkieF9JhwBOX8BAAD//wMAUEsBAi0AFAAGAAgAAAAhANvh9svuAAAAhQEAABMAAAAAAAAAAAAA&#10;AAAAAAAAAFtDb250ZW50X1R5cGVzXS54bWxQSwECLQAUAAYACAAAACEAWvQsW78AAAAVAQAACwAA&#10;AAAAAAAAAAAAAAAfAQAAX3JlbHMvLnJlbHNQSwECLQAUAAYACAAAACEATaANQcMAAADcAAAADwAA&#10;AAAAAAAAAAAAAAAHAgAAZHJzL2Rvd25yZXYueG1sUEsFBgAAAAADAAMAtwAAAPcCAAAAAA==&#10;" fillcolor="#008542" stroked="f" strokeweight="1pt"/>
                <v:shape id="Pole tekstowe 1" o:spid="_x0000_s1052" type="#_x0000_t202" style="position:absolute;left:31447;top:23535;width:5168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mmgzzxgAAANwAAAAPAAAAZHJzL2Rvd25yZXYueG1sRI9PawIx&#10;FMTvBb9DeIXearaBFlnNiiyIIvWg9eLtdfP2D928rJuoWz99Iwg9DjPzG2Y2H2wrLtT7xrGGt3EC&#10;grhwpuFKw+Fr+ToB4QOywdYxafglD/Ns9DTD1Lgr7+iyD5WIEPYpaqhD6FIpfVGTRT92HXH0Stdb&#10;DFH2lTQ9XiPctlIlyYe02HBcqLGjvKbiZ3+2Gjb5cou7b2UntzZffZaL7nQ4vmv98jwspiACDeE/&#10;/GivjQalFNzPxCMgsz8AAAD//wMAUEsBAi0AFAAGAAgAAAAhANvh9svuAAAAhQEAABMAAAAAAAAA&#10;AAAAAAAAAAAAAFtDb250ZW50X1R5cGVzXS54bWxQSwECLQAUAAYACAAAACEAWvQsW78AAAAVAQAA&#10;CwAAAAAAAAAAAAAAAAAfAQAAX3JlbHMvLnJlbHNQSwECLQAUAAYACAAAACEAZpoM88YAAADcAAAA&#10;DwAAAAAAAAAAAAAAAAAHAgAAZHJzL2Rvd25yZXYueG1sUEsFBgAAAAADAAMAtwAAAPoCAAAAAA==&#10;" filled="f" stroked="f" strokeweight=".5pt">
                  <v:textbox>
                    <w:txbxContent>
                      <w:p w14:paraId="47DCAB8D" w14:textId="007E5B7C" w:rsidR="00684F59" w:rsidRPr="008771E6" w:rsidRDefault="00684F59" w:rsidP="008B22FF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8771E6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Usługi</w:t>
                        </w:r>
                      </w:p>
                    </w:txbxContent>
                  </v:textbox>
                </v:shape>
                <v:rect id="Prostokąt 2" o:spid="_x0000_s1053" style="position:absolute;left:3657;top:25801;width:2515;height:125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dW4MkxAAAANwAAAAPAAAAZHJzL2Rvd25yZXYueG1sRI9Ba8JA&#10;FITvgv9heUIvohtTKRJdRUqFHopQK3h97D6TYN7bmF01/ffdQqHHYWa+YVabnht1py7UXgzMphko&#10;EutdLaWB49dusgAVIorDxgsZ+KYAm/VwsMLC+Yd80v0QS5UgEgo0UMXYFloHWxFjmPqWJHln3zHG&#10;JLtSuw4fCc6NzrPsRTPWkhYqbOm1Ins53NjAZbyfv2nLV55/BGGbuf3s5Ix5GvXbJahIffwP/7Xf&#10;nYE8f4bfM+kI6PUPAAAA//8DAFBLAQItABQABgAIAAAAIQDb4fbL7gAAAIUBAAATAAAAAAAAAAAA&#10;AAAAAAAAAABbQ29udGVudF9UeXBlc10ueG1sUEsBAi0AFAAGAAgAAAAhAFr0LFu/AAAAFQEAAAsA&#10;AAAAAAAAAAAAAAAAHwEAAF9yZWxzLy5yZWxzUEsBAi0AFAAGAAgAAAAhAB1bgyTEAAAA3AAAAA8A&#10;AAAAAAAAAAAAAAAABwIAAGRycy9kb3ducmV2LnhtbFBLBQYAAAAAAwADALcAAAD4AgAAAAA=&#10;" fillcolor="#339d67" stroked="f" strokeweight="1pt"/>
                <v:shape id="Pole tekstowe 1" o:spid="_x0000_s1054" type="#_x0000_t202" style="position:absolute;left:6281;top:25404;width:15863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PzEcxQAAANwAAAAPAAAAZHJzL2Rvd25yZXYueG1sRI9Pi8Iw&#10;FMTvC/sdwlvwtqYWFekaRQqyInrwz8Xb2+bZFpuXbhO1+umNIHgcZuY3zHjamkpcqHGlZQW9bgSC&#10;OLO65FzBfjf/HoFwHlljZZkU3MjBdPL5McZE2ytv6LL1uQgQdgkqKLyvEyldVpBB17U1cfCOtjHo&#10;g2xyqRu8BripZBxFQ2mw5LBQYE1pQdlpezYKlul8jZu/2IzuVfq7Os7q//1hoFTnq539gPDU+nf4&#10;1V5oBXHch+eZcATk5AEAAP//AwBQSwECLQAUAAYACAAAACEA2+H2y+4AAACFAQAAEwAAAAAAAAAA&#10;AAAAAAAAAAAAW0NvbnRlbnRfVHlwZXNdLnhtbFBLAQItABQABgAIAAAAIQBa9CxbvwAAABUBAAAL&#10;AAAAAAAAAAAAAAAAAB8BAABfcmVscy8ucmVsc1BLAQItABQABgAIAAAAIQCGPzEcxQAAANwAAAAP&#10;AAAAAAAAAAAAAAAAAAcCAABkcnMvZG93bnJldi54bWxQSwUGAAAAAAMAAwC3AAAA+QIAAAAA&#10;" filled="f" stroked="f" strokeweight=".5pt">
                  <v:textbox>
                    <w:txbxContent>
                      <w:p w14:paraId="11A4EE08" w14:textId="7E97AF00" w:rsidR="00244019" w:rsidRPr="008771E6" w:rsidRDefault="00244019" w:rsidP="008B22FF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8771E6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Technologie teleinformacyjne</w:t>
                        </w:r>
                      </w:p>
                    </w:txbxContent>
                  </v:textbox>
                </v:shape>
                <v:rect id="Prostokąt 2" o:spid="_x0000_s1055" style="position:absolute;left:22780;top:25881;width:2515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cCck1wwAAANwAAAAPAAAAZHJzL2Rvd25yZXYueG1sRI9Ba8JA&#10;FITvQv/D8gq96caAotFVWktB8KLWS27P7DMJZt/G3a3Gf+8KQo/DzHzDzJedacSVnK8tKxgOEhDE&#10;hdU1lwoOvz/9CQgfkDU2lknBnTwsF2+9OWba3nhH130oRYSwz1BBFUKbSemLigz6gW2Jo3eyzmCI&#10;0pVSO7xFuGlkmiRjabDmuFBhS6uKivP+zyjYoNvmX7vvfDQsJjkd/dRevFbq4737nIEI1IX/8Ku9&#10;1grSdATPM/EIyMUDAAD//wMAUEsBAi0AFAAGAAgAAAAhANvh9svuAAAAhQEAABMAAAAAAAAAAAAA&#10;AAAAAAAAAFtDb250ZW50X1R5cGVzXS54bWxQSwECLQAUAAYACAAAACEAWvQsW78AAAAVAQAACwAA&#10;AAAAAAAAAAAAAAAfAQAAX3JlbHMvLnJlbHNQSwECLQAUAAYACAAAACEAnAnJNcMAAADcAAAADwAA&#10;AAAAAAAAAAAAAAAHAgAAZHJzL2Rvd25yZXYueG1sUEsFBgAAAAADAAMAtwAAAPcCAAAAAA==&#10;" fillcolor="#66b58d" stroked="f" strokeweight="1pt"/>
                <v:shape id="Pole tekstowe 1" o:spid="_x0000_s1056" type="#_x0000_t202" style="position:absolute;left:25364;top:25444;width:6826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ZoQrwxgAAANwAAAAPAAAAZHJzL2Rvd25yZXYueG1sRI9Pa8JA&#10;FMTvhX6H5RV6azYGKhKzhhAQS2kP/rl4e2afSTD7Nma3Gv303ULB4zAzv2GyfDSduNDgWssKJlEM&#10;griyuuVawW67fJuBcB5ZY2eZFNzIQb54fsow1fbKa7psfC0ChF2KChrv+1RKVzVk0EW2Jw7e0Q4G&#10;fZBDLfWA1wA3nUzieCoNthwWGuypbKg6bX6Mgs9y+Y3rQ2Jm965cfR2L/rzbvyv1+jIWcxCeRv8I&#10;/7c/tIIkmcLfmXAE5OIXAAD//wMAUEsBAi0AFAAGAAgAAAAhANvh9svuAAAAhQEAABMAAAAAAAAA&#10;AAAAAAAAAAAAAFtDb250ZW50X1R5cGVzXS54bWxQSwECLQAUAAYACAAAACEAWvQsW78AAAAVAQAA&#10;CwAAAAAAAAAAAAAAAAAfAQAAX3JlbHMvLnJlbHNQSwECLQAUAAYACAAAACEAGaEK8MYAAADcAAAA&#10;DwAAAAAAAAAAAAAAAAAHAgAAZHJzL2Rvd25yZXYueG1sUEsFBgAAAAADAAMAtwAAAPoCAAAAAA==&#10;" filled="f" stroked="f" strokeweight=".5pt">
                  <v:textbox>
                    <w:txbxContent>
                      <w:p w14:paraId="3064030F" w14:textId="375DD577" w:rsidR="00244019" w:rsidRPr="008771E6" w:rsidRDefault="00244019" w:rsidP="008B22FF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8771E6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Pozostałe</w:t>
                        </w:r>
                      </w:p>
                    </w:txbxContent>
                  </v:textbox>
                </v:shape>
              </v:group>
            </w:pict>
          </mc:Fallback>
        </mc:AlternateContent>
      </w:r>
      <w:r w:rsidR="000B6981" w:rsidRPr="000B6981">
        <w:rPr>
          <w:sz w:val="14"/>
          <w:szCs w:val="14"/>
        </w:rPr>
        <w:t>a Zgodnie z Międzynarodową Standardową Klasyfikacją Edukacji ISCED-F 2013.</w:t>
      </w:r>
    </w:p>
    <w:p w14:paraId="270FF5D0" w14:textId="7F3C4B37" w:rsidR="00683CC5" w:rsidRPr="000D1E72" w:rsidRDefault="00C835EB" w:rsidP="009C53AA">
      <w:pPr>
        <w:pStyle w:val="32tyturozdziau"/>
        <w:rPr>
          <w:lang w:eastAsia="pl-PL"/>
        </w:rPr>
      </w:pPr>
      <w:r w:rsidRPr="000D1E72">
        <w:rPr>
          <w:b w:val="0"/>
          <w:noProof/>
          <w:shd w:val="clear" w:color="auto" w:fill="FFFFFF"/>
        </w:rPr>
        <mc:AlternateContent>
          <mc:Choice Requires="wps">
            <w:drawing>
              <wp:anchor distT="45720" distB="45720" distL="114300" distR="114300" simplePos="0" relativeHeight="251870208" behindDoc="1" locked="0" layoutInCell="1" allowOverlap="1" wp14:anchorId="6217BD05" wp14:editId="7571CE24">
                <wp:simplePos x="0" y="0"/>
                <wp:positionH relativeFrom="column">
                  <wp:posOffset>5236845</wp:posOffset>
                </wp:positionH>
                <wp:positionV relativeFrom="paragraph">
                  <wp:posOffset>328930</wp:posOffset>
                </wp:positionV>
                <wp:extent cx="1725295" cy="748030"/>
                <wp:effectExtent l="0" t="0" r="0" b="0"/>
                <wp:wrapTight wrapText="bothSides">
                  <wp:wrapPolygon edited="0">
                    <wp:start x="715" y="0"/>
                    <wp:lineTo x="715" y="20903"/>
                    <wp:lineTo x="20749" y="20903"/>
                    <wp:lineTo x="20749" y="0"/>
                    <wp:lineTo x="715" y="0"/>
                  </wp:wrapPolygon>
                </wp:wrapTight>
                <wp:docPr id="5" name="Pole tekstowe 5" descr="W 2024 r. studia wyższe ukończyło 17,3 tys. kobiet, które stanowiły 62,5% ogól- nej liczby absolwentów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74803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719E42D0" w14:textId="0978B10C" w:rsidR="00C835EB" w:rsidRPr="00C835EB" w:rsidRDefault="00F279C4" w:rsidP="00683CC5">
                            <w:pPr>
                              <w:pStyle w:val="tekstzboku"/>
                              <w:spacing w:before="0"/>
                            </w:pPr>
                            <w:r w:rsidRPr="00F279C4">
                              <w:rPr>
                                <w:bCs w:val="0"/>
                              </w:rPr>
                              <w:t xml:space="preserve">W 2024 r. studia wyższe ukończyło 17,3 tys. kobiet, które stanowiły 62,5% </w:t>
                            </w:r>
                            <w:proofErr w:type="spellStart"/>
                            <w:r w:rsidRPr="00F279C4">
                              <w:rPr>
                                <w:bCs w:val="0"/>
                              </w:rPr>
                              <w:t>ogól</w:t>
                            </w:r>
                            <w:proofErr w:type="spellEnd"/>
                            <w:r w:rsidRPr="00F279C4">
                              <w:rPr>
                                <w:bCs w:val="0"/>
                              </w:rPr>
                              <w:t xml:space="preserve">- </w:t>
                            </w:r>
                            <w:proofErr w:type="spellStart"/>
                            <w:r w:rsidRPr="00F279C4">
                              <w:rPr>
                                <w:bCs w:val="0"/>
                              </w:rPr>
                              <w:t>nej</w:t>
                            </w:r>
                            <w:proofErr w:type="spellEnd"/>
                            <w:r w:rsidRPr="00F279C4">
                              <w:rPr>
                                <w:bCs w:val="0"/>
                              </w:rPr>
                              <w:t xml:space="preserve"> liczby absolwentów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217BD05" id="Pole tekstowe 5" o:spid="_x0000_s1057" type="#_x0000_t202" alt="W 2024 r. studia wyższe ukończyło 17,3 tys. kobiet, które stanowiły 62,5% ogól- nej liczby absolwentów" style="position:absolute;margin-left:412.35pt;margin-top:25.9pt;width:135.85pt;height:58.9pt;z-index:-25144627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sU1i/QEAANUDAAAOAAAAZHJzL2Uyb0RvYy54bWysU11v2yAUfZ+0/4B4X+x48ZJYcaquXadJ&#10;3YfU7gcQjGM04DIgsbNf3wt202h9m+YHBL7cc+8597C5GrQiR+G8BFPT+SynRBgOjTT7mv58vHu3&#10;osQHZhqmwIianoSnV9u3bza9rUQBHahGOIIgxle9rWkXgq2yzPNOaOZnYIXBYAtOs4BHt88ax3pE&#10;1yor8vxD1oNrrAMuvMe/t2OQbhN+2woevretF4GommJvIa0urbu4ZtsNq/aO2U7yqQ32D11oJg0W&#10;PUPdssDIwclXUFpyBx7aMOOgM2hbyUXigGzm+V9sHjpmReKC4nh7lsn/P1j+7fhgfzgSho8w4AAT&#10;CW/vgf/yxMBNx8xeXDsHfSdYg4XnUbKst76aUqPUvvIRZNd/hQaHzA4BEtDQOh1VQZ4E0XEAp7Po&#10;YgiEx5LLoizWJSUcY8vFKn+fppKx6jnbOh8+C9AkbmrqcKgJnR3vfYjdsOr5Sixm4E4qlQarDOlr&#10;ui6LMiVcRLQM6DsldU1XefxGJ0SSn0yTkgOTatxjAWUm1pHoSDkMu4HIBhmUMTmqsIPmhDo4GH2G&#10;7wI3Hbg/lPTosZr63wfmBCXqi0Et1/PFIpoyHRblssCDu4zsLiPMcISqaaBk3N6EZOSR8zVq3sok&#10;x0snU8/onaTS5PNozstzuvXyGrdPAAAA//8DAFBLAwQUAAYACAAAACEAbtMmvd8AAAALAQAADwAA&#10;AGRycy9kb3ducmV2LnhtbEyPTU/DMAyG70j7D5GRdmPJpq6spek0gXYFMT4kblnjtRWNUzXZWv49&#10;3glutvzo9fMW28l14oJDaD1pWC4UCKTK25ZqDe9v+7sNiBANWdN5Qg0/GGBbzm4Kk1s/0iteDrEW&#10;HEIhNxqaGPtcylA16ExY+B6Jbyc/OBN5HWppBzNyuOvkSqlUOtMSf2hMj48NVt+Hs9Pw8Xz6+kzU&#10;S/3k1v3oJyXJZVLr+e20ewARcYp/MFz1WR1Kdjr6M9kgOg2bVXLPqIb1kitcAZWlCYgjT2mWgiwL&#10;+b9D+QsAAP//AwBQSwECLQAUAAYACAAAACEAtoM4kv4AAADhAQAAEwAAAAAAAAAAAAAAAAAAAAAA&#10;W0NvbnRlbnRfVHlwZXNdLnhtbFBLAQItABQABgAIAAAAIQA4/SH/1gAAAJQBAAALAAAAAAAAAAAA&#10;AAAAAC8BAABfcmVscy8ucmVsc1BLAQItABQABgAIAAAAIQAdsU1i/QEAANUDAAAOAAAAAAAAAAAA&#10;AAAAAC4CAABkcnMvZTJvRG9jLnhtbFBLAQItABQABgAIAAAAIQBu0ya93wAAAAsBAAAPAAAAAAAA&#10;AAAAAAAAAFcEAABkcnMvZG93bnJldi54bWxQSwUGAAAAAAQABADzAAAAYwUAAAAA&#10;" filled="f" stroked="f">
                <v:textbox>
                  <w:txbxContent>
                    <w:p w14:paraId="719E42D0" w14:textId="0978B10C" w:rsidR="00C835EB" w:rsidRPr="00C835EB" w:rsidRDefault="00F279C4" w:rsidP="00683CC5">
                      <w:pPr>
                        <w:pStyle w:val="tekstzboku"/>
                        <w:spacing w:before="0"/>
                      </w:pPr>
                      <w:r w:rsidRPr="00F279C4">
                        <w:rPr>
                          <w:bCs w:val="0"/>
                        </w:rPr>
                        <w:t xml:space="preserve">W 2024 r. studia wyższe ukończyło 17,3 tys. kobiet, które stanowiły 62,5% </w:t>
                      </w:r>
                      <w:proofErr w:type="spellStart"/>
                      <w:r w:rsidRPr="00F279C4">
                        <w:rPr>
                          <w:bCs w:val="0"/>
                        </w:rPr>
                        <w:t>ogól</w:t>
                      </w:r>
                      <w:proofErr w:type="spellEnd"/>
                      <w:r w:rsidRPr="00F279C4">
                        <w:rPr>
                          <w:bCs w:val="0"/>
                        </w:rPr>
                        <w:t xml:space="preserve">- </w:t>
                      </w:r>
                      <w:proofErr w:type="spellStart"/>
                      <w:r w:rsidRPr="00F279C4">
                        <w:rPr>
                          <w:bCs w:val="0"/>
                        </w:rPr>
                        <w:t>nej</w:t>
                      </w:r>
                      <w:proofErr w:type="spellEnd"/>
                      <w:r w:rsidRPr="00F279C4">
                        <w:rPr>
                          <w:bCs w:val="0"/>
                        </w:rPr>
                        <w:t xml:space="preserve"> liczby absolwentów</w:t>
                      </w:r>
                    </w:p>
                  </w:txbxContent>
                </v:textbox>
                <w10:wrap type="tight"/>
              </v:shape>
            </w:pict>
          </mc:Fallback>
        </mc:AlternateContent>
      </w:r>
      <w:r w:rsidR="00D65C37">
        <w:rPr>
          <w:lang w:eastAsia="pl-PL"/>
        </w:rPr>
        <w:t>Absolwenci</w:t>
      </w:r>
    </w:p>
    <w:p w14:paraId="2DFA53A1" w14:textId="4EEF0AEB" w:rsidR="00ED4EFA" w:rsidRPr="00CF22FD" w:rsidRDefault="00ED4EFA" w:rsidP="00ED4EFA">
      <w:pPr>
        <w:rPr>
          <w:spacing w:val="-6"/>
          <w:shd w:val="clear" w:color="auto" w:fill="FFFFFF"/>
        </w:rPr>
      </w:pPr>
      <w:r w:rsidRPr="00CF22FD">
        <w:rPr>
          <w:spacing w:val="-6"/>
          <w:shd w:val="clear" w:color="auto" w:fill="FFFFFF"/>
        </w:rPr>
        <w:t xml:space="preserve">W 2024 r. uczelnie opuściło 27,6 tys. absolwentów (więcej o 1,5% niż w 2023 r.), w tym 17,5 tys. uzyskało dyplomy ukończenia studiów stacjonarnych, </w:t>
      </w:r>
      <w:r w:rsidR="000C21BD" w:rsidRPr="00CF22FD">
        <w:rPr>
          <w:spacing w:val="-6"/>
          <w:shd w:val="clear" w:color="auto" w:fill="FFFFFF"/>
        </w:rPr>
        <w:t xml:space="preserve">a </w:t>
      </w:r>
      <w:r w:rsidRPr="00CF22FD">
        <w:rPr>
          <w:spacing w:val="-6"/>
          <w:shd w:val="clear" w:color="auto" w:fill="FFFFFF"/>
        </w:rPr>
        <w:t xml:space="preserve">10,2 tys. – studiów niestacjonarnych. Dyplomy uczelni publicznych uzyskało 18,3 tys. absolwentów, </w:t>
      </w:r>
      <w:r w:rsidR="00593387" w:rsidRPr="00CF22FD">
        <w:rPr>
          <w:spacing w:val="-6"/>
          <w:shd w:val="clear" w:color="auto" w:fill="FFFFFF"/>
        </w:rPr>
        <w:t xml:space="preserve">a </w:t>
      </w:r>
      <w:r w:rsidRPr="00CF22FD">
        <w:rPr>
          <w:spacing w:val="-6"/>
          <w:shd w:val="clear" w:color="auto" w:fill="FFFFFF"/>
        </w:rPr>
        <w:t>natomiast uczelni niepublicznych – 9,3 tys.</w:t>
      </w:r>
    </w:p>
    <w:p w14:paraId="776712E7" w14:textId="77777777" w:rsidR="00ED4EFA" w:rsidRPr="00ED4EFA" w:rsidRDefault="00ED4EFA" w:rsidP="00ED4EFA">
      <w:pPr>
        <w:rPr>
          <w:shd w:val="clear" w:color="auto" w:fill="FFFFFF"/>
        </w:rPr>
      </w:pPr>
      <w:r w:rsidRPr="00ED4EFA">
        <w:rPr>
          <w:shd w:val="clear" w:color="auto" w:fill="FFFFFF"/>
        </w:rPr>
        <w:t>Studia pierwszego stopnia ukończyło 14,3 tys. osób (51,6% ogólnej liczby absolwentów). Tytuł licencjata uzyskało 9,8 tys. (35,3%) absolwentów, a inżyniera – 4,5 tys. (16,3%). Dyplom potwierdzający ukończenie studiów uzupełniających magisterskich otrzymało 10,4 tys. osób (37,6% ogółu absolwentów), a magisterskich jednolitych – 3,0 tys. (10,7%).</w:t>
      </w:r>
    </w:p>
    <w:p w14:paraId="6A272A7E" w14:textId="3D0DDF32" w:rsidR="007763F8" w:rsidRDefault="00ED4EFA" w:rsidP="00ED4EFA">
      <w:pPr>
        <w:rPr>
          <w:shd w:val="clear" w:color="auto" w:fill="FFFFFF"/>
        </w:rPr>
      </w:pPr>
      <w:r w:rsidRPr="00ED4EFA">
        <w:rPr>
          <w:shd w:val="clear" w:color="auto" w:fill="FFFFFF"/>
        </w:rPr>
        <w:t xml:space="preserve">Najwięcej absolwentów uzyskało dyplom ukończenia studiów na kierunkach zaliczanych </w:t>
      </w:r>
      <w:r w:rsidR="008771E6">
        <w:rPr>
          <w:shd w:val="clear" w:color="auto" w:fill="FFFFFF"/>
        </w:rPr>
        <w:br/>
      </w:r>
      <w:r w:rsidRPr="00ED4EFA">
        <w:rPr>
          <w:shd w:val="clear" w:color="auto" w:fill="FFFFFF"/>
        </w:rPr>
        <w:t>do grupy zdrowie i opieka społeczna – 6,4 tys. (23,3% ogółu absolwentów), biznes i administracja – 5,3 tys. (19,2%)</w:t>
      </w:r>
      <w:r w:rsidR="00141158">
        <w:rPr>
          <w:shd w:val="clear" w:color="auto" w:fill="FFFFFF"/>
        </w:rPr>
        <w:t>,</w:t>
      </w:r>
      <w:r w:rsidRPr="00ED4EFA">
        <w:rPr>
          <w:shd w:val="clear" w:color="auto" w:fill="FFFFFF"/>
        </w:rPr>
        <w:t xml:space="preserve"> technika, przemysł, budownictwo – 3,6 tys. (13,1%) oraz nauki humanistyczne i sztuka – 3,3 tys. (11,9%). W porównaniu z poprzednim rokiem akademickim</w:t>
      </w:r>
      <w:r w:rsidR="0077265B">
        <w:rPr>
          <w:shd w:val="clear" w:color="auto" w:fill="FFFFFF"/>
        </w:rPr>
        <w:t xml:space="preserve"> </w:t>
      </w:r>
      <w:r w:rsidRPr="00ED4EFA">
        <w:rPr>
          <w:shd w:val="clear" w:color="auto" w:fill="FFFFFF"/>
        </w:rPr>
        <w:t xml:space="preserve">liczba absolwentów zwiększyła się m.in. w ramach grup kierunków: zdrowie i opieka społeczna </w:t>
      </w:r>
      <w:r w:rsidR="007763F8">
        <w:rPr>
          <w:shd w:val="clear" w:color="auto" w:fill="FFFFFF"/>
        </w:rPr>
        <w:br/>
      </w:r>
      <w:r w:rsidRPr="00ED4EFA">
        <w:rPr>
          <w:shd w:val="clear" w:color="auto" w:fill="FFFFFF"/>
        </w:rPr>
        <w:t xml:space="preserve">(o 10,7%), technologie </w:t>
      </w:r>
      <w:r w:rsidR="008771E6">
        <w:rPr>
          <w:shd w:val="clear" w:color="auto" w:fill="FFFFFF"/>
        </w:rPr>
        <w:t>tele</w:t>
      </w:r>
      <w:r w:rsidRPr="00ED4EFA">
        <w:rPr>
          <w:shd w:val="clear" w:color="auto" w:fill="FFFFFF"/>
        </w:rPr>
        <w:t>informacyjne (o 10,6%), nauki społeczne, dziennikarstwo i informacja (o 4,3%) oraz nauki humanistyczne i sztuka</w:t>
      </w:r>
      <w:r w:rsidR="004F4966">
        <w:rPr>
          <w:shd w:val="clear" w:color="auto" w:fill="FFFFFF"/>
        </w:rPr>
        <w:t xml:space="preserve"> </w:t>
      </w:r>
      <w:r w:rsidRPr="00ED4EFA">
        <w:rPr>
          <w:shd w:val="clear" w:color="auto" w:fill="FFFFFF"/>
        </w:rPr>
        <w:t>(o 2,9%).</w:t>
      </w:r>
    </w:p>
    <w:p w14:paraId="4A30A253" w14:textId="09177A06" w:rsidR="00975837" w:rsidRPr="00975837" w:rsidRDefault="00975837" w:rsidP="00975837">
      <w:pPr>
        <w:pStyle w:val="Nagwek1"/>
        <w:spacing w:before="160" w:line="288" w:lineRule="auto"/>
        <w:ind w:left="11"/>
        <w:rPr>
          <w:color w:val="000000" w:themeColor="text1"/>
        </w:rPr>
      </w:pPr>
      <w:r w:rsidRPr="00975837">
        <w:rPr>
          <w:color w:val="000000" w:themeColor="text1"/>
        </w:rPr>
        <w:t>Tablica</w:t>
      </w:r>
      <w:r w:rsidRPr="00975837">
        <w:rPr>
          <w:color w:val="000000" w:themeColor="text1"/>
          <w:spacing w:val="-12"/>
        </w:rPr>
        <w:t xml:space="preserve"> </w:t>
      </w:r>
      <w:r>
        <w:rPr>
          <w:color w:val="000000" w:themeColor="text1"/>
        </w:rPr>
        <w:t>2</w:t>
      </w:r>
      <w:r w:rsidRPr="00975837">
        <w:rPr>
          <w:color w:val="000000" w:themeColor="text1"/>
        </w:rPr>
        <w:t>.</w:t>
      </w:r>
      <w:r w:rsidRPr="00975837">
        <w:rPr>
          <w:color w:val="000000" w:themeColor="text1"/>
          <w:spacing w:val="-10"/>
        </w:rPr>
        <w:t xml:space="preserve"> </w:t>
      </w:r>
      <w:r w:rsidRPr="00975837">
        <w:rPr>
          <w:color w:val="000000" w:themeColor="text1"/>
        </w:rPr>
        <w:t>Absolwenci</w:t>
      </w:r>
      <w:r w:rsidRPr="00975837">
        <w:rPr>
          <w:color w:val="000000" w:themeColor="text1"/>
          <w:spacing w:val="-9"/>
        </w:rPr>
        <w:t xml:space="preserve"> </w:t>
      </w:r>
      <w:r w:rsidRPr="00975837">
        <w:rPr>
          <w:color w:val="000000" w:themeColor="text1"/>
        </w:rPr>
        <w:t>według</w:t>
      </w:r>
      <w:r w:rsidRPr="00975837">
        <w:rPr>
          <w:color w:val="000000" w:themeColor="text1"/>
          <w:spacing w:val="-8"/>
        </w:rPr>
        <w:t xml:space="preserve"> </w:t>
      </w:r>
      <w:r w:rsidRPr="00975837">
        <w:rPr>
          <w:color w:val="000000" w:themeColor="text1"/>
        </w:rPr>
        <w:t>grup</w:t>
      </w:r>
      <w:r w:rsidRPr="00975837">
        <w:rPr>
          <w:color w:val="000000" w:themeColor="text1"/>
          <w:spacing w:val="-8"/>
        </w:rPr>
        <w:t xml:space="preserve"> </w:t>
      </w:r>
      <w:r w:rsidRPr="00975837">
        <w:rPr>
          <w:color w:val="000000" w:themeColor="text1"/>
        </w:rPr>
        <w:t>kierunków</w:t>
      </w:r>
      <w:r w:rsidRPr="00975837">
        <w:rPr>
          <w:color w:val="000000" w:themeColor="text1"/>
          <w:spacing w:val="-8"/>
        </w:rPr>
        <w:t xml:space="preserve"> </w:t>
      </w:r>
      <w:r w:rsidRPr="00975837">
        <w:rPr>
          <w:color w:val="000000" w:themeColor="text1"/>
        </w:rPr>
        <w:t>kształcenia</w:t>
      </w:r>
      <w:r w:rsidRPr="00975837">
        <w:rPr>
          <w:color w:val="000000" w:themeColor="text1"/>
          <w:vertAlign w:val="superscript"/>
        </w:rPr>
        <w:t>a</w:t>
      </w:r>
      <w:r w:rsidRPr="00975837">
        <w:rPr>
          <w:color w:val="000000" w:themeColor="text1"/>
          <w:spacing w:val="-20"/>
        </w:rPr>
        <w:t xml:space="preserve"> </w:t>
      </w:r>
      <w:r w:rsidRPr="00975837">
        <w:rPr>
          <w:color w:val="000000" w:themeColor="text1"/>
        </w:rPr>
        <w:t>w</w:t>
      </w:r>
      <w:r w:rsidRPr="00975837">
        <w:rPr>
          <w:color w:val="000000" w:themeColor="text1"/>
          <w:spacing w:val="-9"/>
        </w:rPr>
        <w:t xml:space="preserve"> </w:t>
      </w:r>
      <w:r w:rsidRPr="00975837">
        <w:rPr>
          <w:color w:val="000000" w:themeColor="text1"/>
        </w:rPr>
        <w:t>2024</w:t>
      </w:r>
      <w:r w:rsidRPr="00975837">
        <w:rPr>
          <w:color w:val="000000" w:themeColor="text1"/>
          <w:spacing w:val="-8"/>
        </w:rPr>
        <w:t xml:space="preserve"> </w:t>
      </w:r>
      <w:r w:rsidRPr="00975837">
        <w:rPr>
          <w:color w:val="000000" w:themeColor="text1"/>
          <w:spacing w:val="-5"/>
        </w:rPr>
        <w:t>r.</w:t>
      </w:r>
    </w:p>
    <w:tbl>
      <w:tblPr>
        <w:tblStyle w:val="TableNormal"/>
        <w:tblW w:w="0" w:type="auto"/>
        <w:tblInd w:w="19" w:type="dxa"/>
        <w:tblBorders>
          <w:top w:val="single" w:sz="4" w:space="0" w:color="001D77"/>
          <w:left w:val="single" w:sz="4" w:space="0" w:color="001D77"/>
          <w:bottom w:val="single" w:sz="4" w:space="0" w:color="001D77"/>
          <w:right w:val="single" w:sz="4" w:space="0" w:color="001D77"/>
          <w:insideH w:val="single" w:sz="4" w:space="0" w:color="001D77"/>
          <w:insideV w:val="single" w:sz="4" w:space="0" w:color="001D77"/>
        </w:tblBorders>
        <w:tblLayout w:type="fixed"/>
        <w:tblLook w:val="01E0" w:firstRow="1" w:lastRow="1" w:firstColumn="1" w:lastColumn="1" w:noHBand="0" w:noVBand="0"/>
        <w:tblCaption w:val="Absolwenci według grup kierunków kształcenia w 2024 r."/>
        <w:tblDescription w:val="Tabela przedstawia dane o absolwentach według grup kierunków kształcenia w 2024 r. (ogółem, w tym kobiety)"/>
      </w:tblPr>
      <w:tblGrid>
        <w:gridCol w:w="4111"/>
        <w:gridCol w:w="1913"/>
        <w:gridCol w:w="1915"/>
      </w:tblGrid>
      <w:tr w:rsidR="00975837" w14:paraId="665BEBDB" w14:textId="77777777" w:rsidTr="00A81E6E">
        <w:trPr>
          <w:trHeight w:val="481"/>
        </w:trPr>
        <w:tc>
          <w:tcPr>
            <w:tcW w:w="4111" w:type="dxa"/>
            <w:tcBorders>
              <w:left w:val="nil"/>
            </w:tcBorders>
          </w:tcPr>
          <w:p w14:paraId="3BB3A56B" w14:textId="77777777" w:rsidR="00975837" w:rsidRPr="00CF22FD" w:rsidRDefault="00975837" w:rsidP="00A81E6E">
            <w:pPr>
              <w:pStyle w:val="TableParagraph"/>
              <w:spacing w:before="164"/>
              <w:ind w:left="1341"/>
              <w:rPr>
                <w:sz w:val="19"/>
                <w:szCs w:val="19"/>
              </w:rPr>
            </w:pPr>
            <w:r w:rsidRPr="00CF22FD">
              <w:rPr>
                <w:spacing w:val="-2"/>
                <w:sz w:val="19"/>
                <w:szCs w:val="19"/>
              </w:rPr>
              <w:t>WYSZCZEGÓLNIENIE</w:t>
            </w:r>
          </w:p>
        </w:tc>
        <w:tc>
          <w:tcPr>
            <w:tcW w:w="1913" w:type="dxa"/>
          </w:tcPr>
          <w:p w14:paraId="75DDCACA" w14:textId="77777777" w:rsidR="00975837" w:rsidRPr="00CF22FD" w:rsidRDefault="00975837" w:rsidP="00A81E6E">
            <w:pPr>
              <w:pStyle w:val="TableParagraph"/>
              <w:spacing w:before="164"/>
              <w:ind w:left="1"/>
              <w:jc w:val="center"/>
              <w:rPr>
                <w:sz w:val="19"/>
                <w:szCs w:val="19"/>
              </w:rPr>
            </w:pPr>
            <w:proofErr w:type="spellStart"/>
            <w:r w:rsidRPr="00CF22FD">
              <w:rPr>
                <w:spacing w:val="-2"/>
                <w:sz w:val="19"/>
                <w:szCs w:val="19"/>
              </w:rPr>
              <w:t>Ogółem</w:t>
            </w:r>
            <w:proofErr w:type="spellEnd"/>
          </w:p>
        </w:tc>
        <w:tc>
          <w:tcPr>
            <w:tcW w:w="1915" w:type="dxa"/>
            <w:tcBorders>
              <w:right w:val="nil"/>
            </w:tcBorders>
          </w:tcPr>
          <w:p w14:paraId="58B9AE2D" w14:textId="77777777" w:rsidR="00975837" w:rsidRPr="00CF22FD" w:rsidRDefault="00975837" w:rsidP="00A81E6E">
            <w:pPr>
              <w:pStyle w:val="TableParagraph"/>
              <w:spacing w:before="164"/>
              <w:ind w:left="436"/>
              <w:rPr>
                <w:sz w:val="19"/>
                <w:szCs w:val="19"/>
              </w:rPr>
            </w:pPr>
            <w:r w:rsidRPr="00CF22FD">
              <w:rPr>
                <w:sz w:val="19"/>
                <w:szCs w:val="19"/>
              </w:rPr>
              <w:t>W</w:t>
            </w:r>
            <w:r w:rsidRPr="00CF22FD">
              <w:rPr>
                <w:spacing w:val="-2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z w:val="19"/>
                <w:szCs w:val="19"/>
              </w:rPr>
              <w:t>tym</w:t>
            </w:r>
            <w:proofErr w:type="spellEnd"/>
            <w:r w:rsidRPr="00CF22FD">
              <w:rPr>
                <w:spacing w:val="-1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pacing w:val="-2"/>
                <w:sz w:val="19"/>
                <w:szCs w:val="19"/>
              </w:rPr>
              <w:t>kobiety</w:t>
            </w:r>
            <w:proofErr w:type="spellEnd"/>
          </w:p>
        </w:tc>
      </w:tr>
      <w:tr w:rsidR="00975837" w14:paraId="400CF9E1" w14:textId="77777777" w:rsidTr="00A81E6E">
        <w:trPr>
          <w:trHeight w:val="251"/>
        </w:trPr>
        <w:tc>
          <w:tcPr>
            <w:tcW w:w="4111" w:type="dxa"/>
            <w:tcBorders>
              <w:left w:val="nil"/>
            </w:tcBorders>
          </w:tcPr>
          <w:p w14:paraId="6F7425E5" w14:textId="77777777" w:rsidR="00975837" w:rsidRPr="00CF22FD" w:rsidRDefault="00975837" w:rsidP="00A81E6E">
            <w:pPr>
              <w:pStyle w:val="TableParagraph"/>
              <w:spacing w:before="30"/>
              <w:ind w:left="69"/>
              <w:rPr>
                <w:b/>
                <w:sz w:val="19"/>
                <w:szCs w:val="19"/>
              </w:rPr>
            </w:pPr>
            <w:r w:rsidRPr="00CF22FD">
              <w:rPr>
                <w:b/>
                <w:sz w:val="19"/>
                <w:szCs w:val="19"/>
              </w:rPr>
              <w:t>O</w:t>
            </w:r>
            <w:r w:rsidRPr="00CF22FD">
              <w:rPr>
                <w:b/>
                <w:spacing w:val="-3"/>
                <w:sz w:val="19"/>
                <w:szCs w:val="19"/>
              </w:rPr>
              <w:t xml:space="preserve"> </w:t>
            </w:r>
            <w:r w:rsidRPr="00CF22FD">
              <w:rPr>
                <w:b/>
                <w:sz w:val="19"/>
                <w:szCs w:val="19"/>
              </w:rPr>
              <w:t>G Ó</w:t>
            </w:r>
            <w:r w:rsidRPr="00CF22FD">
              <w:rPr>
                <w:b/>
                <w:spacing w:val="-1"/>
                <w:sz w:val="19"/>
                <w:szCs w:val="19"/>
              </w:rPr>
              <w:t xml:space="preserve"> </w:t>
            </w:r>
            <w:r w:rsidRPr="00CF22FD">
              <w:rPr>
                <w:b/>
                <w:sz w:val="19"/>
                <w:szCs w:val="19"/>
              </w:rPr>
              <w:t>Ł E</w:t>
            </w:r>
            <w:r w:rsidRPr="00CF22FD">
              <w:rPr>
                <w:b/>
                <w:spacing w:val="-1"/>
                <w:sz w:val="19"/>
                <w:szCs w:val="19"/>
              </w:rPr>
              <w:t xml:space="preserve"> </w:t>
            </w:r>
            <w:r w:rsidRPr="00CF22FD">
              <w:rPr>
                <w:b/>
                <w:spacing w:val="-10"/>
                <w:sz w:val="19"/>
                <w:szCs w:val="19"/>
              </w:rPr>
              <w:t>M</w:t>
            </w:r>
          </w:p>
        </w:tc>
        <w:tc>
          <w:tcPr>
            <w:tcW w:w="1913" w:type="dxa"/>
          </w:tcPr>
          <w:p w14:paraId="55DEAD43" w14:textId="77777777" w:rsidR="00975837" w:rsidRPr="00CF22FD" w:rsidRDefault="00975837" w:rsidP="00A81E6E">
            <w:pPr>
              <w:pStyle w:val="TableParagraph"/>
              <w:spacing w:before="30"/>
              <w:ind w:right="60"/>
              <w:jc w:val="right"/>
              <w:rPr>
                <w:b/>
                <w:sz w:val="19"/>
                <w:szCs w:val="19"/>
              </w:rPr>
            </w:pPr>
            <w:r w:rsidRPr="00CF22FD">
              <w:rPr>
                <w:b/>
                <w:spacing w:val="-4"/>
                <w:sz w:val="19"/>
                <w:szCs w:val="19"/>
              </w:rPr>
              <w:t>27639</w:t>
            </w:r>
          </w:p>
        </w:tc>
        <w:tc>
          <w:tcPr>
            <w:tcW w:w="1915" w:type="dxa"/>
            <w:tcBorders>
              <w:right w:val="nil"/>
            </w:tcBorders>
          </w:tcPr>
          <w:p w14:paraId="5AA9D2E8" w14:textId="77777777" w:rsidR="00975837" w:rsidRPr="00CF22FD" w:rsidRDefault="00975837" w:rsidP="00A81E6E">
            <w:pPr>
              <w:pStyle w:val="TableParagraph"/>
              <w:spacing w:before="30"/>
              <w:ind w:right="68"/>
              <w:jc w:val="right"/>
              <w:rPr>
                <w:b/>
                <w:sz w:val="19"/>
                <w:szCs w:val="19"/>
              </w:rPr>
            </w:pPr>
            <w:r w:rsidRPr="00CF22FD">
              <w:rPr>
                <w:b/>
                <w:spacing w:val="-2"/>
                <w:sz w:val="19"/>
                <w:szCs w:val="19"/>
              </w:rPr>
              <w:t>17264</w:t>
            </w:r>
          </w:p>
        </w:tc>
      </w:tr>
      <w:tr w:rsidR="00975837" w14:paraId="3A89AB76" w14:textId="77777777" w:rsidTr="00A81E6E">
        <w:trPr>
          <w:trHeight w:val="251"/>
        </w:trPr>
        <w:tc>
          <w:tcPr>
            <w:tcW w:w="4111" w:type="dxa"/>
            <w:tcBorders>
              <w:left w:val="nil"/>
            </w:tcBorders>
          </w:tcPr>
          <w:p w14:paraId="4CDB0048" w14:textId="77777777" w:rsidR="00975837" w:rsidRPr="00CF22FD" w:rsidRDefault="00975837" w:rsidP="00A81E6E">
            <w:pPr>
              <w:pStyle w:val="TableParagraph"/>
              <w:spacing w:before="30"/>
              <w:ind w:left="69"/>
              <w:rPr>
                <w:sz w:val="19"/>
                <w:szCs w:val="19"/>
              </w:rPr>
            </w:pPr>
            <w:proofErr w:type="spellStart"/>
            <w:r w:rsidRPr="00CF22FD">
              <w:rPr>
                <w:spacing w:val="-2"/>
                <w:sz w:val="19"/>
                <w:szCs w:val="19"/>
              </w:rPr>
              <w:t>Kształcenie</w:t>
            </w:r>
            <w:proofErr w:type="spellEnd"/>
          </w:p>
        </w:tc>
        <w:tc>
          <w:tcPr>
            <w:tcW w:w="1913" w:type="dxa"/>
          </w:tcPr>
          <w:p w14:paraId="08A6B84E" w14:textId="77777777" w:rsidR="00975837" w:rsidRPr="00CF22FD" w:rsidRDefault="00975837" w:rsidP="00A81E6E">
            <w:pPr>
              <w:pStyle w:val="TableParagraph"/>
              <w:spacing w:before="30"/>
              <w:ind w:right="59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1137</w:t>
            </w:r>
          </w:p>
        </w:tc>
        <w:tc>
          <w:tcPr>
            <w:tcW w:w="1915" w:type="dxa"/>
            <w:tcBorders>
              <w:right w:val="nil"/>
            </w:tcBorders>
          </w:tcPr>
          <w:p w14:paraId="7EF93C42" w14:textId="77777777" w:rsidR="00975837" w:rsidRPr="00CF22FD" w:rsidRDefault="00975837" w:rsidP="00A81E6E">
            <w:pPr>
              <w:pStyle w:val="TableParagraph"/>
              <w:spacing w:before="30"/>
              <w:ind w:right="68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958</w:t>
            </w:r>
          </w:p>
        </w:tc>
      </w:tr>
      <w:tr w:rsidR="00975837" w14:paraId="1BCAA602" w14:textId="77777777" w:rsidTr="00A81E6E">
        <w:trPr>
          <w:trHeight w:val="251"/>
        </w:trPr>
        <w:tc>
          <w:tcPr>
            <w:tcW w:w="4111" w:type="dxa"/>
            <w:tcBorders>
              <w:left w:val="nil"/>
            </w:tcBorders>
          </w:tcPr>
          <w:p w14:paraId="4E838E88" w14:textId="77777777" w:rsidR="00975837" w:rsidRPr="00CF22FD" w:rsidRDefault="00975837" w:rsidP="00A81E6E">
            <w:pPr>
              <w:pStyle w:val="TableParagraph"/>
              <w:spacing w:before="30"/>
              <w:ind w:left="69"/>
              <w:rPr>
                <w:sz w:val="19"/>
                <w:szCs w:val="19"/>
              </w:rPr>
            </w:pPr>
            <w:proofErr w:type="spellStart"/>
            <w:r w:rsidRPr="00CF22FD">
              <w:rPr>
                <w:sz w:val="19"/>
                <w:szCs w:val="19"/>
              </w:rPr>
              <w:t>Nauki</w:t>
            </w:r>
            <w:proofErr w:type="spellEnd"/>
            <w:r w:rsidRPr="00CF22FD">
              <w:rPr>
                <w:spacing w:val="-4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z w:val="19"/>
                <w:szCs w:val="19"/>
              </w:rPr>
              <w:t>humanistyczne</w:t>
            </w:r>
            <w:proofErr w:type="spellEnd"/>
            <w:r w:rsidRPr="00CF22FD">
              <w:rPr>
                <w:spacing w:val="-3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z w:val="19"/>
                <w:szCs w:val="19"/>
              </w:rPr>
              <w:t>i</w:t>
            </w:r>
            <w:proofErr w:type="spellEnd"/>
            <w:r w:rsidRPr="00CF22FD">
              <w:rPr>
                <w:spacing w:val="-6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pacing w:val="-2"/>
                <w:sz w:val="19"/>
                <w:szCs w:val="19"/>
              </w:rPr>
              <w:t>sztuka</w:t>
            </w:r>
            <w:proofErr w:type="spellEnd"/>
          </w:p>
        </w:tc>
        <w:tc>
          <w:tcPr>
            <w:tcW w:w="1913" w:type="dxa"/>
          </w:tcPr>
          <w:p w14:paraId="27FFC7E2" w14:textId="77777777" w:rsidR="00975837" w:rsidRPr="00CF22FD" w:rsidRDefault="00975837" w:rsidP="00A81E6E">
            <w:pPr>
              <w:pStyle w:val="TableParagraph"/>
              <w:spacing w:before="30"/>
              <w:ind w:right="60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3280</w:t>
            </w:r>
          </w:p>
        </w:tc>
        <w:tc>
          <w:tcPr>
            <w:tcW w:w="1915" w:type="dxa"/>
            <w:tcBorders>
              <w:right w:val="nil"/>
            </w:tcBorders>
          </w:tcPr>
          <w:p w14:paraId="1AA3DFBA" w14:textId="77777777" w:rsidR="00975837" w:rsidRPr="00CF22FD" w:rsidRDefault="00975837" w:rsidP="00A81E6E">
            <w:pPr>
              <w:pStyle w:val="TableParagraph"/>
              <w:spacing w:before="30"/>
              <w:ind w:right="70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2397</w:t>
            </w:r>
          </w:p>
        </w:tc>
      </w:tr>
      <w:tr w:rsidR="00975837" w14:paraId="3E6AD417" w14:textId="77777777" w:rsidTr="00A81E6E">
        <w:trPr>
          <w:trHeight w:val="251"/>
        </w:trPr>
        <w:tc>
          <w:tcPr>
            <w:tcW w:w="4111" w:type="dxa"/>
            <w:tcBorders>
              <w:left w:val="nil"/>
            </w:tcBorders>
          </w:tcPr>
          <w:p w14:paraId="484F607C" w14:textId="77777777" w:rsidR="00975837" w:rsidRPr="00CF22FD" w:rsidRDefault="00975837" w:rsidP="00A81E6E">
            <w:pPr>
              <w:pStyle w:val="TableParagraph"/>
              <w:spacing w:before="30"/>
              <w:ind w:left="69"/>
              <w:rPr>
                <w:sz w:val="19"/>
                <w:szCs w:val="19"/>
              </w:rPr>
            </w:pPr>
            <w:proofErr w:type="spellStart"/>
            <w:r w:rsidRPr="00CF22FD">
              <w:rPr>
                <w:sz w:val="19"/>
                <w:szCs w:val="19"/>
              </w:rPr>
              <w:t>Nauki</w:t>
            </w:r>
            <w:proofErr w:type="spellEnd"/>
            <w:r w:rsidRPr="00CF22FD">
              <w:rPr>
                <w:spacing w:val="-8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z w:val="19"/>
                <w:szCs w:val="19"/>
              </w:rPr>
              <w:t>społeczne</w:t>
            </w:r>
            <w:proofErr w:type="spellEnd"/>
            <w:r w:rsidRPr="00CF22FD">
              <w:rPr>
                <w:sz w:val="19"/>
                <w:szCs w:val="19"/>
              </w:rPr>
              <w:t>,</w:t>
            </w:r>
            <w:r w:rsidRPr="00CF22FD">
              <w:rPr>
                <w:spacing w:val="-6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z w:val="19"/>
                <w:szCs w:val="19"/>
              </w:rPr>
              <w:t>dziennikarstwo</w:t>
            </w:r>
            <w:proofErr w:type="spellEnd"/>
            <w:r w:rsidRPr="00CF22FD">
              <w:rPr>
                <w:spacing w:val="-7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z w:val="19"/>
                <w:szCs w:val="19"/>
              </w:rPr>
              <w:t>i</w:t>
            </w:r>
            <w:proofErr w:type="spellEnd"/>
            <w:r w:rsidRPr="00CF22FD">
              <w:rPr>
                <w:spacing w:val="-5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pacing w:val="-2"/>
                <w:sz w:val="19"/>
                <w:szCs w:val="19"/>
              </w:rPr>
              <w:t>informacja</w:t>
            </w:r>
            <w:proofErr w:type="spellEnd"/>
          </w:p>
        </w:tc>
        <w:tc>
          <w:tcPr>
            <w:tcW w:w="1913" w:type="dxa"/>
          </w:tcPr>
          <w:p w14:paraId="28355302" w14:textId="77777777" w:rsidR="00975837" w:rsidRPr="00CF22FD" w:rsidRDefault="00975837" w:rsidP="00A81E6E">
            <w:pPr>
              <w:pStyle w:val="TableParagraph"/>
              <w:spacing w:before="30"/>
              <w:ind w:right="63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2513</w:t>
            </w:r>
          </w:p>
        </w:tc>
        <w:tc>
          <w:tcPr>
            <w:tcW w:w="1915" w:type="dxa"/>
            <w:tcBorders>
              <w:right w:val="nil"/>
            </w:tcBorders>
          </w:tcPr>
          <w:p w14:paraId="20BE4507" w14:textId="77777777" w:rsidR="00975837" w:rsidRPr="00CF22FD" w:rsidRDefault="00975837" w:rsidP="00A81E6E">
            <w:pPr>
              <w:pStyle w:val="TableParagraph"/>
              <w:spacing w:before="30"/>
              <w:ind w:right="68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1598</w:t>
            </w:r>
          </w:p>
        </w:tc>
      </w:tr>
      <w:tr w:rsidR="00975837" w14:paraId="3A8474E9" w14:textId="77777777" w:rsidTr="00A81E6E">
        <w:trPr>
          <w:trHeight w:val="251"/>
        </w:trPr>
        <w:tc>
          <w:tcPr>
            <w:tcW w:w="4111" w:type="dxa"/>
            <w:tcBorders>
              <w:left w:val="nil"/>
            </w:tcBorders>
          </w:tcPr>
          <w:p w14:paraId="23575930" w14:textId="77777777" w:rsidR="00975837" w:rsidRPr="00CF22FD" w:rsidRDefault="00975837" w:rsidP="00A81E6E">
            <w:pPr>
              <w:pStyle w:val="TableParagraph"/>
              <w:spacing w:before="30"/>
              <w:ind w:left="69"/>
              <w:rPr>
                <w:sz w:val="19"/>
                <w:szCs w:val="19"/>
              </w:rPr>
            </w:pPr>
            <w:proofErr w:type="spellStart"/>
            <w:r w:rsidRPr="00CF22FD">
              <w:rPr>
                <w:sz w:val="19"/>
                <w:szCs w:val="19"/>
              </w:rPr>
              <w:t>Biznes</w:t>
            </w:r>
            <w:proofErr w:type="spellEnd"/>
            <w:r w:rsidRPr="00CF22FD">
              <w:rPr>
                <w:sz w:val="19"/>
                <w:szCs w:val="19"/>
              </w:rPr>
              <w:t>,</w:t>
            </w:r>
            <w:r w:rsidRPr="00CF22FD">
              <w:rPr>
                <w:spacing w:val="-7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z w:val="19"/>
                <w:szCs w:val="19"/>
              </w:rPr>
              <w:t>administracja</w:t>
            </w:r>
            <w:proofErr w:type="spellEnd"/>
            <w:r w:rsidRPr="00CF22FD">
              <w:rPr>
                <w:spacing w:val="-8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z w:val="19"/>
                <w:szCs w:val="19"/>
              </w:rPr>
              <w:t>i</w:t>
            </w:r>
            <w:proofErr w:type="spellEnd"/>
            <w:r w:rsidRPr="00CF22FD">
              <w:rPr>
                <w:spacing w:val="-3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pacing w:val="-2"/>
                <w:sz w:val="19"/>
                <w:szCs w:val="19"/>
              </w:rPr>
              <w:t>prawo</w:t>
            </w:r>
            <w:proofErr w:type="spellEnd"/>
          </w:p>
        </w:tc>
        <w:tc>
          <w:tcPr>
            <w:tcW w:w="1913" w:type="dxa"/>
          </w:tcPr>
          <w:p w14:paraId="69055051" w14:textId="77777777" w:rsidR="00975837" w:rsidRPr="00CF22FD" w:rsidRDefault="00975837" w:rsidP="00A81E6E">
            <w:pPr>
              <w:pStyle w:val="TableParagraph"/>
              <w:spacing w:before="30"/>
              <w:ind w:right="60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5309</w:t>
            </w:r>
          </w:p>
        </w:tc>
        <w:tc>
          <w:tcPr>
            <w:tcW w:w="1915" w:type="dxa"/>
            <w:tcBorders>
              <w:right w:val="nil"/>
            </w:tcBorders>
          </w:tcPr>
          <w:p w14:paraId="0BE71104" w14:textId="77777777" w:rsidR="00975837" w:rsidRPr="00CF22FD" w:rsidRDefault="00975837" w:rsidP="00A81E6E">
            <w:pPr>
              <w:pStyle w:val="TableParagraph"/>
              <w:spacing w:before="30"/>
              <w:ind w:right="68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3422</w:t>
            </w:r>
          </w:p>
        </w:tc>
      </w:tr>
      <w:tr w:rsidR="00975837" w14:paraId="7C323E47" w14:textId="77777777" w:rsidTr="00A81E6E">
        <w:trPr>
          <w:trHeight w:val="253"/>
        </w:trPr>
        <w:tc>
          <w:tcPr>
            <w:tcW w:w="4111" w:type="dxa"/>
            <w:tcBorders>
              <w:left w:val="nil"/>
            </w:tcBorders>
          </w:tcPr>
          <w:p w14:paraId="0685D9CD" w14:textId="77777777" w:rsidR="00975837" w:rsidRPr="00CF22FD" w:rsidRDefault="00975837" w:rsidP="00A81E6E">
            <w:pPr>
              <w:pStyle w:val="TableParagraph"/>
              <w:spacing w:before="32"/>
              <w:ind w:left="69"/>
              <w:rPr>
                <w:sz w:val="19"/>
                <w:szCs w:val="19"/>
              </w:rPr>
            </w:pPr>
            <w:proofErr w:type="spellStart"/>
            <w:r w:rsidRPr="00CF22FD">
              <w:rPr>
                <w:sz w:val="19"/>
                <w:szCs w:val="19"/>
              </w:rPr>
              <w:t>Nauki</w:t>
            </w:r>
            <w:proofErr w:type="spellEnd"/>
            <w:r w:rsidRPr="00CF22FD">
              <w:rPr>
                <w:spacing w:val="-5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z w:val="19"/>
                <w:szCs w:val="19"/>
              </w:rPr>
              <w:t>przyrodnicze</w:t>
            </w:r>
            <w:proofErr w:type="spellEnd"/>
            <w:r w:rsidRPr="00CF22FD">
              <w:rPr>
                <w:sz w:val="19"/>
                <w:szCs w:val="19"/>
              </w:rPr>
              <w:t>,</w:t>
            </w:r>
            <w:r w:rsidRPr="00CF22FD">
              <w:rPr>
                <w:spacing w:val="-7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z w:val="19"/>
                <w:szCs w:val="19"/>
              </w:rPr>
              <w:t>matematyka</w:t>
            </w:r>
            <w:proofErr w:type="spellEnd"/>
            <w:r w:rsidRPr="00CF22FD">
              <w:rPr>
                <w:spacing w:val="-7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z w:val="19"/>
                <w:szCs w:val="19"/>
              </w:rPr>
              <w:t>i</w:t>
            </w:r>
            <w:proofErr w:type="spellEnd"/>
            <w:r w:rsidRPr="00CF22FD">
              <w:rPr>
                <w:spacing w:val="-4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pacing w:val="-2"/>
                <w:sz w:val="19"/>
                <w:szCs w:val="19"/>
              </w:rPr>
              <w:t>statystyka</w:t>
            </w:r>
            <w:proofErr w:type="spellEnd"/>
          </w:p>
        </w:tc>
        <w:tc>
          <w:tcPr>
            <w:tcW w:w="1913" w:type="dxa"/>
          </w:tcPr>
          <w:p w14:paraId="58014811" w14:textId="77777777" w:rsidR="00975837" w:rsidRPr="00CF22FD" w:rsidRDefault="00975837" w:rsidP="00A81E6E">
            <w:pPr>
              <w:pStyle w:val="TableParagraph"/>
              <w:spacing w:before="32"/>
              <w:ind w:right="60"/>
              <w:jc w:val="right"/>
              <w:rPr>
                <w:sz w:val="19"/>
                <w:szCs w:val="19"/>
              </w:rPr>
            </w:pPr>
            <w:r w:rsidRPr="00CF22FD">
              <w:rPr>
                <w:spacing w:val="-5"/>
                <w:sz w:val="19"/>
                <w:szCs w:val="19"/>
              </w:rPr>
              <w:t>697</w:t>
            </w:r>
          </w:p>
        </w:tc>
        <w:tc>
          <w:tcPr>
            <w:tcW w:w="1915" w:type="dxa"/>
            <w:tcBorders>
              <w:right w:val="nil"/>
            </w:tcBorders>
          </w:tcPr>
          <w:p w14:paraId="44368FAA" w14:textId="77777777" w:rsidR="00975837" w:rsidRPr="00CF22FD" w:rsidRDefault="00975837" w:rsidP="00A81E6E">
            <w:pPr>
              <w:pStyle w:val="TableParagraph"/>
              <w:spacing w:before="32"/>
              <w:ind w:right="66"/>
              <w:jc w:val="right"/>
              <w:rPr>
                <w:sz w:val="19"/>
                <w:szCs w:val="19"/>
              </w:rPr>
            </w:pPr>
            <w:r w:rsidRPr="00CF22FD">
              <w:rPr>
                <w:spacing w:val="-5"/>
                <w:sz w:val="19"/>
                <w:szCs w:val="19"/>
              </w:rPr>
              <w:t>474</w:t>
            </w:r>
          </w:p>
        </w:tc>
      </w:tr>
      <w:tr w:rsidR="00975837" w14:paraId="45F0888A" w14:textId="77777777" w:rsidTr="00A81E6E">
        <w:trPr>
          <w:trHeight w:val="251"/>
        </w:trPr>
        <w:tc>
          <w:tcPr>
            <w:tcW w:w="4111" w:type="dxa"/>
            <w:tcBorders>
              <w:left w:val="nil"/>
            </w:tcBorders>
          </w:tcPr>
          <w:p w14:paraId="2E8C1B9C" w14:textId="77777777" w:rsidR="00975837" w:rsidRPr="00CF22FD" w:rsidRDefault="00975837" w:rsidP="00A81E6E">
            <w:pPr>
              <w:pStyle w:val="TableParagraph"/>
              <w:spacing w:before="30"/>
              <w:ind w:left="69"/>
              <w:rPr>
                <w:sz w:val="19"/>
                <w:szCs w:val="19"/>
              </w:rPr>
            </w:pPr>
            <w:proofErr w:type="spellStart"/>
            <w:r w:rsidRPr="00CF22FD">
              <w:rPr>
                <w:sz w:val="19"/>
                <w:szCs w:val="19"/>
              </w:rPr>
              <w:t>Technologie</w:t>
            </w:r>
            <w:proofErr w:type="spellEnd"/>
            <w:r w:rsidRPr="00CF22FD">
              <w:rPr>
                <w:spacing w:val="-9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pacing w:val="-2"/>
                <w:sz w:val="19"/>
                <w:szCs w:val="19"/>
              </w:rPr>
              <w:t>teleinformacyjne</w:t>
            </w:r>
            <w:proofErr w:type="spellEnd"/>
          </w:p>
        </w:tc>
        <w:tc>
          <w:tcPr>
            <w:tcW w:w="1913" w:type="dxa"/>
          </w:tcPr>
          <w:p w14:paraId="500C0637" w14:textId="77777777" w:rsidR="00975837" w:rsidRPr="00CF22FD" w:rsidRDefault="00975837" w:rsidP="00A81E6E">
            <w:pPr>
              <w:pStyle w:val="TableParagraph"/>
              <w:spacing w:before="30"/>
              <w:ind w:right="60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1645</w:t>
            </w:r>
          </w:p>
        </w:tc>
        <w:tc>
          <w:tcPr>
            <w:tcW w:w="1915" w:type="dxa"/>
            <w:tcBorders>
              <w:right w:val="nil"/>
            </w:tcBorders>
          </w:tcPr>
          <w:p w14:paraId="78573DF3" w14:textId="77777777" w:rsidR="00975837" w:rsidRPr="00CF22FD" w:rsidRDefault="00975837" w:rsidP="00A81E6E">
            <w:pPr>
              <w:pStyle w:val="TableParagraph"/>
              <w:spacing w:before="30"/>
              <w:ind w:right="67"/>
              <w:jc w:val="right"/>
              <w:rPr>
                <w:sz w:val="19"/>
                <w:szCs w:val="19"/>
              </w:rPr>
            </w:pPr>
            <w:r w:rsidRPr="00CF22FD">
              <w:rPr>
                <w:spacing w:val="-5"/>
                <w:sz w:val="19"/>
                <w:szCs w:val="19"/>
              </w:rPr>
              <w:t>272</w:t>
            </w:r>
          </w:p>
        </w:tc>
      </w:tr>
      <w:tr w:rsidR="00975837" w14:paraId="7584AF71" w14:textId="77777777" w:rsidTr="00A81E6E">
        <w:trPr>
          <w:trHeight w:val="251"/>
        </w:trPr>
        <w:tc>
          <w:tcPr>
            <w:tcW w:w="4111" w:type="dxa"/>
            <w:tcBorders>
              <w:left w:val="nil"/>
            </w:tcBorders>
          </w:tcPr>
          <w:p w14:paraId="37B2FA50" w14:textId="77777777" w:rsidR="00975837" w:rsidRPr="00CF22FD" w:rsidRDefault="00975837" w:rsidP="00A81E6E">
            <w:pPr>
              <w:pStyle w:val="TableParagraph"/>
              <w:spacing w:before="30"/>
              <w:ind w:left="69"/>
              <w:rPr>
                <w:sz w:val="19"/>
                <w:szCs w:val="19"/>
              </w:rPr>
            </w:pPr>
            <w:proofErr w:type="spellStart"/>
            <w:r w:rsidRPr="00CF22FD">
              <w:rPr>
                <w:sz w:val="19"/>
                <w:szCs w:val="19"/>
              </w:rPr>
              <w:t>Technika</w:t>
            </w:r>
            <w:proofErr w:type="spellEnd"/>
            <w:r w:rsidRPr="00CF22FD">
              <w:rPr>
                <w:sz w:val="19"/>
                <w:szCs w:val="19"/>
              </w:rPr>
              <w:t>,</w:t>
            </w:r>
            <w:r w:rsidRPr="00CF22FD">
              <w:rPr>
                <w:spacing w:val="-8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z w:val="19"/>
                <w:szCs w:val="19"/>
              </w:rPr>
              <w:t>przemysł</w:t>
            </w:r>
            <w:proofErr w:type="spellEnd"/>
            <w:r w:rsidRPr="00CF22FD">
              <w:rPr>
                <w:sz w:val="19"/>
                <w:szCs w:val="19"/>
              </w:rPr>
              <w:t>,</w:t>
            </w:r>
            <w:r w:rsidRPr="00CF22FD">
              <w:rPr>
                <w:spacing w:val="-7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pacing w:val="-2"/>
                <w:sz w:val="19"/>
                <w:szCs w:val="19"/>
              </w:rPr>
              <w:t>budownictwo</w:t>
            </w:r>
            <w:proofErr w:type="spellEnd"/>
          </w:p>
        </w:tc>
        <w:tc>
          <w:tcPr>
            <w:tcW w:w="1913" w:type="dxa"/>
          </w:tcPr>
          <w:p w14:paraId="6839A348" w14:textId="77777777" w:rsidR="00975837" w:rsidRPr="00CF22FD" w:rsidRDefault="00975837" w:rsidP="00A81E6E">
            <w:pPr>
              <w:pStyle w:val="TableParagraph"/>
              <w:spacing w:before="30"/>
              <w:ind w:right="61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3609</w:t>
            </w:r>
          </w:p>
        </w:tc>
        <w:tc>
          <w:tcPr>
            <w:tcW w:w="1915" w:type="dxa"/>
            <w:tcBorders>
              <w:right w:val="nil"/>
            </w:tcBorders>
          </w:tcPr>
          <w:p w14:paraId="0639E14B" w14:textId="77777777" w:rsidR="00975837" w:rsidRPr="00CF22FD" w:rsidRDefault="00975837" w:rsidP="00A81E6E">
            <w:pPr>
              <w:pStyle w:val="TableParagraph"/>
              <w:spacing w:before="30"/>
              <w:ind w:right="66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1075</w:t>
            </w:r>
          </w:p>
        </w:tc>
      </w:tr>
      <w:tr w:rsidR="00975837" w14:paraId="65E834FB" w14:textId="77777777" w:rsidTr="00A81E6E">
        <w:trPr>
          <w:trHeight w:val="251"/>
        </w:trPr>
        <w:tc>
          <w:tcPr>
            <w:tcW w:w="4111" w:type="dxa"/>
            <w:tcBorders>
              <w:left w:val="nil"/>
            </w:tcBorders>
          </w:tcPr>
          <w:p w14:paraId="7E4B80E7" w14:textId="77777777" w:rsidR="00975837" w:rsidRPr="00CF22FD" w:rsidRDefault="00975837" w:rsidP="00A81E6E">
            <w:pPr>
              <w:pStyle w:val="TableParagraph"/>
              <w:spacing w:before="30"/>
              <w:ind w:left="69"/>
              <w:rPr>
                <w:sz w:val="19"/>
                <w:szCs w:val="19"/>
              </w:rPr>
            </w:pPr>
            <w:proofErr w:type="spellStart"/>
            <w:r w:rsidRPr="00CF22FD">
              <w:rPr>
                <w:spacing w:val="-2"/>
                <w:sz w:val="19"/>
                <w:szCs w:val="19"/>
              </w:rPr>
              <w:t>Rolnictwo</w:t>
            </w:r>
            <w:proofErr w:type="spellEnd"/>
          </w:p>
        </w:tc>
        <w:tc>
          <w:tcPr>
            <w:tcW w:w="1913" w:type="dxa"/>
          </w:tcPr>
          <w:p w14:paraId="319D0BB0" w14:textId="77777777" w:rsidR="00975837" w:rsidRPr="00CF22FD" w:rsidRDefault="00975837" w:rsidP="00A81E6E">
            <w:pPr>
              <w:pStyle w:val="TableParagraph"/>
              <w:spacing w:before="30"/>
              <w:ind w:right="63"/>
              <w:jc w:val="right"/>
              <w:rPr>
                <w:sz w:val="19"/>
                <w:szCs w:val="19"/>
              </w:rPr>
            </w:pPr>
            <w:r w:rsidRPr="00CF22FD">
              <w:rPr>
                <w:spacing w:val="-5"/>
                <w:sz w:val="19"/>
                <w:szCs w:val="19"/>
              </w:rPr>
              <w:t>24</w:t>
            </w:r>
          </w:p>
        </w:tc>
        <w:tc>
          <w:tcPr>
            <w:tcW w:w="1915" w:type="dxa"/>
            <w:tcBorders>
              <w:right w:val="nil"/>
            </w:tcBorders>
          </w:tcPr>
          <w:p w14:paraId="70D63CD2" w14:textId="77777777" w:rsidR="00975837" w:rsidRPr="00CF22FD" w:rsidRDefault="00975837" w:rsidP="00A81E6E">
            <w:pPr>
              <w:pStyle w:val="TableParagraph"/>
              <w:spacing w:before="30"/>
              <w:ind w:right="70"/>
              <w:jc w:val="right"/>
              <w:rPr>
                <w:sz w:val="19"/>
                <w:szCs w:val="19"/>
              </w:rPr>
            </w:pPr>
            <w:r w:rsidRPr="00CF22FD">
              <w:rPr>
                <w:spacing w:val="-5"/>
                <w:sz w:val="19"/>
                <w:szCs w:val="19"/>
              </w:rPr>
              <w:t>20</w:t>
            </w:r>
          </w:p>
        </w:tc>
      </w:tr>
      <w:tr w:rsidR="00975837" w14:paraId="0934C630" w14:textId="77777777" w:rsidTr="00A81E6E">
        <w:trPr>
          <w:trHeight w:val="251"/>
        </w:trPr>
        <w:tc>
          <w:tcPr>
            <w:tcW w:w="4111" w:type="dxa"/>
            <w:tcBorders>
              <w:left w:val="nil"/>
            </w:tcBorders>
          </w:tcPr>
          <w:p w14:paraId="18456238" w14:textId="77777777" w:rsidR="00975837" w:rsidRPr="00CF22FD" w:rsidRDefault="00975837" w:rsidP="00A81E6E">
            <w:pPr>
              <w:pStyle w:val="TableParagraph"/>
              <w:spacing w:before="30"/>
              <w:ind w:left="69"/>
              <w:rPr>
                <w:sz w:val="19"/>
                <w:szCs w:val="19"/>
              </w:rPr>
            </w:pPr>
            <w:proofErr w:type="spellStart"/>
            <w:r w:rsidRPr="00CF22FD">
              <w:rPr>
                <w:sz w:val="19"/>
                <w:szCs w:val="19"/>
              </w:rPr>
              <w:t>Zdrowie</w:t>
            </w:r>
            <w:proofErr w:type="spellEnd"/>
            <w:r w:rsidRPr="00CF22FD">
              <w:rPr>
                <w:spacing w:val="-5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z w:val="19"/>
                <w:szCs w:val="19"/>
              </w:rPr>
              <w:t>i</w:t>
            </w:r>
            <w:proofErr w:type="spellEnd"/>
            <w:r w:rsidRPr="00CF22FD">
              <w:rPr>
                <w:spacing w:val="-1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z w:val="19"/>
                <w:szCs w:val="19"/>
              </w:rPr>
              <w:t>opieka</w:t>
            </w:r>
            <w:proofErr w:type="spellEnd"/>
            <w:r w:rsidRPr="00CF22FD">
              <w:rPr>
                <w:spacing w:val="-3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pacing w:val="-2"/>
                <w:sz w:val="19"/>
                <w:szCs w:val="19"/>
              </w:rPr>
              <w:t>społeczna</w:t>
            </w:r>
            <w:proofErr w:type="spellEnd"/>
          </w:p>
        </w:tc>
        <w:tc>
          <w:tcPr>
            <w:tcW w:w="1913" w:type="dxa"/>
          </w:tcPr>
          <w:p w14:paraId="38D5BA70" w14:textId="77777777" w:rsidR="00975837" w:rsidRPr="00CF22FD" w:rsidRDefault="00975837" w:rsidP="00A81E6E">
            <w:pPr>
              <w:pStyle w:val="TableParagraph"/>
              <w:spacing w:before="30"/>
              <w:ind w:right="60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6439</w:t>
            </w:r>
          </w:p>
        </w:tc>
        <w:tc>
          <w:tcPr>
            <w:tcW w:w="1915" w:type="dxa"/>
            <w:tcBorders>
              <w:right w:val="nil"/>
            </w:tcBorders>
          </w:tcPr>
          <w:p w14:paraId="7A5E2816" w14:textId="77777777" w:rsidR="00975837" w:rsidRPr="00CF22FD" w:rsidRDefault="00975837" w:rsidP="00A81E6E">
            <w:pPr>
              <w:pStyle w:val="TableParagraph"/>
              <w:spacing w:before="30"/>
              <w:ind w:right="69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5297</w:t>
            </w:r>
          </w:p>
        </w:tc>
      </w:tr>
      <w:tr w:rsidR="00975837" w14:paraId="5D985784" w14:textId="77777777" w:rsidTr="00A81E6E">
        <w:trPr>
          <w:trHeight w:val="251"/>
        </w:trPr>
        <w:tc>
          <w:tcPr>
            <w:tcW w:w="4111" w:type="dxa"/>
            <w:tcBorders>
              <w:left w:val="nil"/>
            </w:tcBorders>
          </w:tcPr>
          <w:p w14:paraId="48A3CC05" w14:textId="77777777" w:rsidR="00975837" w:rsidRPr="00CF22FD" w:rsidRDefault="00975837" w:rsidP="00A81E6E">
            <w:pPr>
              <w:pStyle w:val="TableParagraph"/>
              <w:spacing w:before="30"/>
              <w:ind w:left="69"/>
              <w:rPr>
                <w:sz w:val="19"/>
                <w:szCs w:val="19"/>
              </w:rPr>
            </w:pPr>
            <w:proofErr w:type="spellStart"/>
            <w:r w:rsidRPr="00CF22FD">
              <w:rPr>
                <w:spacing w:val="-2"/>
                <w:sz w:val="19"/>
                <w:szCs w:val="19"/>
              </w:rPr>
              <w:t>Usługi</w:t>
            </w:r>
            <w:proofErr w:type="spellEnd"/>
          </w:p>
        </w:tc>
        <w:tc>
          <w:tcPr>
            <w:tcW w:w="1913" w:type="dxa"/>
          </w:tcPr>
          <w:p w14:paraId="4ED6B894" w14:textId="77777777" w:rsidR="00975837" w:rsidRPr="00CF22FD" w:rsidRDefault="00975837" w:rsidP="00A81E6E">
            <w:pPr>
              <w:pStyle w:val="TableParagraph"/>
              <w:spacing w:before="30"/>
              <w:ind w:right="62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2267</w:t>
            </w:r>
          </w:p>
        </w:tc>
        <w:tc>
          <w:tcPr>
            <w:tcW w:w="1915" w:type="dxa"/>
            <w:tcBorders>
              <w:right w:val="nil"/>
            </w:tcBorders>
          </w:tcPr>
          <w:p w14:paraId="1E73DAA9" w14:textId="77777777" w:rsidR="00975837" w:rsidRPr="00CF22FD" w:rsidRDefault="00975837" w:rsidP="00A81E6E">
            <w:pPr>
              <w:pStyle w:val="TableParagraph"/>
              <w:spacing w:before="30"/>
              <w:ind w:right="65"/>
              <w:jc w:val="right"/>
              <w:rPr>
                <w:sz w:val="19"/>
                <w:szCs w:val="19"/>
              </w:rPr>
            </w:pPr>
            <w:r w:rsidRPr="00CF22FD">
              <w:rPr>
                <w:spacing w:val="-4"/>
                <w:sz w:val="19"/>
                <w:szCs w:val="19"/>
              </w:rPr>
              <w:t>1448</w:t>
            </w:r>
          </w:p>
        </w:tc>
      </w:tr>
      <w:tr w:rsidR="00975837" w14:paraId="52D48BAD" w14:textId="77777777" w:rsidTr="00A81E6E">
        <w:trPr>
          <w:trHeight w:val="254"/>
        </w:trPr>
        <w:tc>
          <w:tcPr>
            <w:tcW w:w="4111" w:type="dxa"/>
            <w:tcBorders>
              <w:left w:val="nil"/>
              <w:bottom w:val="nil"/>
            </w:tcBorders>
          </w:tcPr>
          <w:p w14:paraId="38623FCA" w14:textId="77777777" w:rsidR="00975837" w:rsidRPr="00CF22FD" w:rsidRDefault="00975837" w:rsidP="00A81E6E">
            <w:pPr>
              <w:pStyle w:val="TableParagraph"/>
              <w:spacing w:before="32"/>
              <w:ind w:left="69"/>
              <w:rPr>
                <w:sz w:val="19"/>
                <w:szCs w:val="19"/>
              </w:rPr>
            </w:pPr>
            <w:proofErr w:type="spellStart"/>
            <w:r w:rsidRPr="00CF22FD">
              <w:rPr>
                <w:sz w:val="19"/>
                <w:szCs w:val="19"/>
              </w:rPr>
              <w:t>Indywidualne</w:t>
            </w:r>
            <w:proofErr w:type="spellEnd"/>
            <w:r w:rsidRPr="00CF22FD">
              <w:rPr>
                <w:spacing w:val="-6"/>
                <w:sz w:val="19"/>
                <w:szCs w:val="19"/>
              </w:rPr>
              <w:t xml:space="preserve"> </w:t>
            </w:r>
            <w:r w:rsidRPr="00CF22FD">
              <w:rPr>
                <w:sz w:val="19"/>
                <w:szCs w:val="19"/>
              </w:rPr>
              <w:t>studia</w:t>
            </w:r>
            <w:r w:rsidRPr="00CF22FD">
              <w:rPr>
                <w:spacing w:val="-8"/>
                <w:sz w:val="19"/>
                <w:szCs w:val="19"/>
              </w:rPr>
              <w:t xml:space="preserve"> </w:t>
            </w:r>
            <w:proofErr w:type="spellStart"/>
            <w:r w:rsidRPr="00CF22FD">
              <w:rPr>
                <w:spacing w:val="-2"/>
                <w:sz w:val="19"/>
                <w:szCs w:val="19"/>
              </w:rPr>
              <w:t>międzyobszarowe</w:t>
            </w:r>
            <w:proofErr w:type="spellEnd"/>
          </w:p>
        </w:tc>
        <w:tc>
          <w:tcPr>
            <w:tcW w:w="1913" w:type="dxa"/>
            <w:tcBorders>
              <w:bottom w:val="nil"/>
            </w:tcBorders>
          </w:tcPr>
          <w:p w14:paraId="2C36043F" w14:textId="77777777" w:rsidR="00975837" w:rsidRPr="00CF22FD" w:rsidRDefault="00975837" w:rsidP="00A81E6E">
            <w:pPr>
              <w:pStyle w:val="TableParagraph"/>
              <w:spacing w:before="32"/>
              <w:ind w:right="62"/>
              <w:jc w:val="right"/>
              <w:rPr>
                <w:sz w:val="19"/>
                <w:szCs w:val="19"/>
              </w:rPr>
            </w:pPr>
            <w:r w:rsidRPr="00CF22FD">
              <w:rPr>
                <w:sz w:val="19"/>
                <w:szCs w:val="19"/>
              </w:rPr>
              <w:t>719</w:t>
            </w:r>
          </w:p>
        </w:tc>
        <w:tc>
          <w:tcPr>
            <w:tcW w:w="1915" w:type="dxa"/>
            <w:tcBorders>
              <w:bottom w:val="nil"/>
              <w:right w:val="nil"/>
            </w:tcBorders>
          </w:tcPr>
          <w:p w14:paraId="2F4DB2E3" w14:textId="77777777" w:rsidR="00975837" w:rsidRPr="00CF22FD" w:rsidRDefault="00975837" w:rsidP="00A81E6E">
            <w:pPr>
              <w:pStyle w:val="TableParagraph"/>
              <w:spacing w:before="32"/>
              <w:ind w:right="70"/>
              <w:jc w:val="right"/>
              <w:rPr>
                <w:sz w:val="19"/>
                <w:szCs w:val="19"/>
              </w:rPr>
            </w:pPr>
            <w:r w:rsidRPr="00CF22FD">
              <w:rPr>
                <w:spacing w:val="-5"/>
                <w:sz w:val="19"/>
                <w:szCs w:val="19"/>
              </w:rPr>
              <w:t>303</w:t>
            </w:r>
          </w:p>
        </w:tc>
      </w:tr>
    </w:tbl>
    <w:p w14:paraId="5154D4D9" w14:textId="1E1A8A91" w:rsidR="009B242E" w:rsidRPr="00A45002" w:rsidRDefault="00975837" w:rsidP="00A45002">
      <w:pPr>
        <w:pStyle w:val="63tekstpogrubionynaszarymtle"/>
        <w:spacing w:before="120" w:after="0"/>
        <w:rPr>
          <w:b w:val="0"/>
          <w:bCs/>
          <w:sz w:val="16"/>
          <w:szCs w:val="16"/>
          <w:shd w:val="clear" w:color="auto" w:fill="FFFFFF"/>
        </w:rPr>
      </w:pPr>
      <w:r w:rsidRPr="00A45002">
        <w:rPr>
          <w:b w:val="0"/>
          <w:bCs/>
          <w:sz w:val="16"/>
          <w:szCs w:val="16"/>
        </w:rPr>
        <w:t>a</w:t>
      </w:r>
      <w:r w:rsidRPr="00A45002">
        <w:rPr>
          <w:b w:val="0"/>
          <w:bCs/>
          <w:spacing w:val="-7"/>
          <w:sz w:val="16"/>
          <w:szCs w:val="16"/>
        </w:rPr>
        <w:t xml:space="preserve"> </w:t>
      </w:r>
      <w:r w:rsidRPr="00A45002">
        <w:rPr>
          <w:b w:val="0"/>
          <w:bCs/>
          <w:sz w:val="16"/>
          <w:szCs w:val="16"/>
        </w:rPr>
        <w:t>Zgodnie</w:t>
      </w:r>
      <w:r w:rsidRPr="00A45002">
        <w:rPr>
          <w:b w:val="0"/>
          <w:bCs/>
          <w:spacing w:val="-7"/>
          <w:sz w:val="16"/>
          <w:szCs w:val="16"/>
        </w:rPr>
        <w:t xml:space="preserve"> </w:t>
      </w:r>
      <w:r w:rsidRPr="00A45002">
        <w:rPr>
          <w:b w:val="0"/>
          <w:bCs/>
          <w:sz w:val="16"/>
          <w:szCs w:val="16"/>
        </w:rPr>
        <w:t>z</w:t>
      </w:r>
      <w:r w:rsidRPr="00A45002">
        <w:rPr>
          <w:b w:val="0"/>
          <w:bCs/>
          <w:spacing w:val="-6"/>
          <w:sz w:val="16"/>
          <w:szCs w:val="16"/>
        </w:rPr>
        <w:t xml:space="preserve"> </w:t>
      </w:r>
      <w:r w:rsidRPr="00A45002">
        <w:rPr>
          <w:b w:val="0"/>
          <w:bCs/>
          <w:sz w:val="16"/>
          <w:szCs w:val="16"/>
        </w:rPr>
        <w:t>Międzynarodową</w:t>
      </w:r>
      <w:r w:rsidRPr="00A45002">
        <w:rPr>
          <w:b w:val="0"/>
          <w:bCs/>
          <w:spacing w:val="-8"/>
          <w:sz w:val="16"/>
          <w:szCs w:val="16"/>
        </w:rPr>
        <w:t xml:space="preserve"> </w:t>
      </w:r>
      <w:r w:rsidRPr="00A45002">
        <w:rPr>
          <w:b w:val="0"/>
          <w:bCs/>
          <w:sz w:val="16"/>
          <w:szCs w:val="16"/>
        </w:rPr>
        <w:t>Standardową</w:t>
      </w:r>
      <w:r w:rsidRPr="00A45002">
        <w:rPr>
          <w:b w:val="0"/>
          <w:bCs/>
          <w:spacing w:val="-6"/>
          <w:sz w:val="16"/>
          <w:szCs w:val="16"/>
        </w:rPr>
        <w:t xml:space="preserve"> </w:t>
      </w:r>
      <w:r w:rsidRPr="00A45002">
        <w:rPr>
          <w:b w:val="0"/>
          <w:bCs/>
          <w:sz w:val="16"/>
          <w:szCs w:val="16"/>
        </w:rPr>
        <w:t>Klasyfikacją</w:t>
      </w:r>
      <w:r w:rsidRPr="00A45002">
        <w:rPr>
          <w:b w:val="0"/>
          <w:bCs/>
          <w:spacing w:val="-7"/>
          <w:sz w:val="16"/>
          <w:szCs w:val="16"/>
        </w:rPr>
        <w:t xml:space="preserve"> </w:t>
      </w:r>
      <w:r w:rsidRPr="00A45002">
        <w:rPr>
          <w:b w:val="0"/>
          <w:bCs/>
          <w:sz w:val="16"/>
          <w:szCs w:val="16"/>
        </w:rPr>
        <w:t>Edukacji</w:t>
      </w:r>
      <w:r w:rsidRPr="00A45002">
        <w:rPr>
          <w:b w:val="0"/>
          <w:bCs/>
          <w:spacing w:val="-7"/>
          <w:sz w:val="16"/>
          <w:szCs w:val="16"/>
        </w:rPr>
        <w:t xml:space="preserve"> </w:t>
      </w:r>
      <w:r w:rsidRPr="00A45002">
        <w:rPr>
          <w:b w:val="0"/>
          <w:bCs/>
          <w:sz w:val="16"/>
          <w:szCs w:val="16"/>
        </w:rPr>
        <w:t>ISCED-F</w:t>
      </w:r>
      <w:r w:rsidRPr="00A45002">
        <w:rPr>
          <w:b w:val="0"/>
          <w:bCs/>
          <w:spacing w:val="-4"/>
          <w:sz w:val="16"/>
          <w:szCs w:val="16"/>
        </w:rPr>
        <w:t xml:space="preserve"> </w:t>
      </w:r>
      <w:r w:rsidRPr="00A45002">
        <w:rPr>
          <w:b w:val="0"/>
          <w:bCs/>
          <w:spacing w:val="-2"/>
          <w:sz w:val="16"/>
          <w:szCs w:val="16"/>
        </w:rPr>
        <w:t>2013</w:t>
      </w:r>
      <w:r w:rsidR="00C21603">
        <w:rPr>
          <w:b w:val="0"/>
          <w:bCs/>
          <w:spacing w:val="-2"/>
          <w:sz w:val="16"/>
          <w:szCs w:val="16"/>
        </w:rPr>
        <w:t>.</w:t>
      </w:r>
    </w:p>
    <w:p w14:paraId="76342956" w14:textId="00885F60" w:rsidR="00095039" w:rsidRPr="008601DC" w:rsidRDefault="00095039" w:rsidP="00095039">
      <w:pPr>
        <w:pStyle w:val="32tyturozdziau"/>
        <w:rPr>
          <w:lang w:eastAsia="pl-PL"/>
        </w:rPr>
      </w:pPr>
      <w:r w:rsidRPr="0029632F">
        <w:rPr>
          <w:b w:val="0"/>
          <w:noProof/>
          <w:shd w:val="clear" w:color="auto" w:fill="FFFFFF"/>
        </w:rPr>
        <w:lastRenderedPageBreak/>
        <mc:AlternateContent>
          <mc:Choice Requires="wps">
            <w:drawing>
              <wp:anchor distT="45720" distB="45720" distL="114300" distR="114300" simplePos="0" relativeHeight="252122112" behindDoc="1" locked="0" layoutInCell="1" allowOverlap="1" wp14:anchorId="4A22C0BA" wp14:editId="6568B44B">
                <wp:simplePos x="0" y="0"/>
                <wp:positionH relativeFrom="column">
                  <wp:posOffset>5224780</wp:posOffset>
                </wp:positionH>
                <wp:positionV relativeFrom="paragraph">
                  <wp:posOffset>105410</wp:posOffset>
                </wp:positionV>
                <wp:extent cx="1725295" cy="723900"/>
                <wp:effectExtent l="0" t="0" r="0" b="0"/>
                <wp:wrapTight wrapText="bothSides">
                  <wp:wrapPolygon edited="0">
                    <wp:start x="715" y="0"/>
                    <wp:lineTo x="715" y="21032"/>
                    <wp:lineTo x="20749" y="21032"/>
                    <wp:lineTo x="20749" y="0"/>
                    <wp:lineTo x="715" y="0"/>
                  </wp:wrapPolygon>
                </wp:wrapTight>
                <wp:docPr id="230" name="Pole tekstowe 230" descr="Studenci cudzoziemcy stanowili 8,1% ogólnej liczby studentów&#10;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7239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1BE5F1DC" w14:textId="280C7C27" w:rsidR="00095039" w:rsidRDefault="00F06B20" w:rsidP="00095039">
                            <w:pPr>
                              <w:spacing w:line="266" w:lineRule="auto"/>
                              <w:ind w:right="18"/>
                              <w:rPr>
                                <w:sz w:val="18"/>
                              </w:rPr>
                            </w:pPr>
                            <w:r>
                              <w:rPr>
                                <w:color w:val="001D77"/>
                                <w:sz w:val="18"/>
                              </w:rPr>
                              <w:t>C</w:t>
                            </w:r>
                            <w:r w:rsidR="00095039">
                              <w:rPr>
                                <w:color w:val="001D77"/>
                                <w:sz w:val="18"/>
                              </w:rPr>
                              <w:t>udzoziemcy</w:t>
                            </w:r>
                            <w:r w:rsidR="00095039">
                              <w:rPr>
                                <w:color w:val="001D77"/>
                                <w:spacing w:val="-12"/>
                                <w:sz w:val="18"/>
                              </w:rPr>
                              <w:t xml:space="preserve"> </w:t>
                            </w:r>
                            <w:r w:rsidR="00095039">
                              <w:rPr>
                                <w:color w:val="001D77"/>
                                <w:sz w:val="18"/>
                              </w:rPr>
                              <w:t xml:space="preserve">stanowili 8,1% ogólnej liczby </w:t>
                            </w:r>
                            <w:r w:rsidR="00095039">
                              <w:rPr>
                                <w:color w:val="001D77"/>
                                <w:spacing w:val="-2"/>
                                <w:sz w:val="18"/>
                              </w:rPr>
                              <w:t>studentów</w:t>
                            </w:r>
                          </w:p>
                          <w:p w14:paraId="5EBC3B19" w14:textId="1DA9F342" w:rsidR="00095039" w:rsidRPr="001A78D4" w:rsidRDefault="00095039" w:rsidP="00095039">
                            <w:pPr>
                              <w:pStyle w:val="tekstzboku"/>
                              <w:spacing w:before="0"/>
                              <w:rPr>
                                <w:bCs w:val="0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A22C0BA" id="Pole tekstowe 230" o:spid="_x0000_s1058" type="#_x0000_t202" alt="Studenci cudzoziemcy stanowili 8,1% ogólnej liczby studentów&#10;" style="position:absolute;margin-left:411.4pt;margin-top:8.3pt;width:135.85pt;height:57pt;z-index:-25119436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lrOd/QEAANUDAAAOAAAAZHJzL2Uyb0RvYy54bWysU9uO2yAQfa/Uf0C8N3bceLOx4qy2u92q&#10;0vYibfsBGOMYFRgKJHb69R2wNxu1b1X9gMDDnJlz5rC9GbUiR+G8BFPT5SKnRBgOrTT7mn7/9vDm&#10;mhIfmGmZAiNqehKe3uxev9oOthIF9KBa4QiCGF8NtqZ9CLbKMs97oZlfgBUGgx04zQIe3T5rHRsQ&#10;XausyPOrbADXWgdceI9/76cg3SX8rhM8fOk6LwJRNcXeQlpdWpu4Zrstq/aO2V7yuQ32D11oJg0W&#10;PUPds8DIwcm/oLTkDjx0YcFBZ9B1kovEAdks8z/YPPXMisQFxfH2LJP/f7D88/HJfnUkjO9gxAEm&#10;Et4+Av/hiYG7npm9uHUOhl6wFgsvo2TZYH01p0apfeUjSDN8ghaHzA4BEtDYOR1VQZ4E0XEAp7Po&#10;YgyEx5Lroiw2JSUcY+vi7SZPU8lY9ZxtnQ8fBGgSNzV1ONSEzo6PPsRuWPV8JRYz8CCVSoNVhgw1&#10;3ZRFmRIuIloG9J2SuqbXefwmJ0SS702bkgOTatpjAWVm1pHoRDmMzUhkiwyuYnJUoYH2hDo4mHyG&#10;7wI3PbhflAzosZr6nwfmBCXqo0EtN8vVKpoyHVblusCDu4w0lxFmOELVNFAybe9CMvLE+RY172SS&#10;46WTuWf0TlJp9nk05+U53Xp5jbvfAAAA//8DAFBLAwQUAAYACAAAACEAzlI5gd8AAAALAQAADwAA&#10;AGRycy9kb3ducmV2LnhtbEyPzW7CMBCE70h9B2sr9QZ2A0QQ4qCqqNdWpT8SNxMvSdR4HcWGpG/f&#10;5VRus5rRzLf5dnStuGAfGk8aHmcKBFLpbUOVhs+Pl+kKRIiGrGk9oYZfDLAt7ia5yawf6B0v+1gJ&#10;LqGQGQ11jF0mZShrdCbMfIfE3sn3zkQ++0ra3gxc7lqZKJVKZxrihdp0+Fxj+bM/Ow1fr6fD90K9&#10;VTu37AY/KkluLbV+uB+fNiAijvE/DFd8RoeCmY7+TDaIVsMqSRg9spGmIK4BtV4sQRxZzVUKssjl&#10;7Q/FHwAAAP//AwBQSwECLQAUAAYACAAAACEAtoM4kv4AAADhAQAAEwAAAAAAAAAAAAAAAAAAAAAA&#10;W0NvbnRlbnRfVHlwZXNdLnhtbFBLAQItABQABgAIAAAAIQA4/SH/1gAAAJQBAAALAAAAAAAAAAAA&#10;AAAAAC8BAABfcmVscy8ucmVsc1BLAQItABQABgAIAAAAIQDOlrOd/QEAANUDAAAOAAAAAAAAAAAA&#10;AAAAAC4CAABkcnMvZTJvRG9jLnhtbFBLAQItABQABgAIAAAAIQDOUjmB3wAAAAsBAAAPAAAAAAAA&#10;AAAAAAAAAFcEAABkcnMvZG93bnJldi54bWxQSwUGAAAAAAQABADzAAAAYwUAAAAA&#10;" filled="f" stroked="f">
                <v:textbox>
                  <w:txbxContent>
                    <w:p w14:paraId="1BE5F1DC" w14:textId="280C7C27" w:rsidR="00095039" w:rsidRDefault="00F06B20" w:rsidP="00095039">
                      <w:pPr>
                        <w:spacing w:line="266" w:lineRule="auto"/>
                        <w:ind w:right="18"/>
                        <w:rPr>
                          <w:sz w:val="18"/>
                        </w:rPr>
                      </w:pPr>
                      <w:r>
                        <w:rPr>
                          <w:color w:val="001D77"/>
                          <w:sz w:val="18"/>
                        </w:rPr>
                        <w:t>C</w:t>
                      </w:r>
                      <w:r w:rsidR="00095039">
                        <w:rPr>
                          <w:color w:val="001D77"/>
                          <w:sz w:val="18"/>
                        </w:rPr>
                        <w:t>udzoziemcy</w:t>
                      </w:r>
                      <w:r w:rsidR="00095039">
                        <w:rPr>
                          <w:color w:val="001D77"/>
                          <w:spacing w:val="-12"/>
                          <w:sz w:val="18"/>
                        </w:rPr>
                        <w:t xml:space="preserve"> </w:t>
                      </w:r>
                      <w:r w:rsidR="00095039">
                        <w:rPr>
                          <w:color w:val="001D77"/>
                          <w:sz w:val="18"/>
                        </w:rPr>
                        <w:t xml:space="preserve">stanowili 8,1% ogólnej liczby </w:t>
                      </w:r>
                      <w:r w:rsidR="00095039">
                        <w:rPr>
                          <w:color w:val="001D77"/>
                          <w:spacing w:val="-2"/>
                          <w:sz w:val="18"/>
                        </w:rPr>
                        <w:t>studentów</w:t>
                      </w:r>
                    </w:p>
                    <w:p w14:paraId="5EBC3B19" w14:textId="1DA9F342" w:rsidR="00095039" w:rsidRPr="001A78D4" w:rsidRDefault="00095039" w:rsidP="00095039">
                      <w:pPr>
                        <w:pStyle w:val="tekstzboku"/>
                        <w:spacing w:before="0"/>
                        <w:rPr>
                          <w:bCs w:val="0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 w:rsidRPr="00095039">
        <w:rPr>
          <w:lang w:eastAsia="pl-PL"/>
        </w:rPr>
        <w:t>Cudzoziemcy w uczelniach – studenci i absolwenci</w:t>
      </w:r>
    </w:p>
    <w:p w14:paraId="790F4A33" w14:textId="7091CA8A" w:rsidR="00095039" w:rsidRPr="00095039" w:rsidRDefault="00095039" w:rsidP="00095039">
      <w:pPr>
        <w:pStyle w:val="63tekstpogrubionynaszarymtle"/>
        <w:spacing w:before="120" w:line="288" w:lineRule="auto"/>
        <w:rPr>
          <w:b w:val="0"/>
          <w:shd w:val="clear" w:color="auto" w:fill="FFFFFF"/>
        </w:rPr>
      </w:pPr>
      <w:r w:rsidRPr="00095039">
        <w:rPr>
          <w:b w:val="0"/>
          <w:shd w:val="clear" w:color="auto" w:fill="FFFFFF"/>
        </w:rPr>
        <w:t>W roku akademickim 2024/25 w uczelniach województwa śląskiego kształciło się 9,0 tys. cudzoziemców planujących studiować w Polsce przynajmniej jeden rok akademicki. Udział obcokrajowców w ogólnej liczbie studiujących wyniósł 8,1%. Zdecydowana większość cudzoziemców kształciła się na studiach stacjonarnych – 8,0 tys. osób (88,2% ogółu).</w:t>
      </w:r>
    </w:p>
    <w:p w14:paraId="5A9E75F2" w14:textId="4995D722" w:rsidR="00095039" w:rsidRPr="00095039" w:rsidRDefault="00095039" w:rsidP="00095039">
      <w:pPr>
        <w:pStyle w:val="63tekstpogrubionynaszarymtle"/>
        <w:spacing w:before="120" w:line="288" w:lineRule="auto"/>
        <w:rPr>
          <w:b w:val="0"/>
          <w:shd w:val="clear" w:color="auto" w:fill="FFFFFF"/>
        </w:rPr>
      </w:pPr>
      <w:r w:rsidRPr="00095039">
        <w:rPr>
          <w:b w:val="0"/>
          <w:shd w:val="clear" w:color="auto" w:fill="FFFFFF"/>
        </w:rPr>
        <w:t>Największą grupę stanowili studenci z Ukrainy – 3,4 tys. osób (37,7% ogółu cudzoziemców), następnie z Azerbejdżanu – 1,1 tys. (12,3%)</w:t>
      </w:r>
      <w:r w:rsidR="007A5953">
        <w:rPr>
          <w:b w:val="0"/>
          <w:shd w:val="clear" w:color="auto" w:fill="FFFFFF"/>
        </w:rPr>
        <w:t>,</w:t>
      </w:r>
      <w:r w:rsidRPr="00095039">
        <w:rPr>
          <w:b w:val="0"/>
          <w:shd w:val="clear" w:color="auto" w:fill="FFFFFF"/>
        </w:rPr>
        <w:t xml:space="preserve"> Chin – 0,8 tys. (8,8%), Czech – 0,5 tys. (5,3%) </w:t>
      </w:r>
      <w:r>
        <w:rPr>
          <w:b w:val="0"/>
          <w:shd w:val="clear" w:color="auto" w:fill="FFFFFF"/>
        </w:rPr>
        <w:br/>
      </w:r>
      <w:r w:rsidRPr="00095039">
        <w:rPr>
          <w:b w:val="0"/>
          <w:shd w:val="clear" w:color="auto" w:fill="FFFFFF"/>
        </w:rPr>
        <w:t xml:space="preserve">i Turcji </w:t>
      </w:r>
      <w:r w:rsidR="008771E6" w:rsidRPr="00095039">
        <w:rPr>
          <w:b w:val="0"/>
          <w:shd w:val="clear" w:color="auto" w:fill="FFFFFF"/>
        </w:rPr>
        <w:t xml:space="preserve">– </w:t>
      </w:r>
      <w:r w:rsidRPr="00095039">
        <w:rPr>
          <w:b w:val="0"/>
          <w:shd w:val="clear" w:color="auto" w:fill="FFFFFF"/>
        </w:rPr>
        <w:t>0,4 tys. (3,9%) studentów.</w:t>
      </w:r>
    </w:p>
    <w:p w14:paraId="614F1427" w14:textId="2E17A8EE" w:rsidR="009B242E" w:rsidRDefault="00095039" w:rsidP="00095039">
      <w:pPr>
        <w:pStyle w:val="63tekstpogrubionynaszarymtle"/>
        <w:spacing w:before="120" w:line="288" w:lineRule="auto"/>
        <w:rPr>
          <w:b w:val="0"/>
          <w:shd w:val="clear" w:color="auto" w:fill="FFFFFF"/>
        </w:rPr>
      </w:pPr>
      <w:r w:rsidRPr="00095039">
        <w:rPr>
          <w:b w:val="0"/>
          <w:shd w:val="clear" w:color="auto" w:fill="FFFFFF"/>
        </w:rPr>
        <w:t>Najwięcej cudzoziemców studiowało w Akademii WSB w Dąbrowie Górniczej – 3,3 tys. (36,3% ogółu studentów z zagranicy), następnie Politechnice Śląskiej w Gliwicach – 1,3 tys. (14,2%), Uniwersytecie Śląskim w Katowicach – 0,8 tys. (9,3%) oraz Politechnice Częstochowskiej</w:t>
      </w:r>
      <w:r>
        <w:rPr>
          <w:b w:val="0"/>
          <w:shd w:val="clear" w:color="auto" w:fill="FFFFFF"/>
        </w:rPr>
        <w:t xml:space="preserve"> </w:t>
      </w:r>
      <w:r>
        <w:rPr>
          <w:b w:val="0"/>
          <w:shd w:val="clear" w:color="auto" w:fill="FFFFFF"/>
        </w:rPr>
        <w:br/>
      </w:r>
      <w:bookmarkStart w:id="0" w:name="_Hlk209434990"/>
      <w:r w:rsidRPr="00095039">
        <w:rPr>
          <w:b w:val="0"/>
          <w:shd w:val="clear" w:color="auto" w:fill="FFFFFF"/>
        </w:rPr>
        <w:t xml:space="preserve">– </w:t>
      </w:r>
      <w:bookmarkEnd w:id="0"/>
      <w:r w:rsidRPr="00095039">
        <w:rPr>
          <w:b w:val="0"/>
          <w:shd w:val="clear" w:color="auto" w:fill="FFFFFF"/>
        </w:rPr>
        <w:t>0,7 tys. (8,0%).</w:t>
      </w:r>
    </w:p>
    <w:p w14:paraId="0729C92E" w14:textId="2F70C3FE" w:rsidR="00D02DC3" w:rsidRPr="00D02DC3" w:rsidRDefault="00D02DC3" w:rsidP="00D81D75">
      <w:pPr>
        <w:widowControl w:val="0"/>
        <w:autoSpaceDE w:val="0"/>
        <w:autoSpaceDN w:val="0"/>
        <w:spacing w:before="360" w:after="0" w:line="252" w:lineRule="auto"/>
        <w:ind w:left="851" w:hanging="851"/>
        <w:outlineLvl w:val="0"/>
        <w:rPr>
          <w:rFonts w:eastAsia="Fira Sans" w:cs="Fira Sans"/>
          <w:b/>
          <w:bCs/>
          <w:szCs w:val="19"/>
        </w:rPr>
      </w:pPr>
      <w:r w:rsidRPr="00D02DC3">
        <w:rPr>
          <w:rFonts w:eastAsia="Fira Sans" w:cs="Fira Sans"/>
          <w:b/>
          <w:bCs/>
          <w:szCs w:val="19"/>
        </w:rPr>
        <w:t>Wykres</w:t>
      </w:r>
      <w:r w:rsidRPr="00D02DC3">
        <w:rPr>
          <w:rFonts w:eastAsia="Fira Sans" w:cs="Fira Sans"/>
          <w:b/>
          <w:bCs/>
          <w:spacing w:val="-4"/>
          <w:szCs w:val="19"/>
        </w:rPr>
        <w:t xml:space="preserve"> </w:t>
      </w:r>
      <w:r w:rsidRPr="00D02DC3">
        <w:rPr>
          <w:rFonts w:eastAsia="Fira Sans" w:cs="Fira Sans"/>
          <w:b/>
          <w:bCs/>
          <w:szCs w:val="19"/>
        </w:rPr>
        <w:t>3.</w:t>
      </w:r>
      <w:r w:rsidRPr="00D02DC3">
        <w:rPr>
          <w:rFonts w:eastAsia="Fira Sans" w:cs="Fira Sans"/>
          <w:b/>
          <w:bCs/>
          <w:spacing w:val="-4"/>
          <w:szCs w:val="19"/>
        </w:rPr>
        <w:t xml:space="preserve"> </w:t>
      </w:r>
      <w:r w:rsidR="00D81D75">
        <w:rPr>
          <w:rFonts w:eastAsia="Fira Sans" w:cs="Fira Sans"/>
          <w:b/>
          <w:bCs/>
          <w:spacing w:val="-4"/>
          <w:szCs w:val="19"/>
        </w:rPr>
        <w:t>S</w:t>
      </w:r>
      <w:r w:rsidRPr="00D02DC3">
        <w:rPr>
          <w:rFonts w:eastAsia="Fira Sans" w:cs="Fira Sans"/>
          <w:b/>
          <w:bCs/>
          <w:szCs w:val="19"/>
        </w:rPr>
        <w:t>tuden</w:t>
      </w:r>
      <w:r w:rsidR="00D81D75">
        <w:rPr>
          <w:rFonts w:eastAsia="Fira Sans" w:cs="Fira Sans"/>
          <w:b/>
          <w:bCs/>
          <w:szCs w:val="19"/>
        </w:rPr>
        <w:t>ci</w:t>
      </w:r>
      <w:r w:rsidRPr="00D02DC3">
        <w:rPr>
          <w:rFonts w:eastAsia="Fira Sans" w:cs="Fira Sans"/>
          <w:b/>
          <w:bCs/>
          <w:spacing w:val="-4"/>
          <w:szCs w:val="19"/>
        </w:rPr>
        <w:t xml:space="preserve"> </w:t>
      </w:r>
      <w:r w:rsidRPr="00D02DC3">
        <w:rPr>
          <w:rFonts w:eastAsia="Fira Sans" w:cs="Fira Sans"/>
          <w:b/>
          <w:bCs/>
          <w:szCs w:val="19"/>
        </w:rPr>
        <w:t>cudzoziemc</w:t>
      </w:r>
      <w:r w:rsidR="00D81D75">
        <w:rPr>
          <w:rFonts w:eastAsia="Fira Sans" w:cs="Fira Sans"/>
          <w:b/>
          <w:bCs/>
          <w:szCs w:val="19"/>
        </w:rPr>
        <w:t>y</w:t>
      </w:r>
      <w:r w:rsidRPr="00D02DC3">
        <w:rPr>
          <w:rFonts w:eastAsia="Fira Sans" w:cs="Fira Sans"/>
          <w:b/>
          <w:bCs/>
          <w:spacing w:val="-3"/>
          <w:szCs w:val="19"/>
        </w:rPr>
        <w:t xml:space="preserve"> </w:t>
      </w:r>
      <w:r w:rsidRPr="00D02DC3">
        <w:rPr>
          <w:rFonts w:eastAsia="Fira Sans" w:cs="Fira Sans"/>
          <w:b/>
          <w:bCs/>
          <w:szCs w:val="19"/>
        </w:rPr>
        <w:t>według</w:t>
      </w:r>
      <w:r w:rsidRPr="00D02DC3">
        <w:rPr>
          <w:rFonts w:eastAsia="Fira Sans" w:cs="Fira Sans"/>
          <w:b/>
          <w:bCs/>
          <w:spacing w:val="-4"/>
          <w:szCs w:val="19"/>
        </w:rPr>
        <w:t xml:space="preserve"> </w:t>
      </w:r>
      <w:r w:rsidRPr="00D02DC3">
        <w:rPr>
          <w:rFonts w:eastAsia="Fira Sans" w:cs="Fira Sans"/>
          <w:b/>
          <w:bCs/>
          <w:szCs w:val="19"/>
        </w:rPr>
        <w:t>płci</w:t>
      </w:r>
      <w:r w:rsidRPr="00D02DC3">
        <w:rPr>
          <w:rFonts w:eastAsia="Fira Sans" w:cs="Fira Sans"/>
          <w:b/>
          <w:bCs/>
          <w:spacing w:val="-5"/>
          <w:szCs w:val="19"/>
        </w:rPr>
        <w:t xml:space="preserve"> </w:t>
      </w:r>
      <w:r w:rsidRPr="00D02DC3">
        <w:rPr>
          <w:rFonts w:eastAsia="Fira Sans" w:cs="Fira Sans"/>
          <w:b/>
          <w:bCs/>
          <w:szCs w:val="19"/>
        </w:rPr>
        <w:t>i</w:t>
      </w:r>
      <w:r w:rsidRPr="00D02DC3">
        <w:rPr>
          <w:rFonts w:eastAsia="Fira Sans" w:cs="Fira Sans"/>
          <w:b/>
          <w:bCs/>
          <w:spacing w:val="-5"/>
          <w:szCs w:val="19"/>
        </w:rPr>
        <w:t xml:space="preserve"> </w:t>
      </w:r>
      <w:r w:rsidRPr="00D02DC3">
        <w:rPr>
          <w:rFonts w:eastAsia="Fira Sans" w:cs="Fira Sans"/>
          <w:b/>
          <w:bCs/>
          <w:szCs w:val="19"/>
        </w:rPr>
        <w:t>krajów</w:t>
      </w:r>
      <w:r w:rsidRPr="00D02DC3">
        <w:rPr>
          <w:rFonts w:eastAsia="Fira Sans" w:cs="Fira Sans"/>
          <w:b/>
          <w:bCs/>
          <w:spacing w:val="-4"/>
          <w:szCs w:val="19"/>
        </w:rPr>
        <w:t xml:space="preserve"> </w:t>
      </w:r>
      <w:r w:rsidRPr="00D02DC3">
        <w:rPr>
          <w:rFonts w:eastAsia="Fira Sans" w:cs="Fira Sans"/>
          <w:b/>
          <w:bCs/>
          <w:szCs w:val="19"/>
        </w:rPr>
        <w:t xml:space="preserve">pochodzenia </w:t>
      </w:r>
      <w:r w:rsidR="0042673F">
        <w:rPr>
          <w:rFonts w:eastAsia="Fira Sans" w:cs="Fira Sans"/>
          <w:b/>
          <w:bCs/>
          <w:szCs w:val="19"/>
        </w:rPr>
        <w:br/>
      </w:r>
      <w:r w:rsidRPr="00D02DC3">
        <w:rPr>
          <w:rFonts w:eastAsia="Fira Sans" w:cs="Fira Sans"/>
          <w:b/>
          <w:bCs/>
          <w:szCs w:val="19"/>
        </w:rPr>
        <w:t>w roku akademickim 2024/25</w:t>
      </w:r>
    </w:p>
    <w:p w14:paraId="69179445" w14:textId="7DB58592" w:rsidR="00D02DC3" w:rsidRPr="00D02DC3" w:rsidRDefault="00496DEC" w:rsidP="00D02DC3">
      <w:pPr>
        <w:widowControl w:val="0"/>
        <w:autoSpaceDE w:val="0"/>
        <w:autoSpaceDN w:val="0"/>
        <w:spacing w:before="1" w:after="0" w:line="240" w:lineRule="auto"/>
        <w:ind w:left="851"/>
        <w:rPr>
          <w:rFonts w:eastAsia="Fira Sans" w:cs="Fira Sans"/>
          <w:szCs w:val="19"/>
        </w:rPr>
      </w:pPr>
      <w:r>
        <w:rPr>
          <w:rFonts w:eastAsia="Fira Sans" w:cs="Fira Sans"/>
          <w:noProof/>
          <w:szCs w:val="19"/>
        </w:rPr>
        <mc:AlternateContent>
          <mc:Choice Requires="wpg">
            <w:drawing>
              <wp:anchor distT="0" distB="0" distL="114300" distR="114300" simplePos="0" relativeHeight="252177408" behindDoc="0" locked="0" layoutInCell="1" allowOverlap="1" wp14:anchorId="37D23158" wp14:editId="377CE024">
                <wp:simplePos x="0" y="0"/>
                <wp:positionH relativeFrom="column">
                  <wp:posOffset>39757</wp:posOffset>
                </wp:positionH>
                <wp:positionV relativeFrom="paragraph">
                  <wp:posOffset>142903</wp:posOffset>
                </wp:positionV>
                <wp:extent cx="3850860" cy="2582489"/>
                <wp:effectExtent l="0" t="0" r="0" b="0"/>
                <wp:wrapNone/>
                <wp:docPr id="32" name="Grupa 32" descr="Wykres Studenci cudzoziemcy według płci i krajów pochodzenia &#10;w roku akademickim 2024/25&#10;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3850860" cy="2582489"/>
                          <a:chOff x="0" y="0"/>
                          <a:chExt cx="3850860" cy="2582489"/>
                        </a:xfrm>
                      </wpg:grpSpPr>
                      <wps:wsp>
                        <wps:cNvPr id="232" name="Pole tekstowe 1"/>
                        <wps:cNvSpPr txBox="1"/>
                        <wps:spPr>
                          <a:xfrm>
                            <a:off x="246490" y="2345634"/>
                            <a:ext cx="601345" cy="23685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16D08225" w14:textId="4A2F2500" w:rsidR="00D02DC3" w:rsidRPr="007B22B6" w:rsidRDefault="00D02DC3" w:rsidP="00D02DC3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7B22B6">
                                <w:rPr>
                                  <w:sz w:val="16"/>
                                  <w:szCs w:val="16"/>
                                </w:rPr>
                                <w:t>K</w:t>
                              </w:r>
                              <w:r w:rsidR="007B22B6">
                                <w:rPr>
                                  <w:sz w:val="16"/>
                                  <w:szCs w:val="16"/>
                                </w:rPr>
                                <w:t>OBIETY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33" name="Pole tekstowe 1"/>
                        <wps:cNvSpPr txBox="1"/>
                        <wps:spPr>
                          <a:xfrm>
                            <a:off x="1029693" y="2349610"/>
                            <a:ext cx="715618" cy="22542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581D8654" w14:textId="7C1C0DF9" w:rsidR="00D02DC3" w:rsidRPr="007B22B6" w:rsidRDefault="00D02DC3" w:rsidP="00D02DC3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7B22B6">
                                <w:rPr>
                                  <w:sz w:val="16"/>
                                  <w:szCs w:val="16"/>
                                </w:rPr>
                                <w:t>M</w:t>
                              </w:r>
                              <w:r w:rsidR="007B22B6">
                                <w:rPr>
                                  <w:sz w:val="16"/>
                                  <w:szCs w:val="16"/>
                                </w:rPr>
                                <w:t>ĘŻCZYŹNI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g:grpSp>
                        <wpg:cNvPr id="250" name="Grupa 250"/>
                        <wpg:cNvGrpSpPr/>
                        <wpg:grpSpPr>
                          <a:xfrm>
                            <a:off x="2047460" y="552615"/>
                            <a:ext cx="1803400" cy="1273810"/>
                            <a:chOff x="0" y="0"/>
                            <a:chExt cx="1803400" cy="1273810"/>
                          </a:xfrm>
                        </wpg:grpSpPr>
                        <wps:wsp>
                          <wps:cNvPr id="235" name="Pole tekstowe 1"/>
                          <wps:cNvSpPr txBox="1"/>
                          <wps:spPr>
                            <a:xfrm>
                              <a:off x="263525" y="0"/>
                              <a:ext cx="1533525" cy="232410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txbx>
                            <w:txbxContent>
                              <w:p w14:paraId="77482D48" w14:textId="4E986DD5" w:rsidR="003800B5" w:rsidRPr="0042673F" w:rsidRDefault="00E23F73" w:rsidP="003800B5">
                                <w:pPr>
                                  <w:spacing w:before="0" w:after="0" w:line="240" w:lineRule="auto"/>
                                  <w:rPr>
                                    <w:sz w:val="16"/>
                                    <w:szCs w:val="16"/>
                                  </w:rPr>
                                </w:pPr>
                                <w:r w:rsidRPr="0042673F">
                                  <w:rPr>
                                    <w:rFonts w:eastAsia="Times New Roman" w:cs="Arial"/>
                                    <w:color w:val="000000"/>
                                    <w:sz w:val="16"/>
                                    <w:szCs w:val="16"/>
                                    <w:lang w:eastAsia="pl-PL"/>
                                  </w:rPr>
                                  <w:t>Pozostałe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237" name="Pole tekstowe 1"/>
                          <wps:cNvSpPr txBox="1"/>
                          <wps:spPr>
                            <a:xfrm>
                              <a:off x="266700" y="161925"/>
                              <a:ext cx="1533525" cy="232410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txbx>
                            <w:txbxContent>
                              <w:p w14:paraId="7C3AB40F" w14:textId="1569FD7C" w:rsidR="00E23F73" w:rsidRPr="0042673F" w:rsidRDefault="00E23F73" w:rsidP="003800B5">
                                <w:pPr>
                                  <w:spacing w:before="0" w:after="0" w:line="240" w:lineRule="auto"/>
                                  <w:rPr>
                                    <w:sz w:val="16"/>
                                    <w:szCs w:val="16"/>
                                  </w:rPr>
                                </w:pPr>
                                <w:r w:rsidRPr="0042673F">
                                  <w:rPr>
                                    <w:rFonts w:eastAsia="Times New Roman" w:cs="Arial"/>
                                    <w:color w:val="000000"/>
                                    <w:sz w:val="16"/>
                                    <w:szCs w:val="16"/>
                                    <w:lang w:eastAsia="pl-PL"/>
                                  </w:rPr>
                                  <w:t>Turcja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240" name="Pole tekstowe 1"/>
                          <wps:cNvSpPr txBox="1"/>
                          <wps:spPr>
                            <a:xfrm>
                              <a:off x="269875" y="342900"/>
                              <a:ext cx="1533525" cy="232410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txbx>
                            <w:txbxContent>
                              <w:p w14:paraId="7D738369" w14:textId="4CA1C1A9" w:rsidR="00E23F73" w:rsidRPr="0042673F" w:rsidRDefault="00E23F73" w:rsidP="003800B5">
                                <w:pPr>
                                  <w:spacing w:before="0" w:after="0" w:line="240" w:lineRule="auto"/>
                                  <w:rPr>
                                    <w:sz w:val="16"/>
                                    <w:szCs w:val="16"/>
                                  </w:rPr>
                                </w:pPr>
                                <w:r w:rsidRPr="0042673F">
                                  <w:rPr>
                                    <w:rFonts w:eastAsia="Times New Roman" w:cs="Arial"/>
                                    <w:color w:val="000000"/>
                                    <w:sz w:val="16"/>
                                    <w:szCs w:val="16"/>
                                    <w:lang w:eastAsia="pl-PL"/>
                                  </w:rPr>
                                  <w:t>Chiny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242" name="Pole tekstowe 1"/>
                          <wps:cNvSpPr txBox="1"/>
                          <wps:spPr>
                            <a:xfrm>
                              <a:off x="266700" y="520700"/>
                              <a:ext cx="1533525" cy="232410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txbx>
                            <w:txbxContent>
                              <w:p w14:paraId="496C807E" w14:textId="06EF2C4A" w:rsidR="00E23F73" w:rsidRPr="0042673F" w:rsidRDefault="00E23F73" w:rsidP="003800B5">
                                <w:pPr>
                                  <w:spacing w:before="0" w:after="0" w:line="240" w:lineRule="auto"/>
                                  <w:rPr>
                                    <w:sz w:val="16"/>
                                    <w:szCs w:val="16"/>
                                  </w:rPr>
                                </w:pPr>
                                <w:r w:rsidRPr="0042673F">
                                  <w:rPr>
                                    <w:rFonts w:eastAsia="Times New Roman" w:cs="Arial"/>
                                    <w:color w:val="000000"/>
                                    <w:sz w:val="16"/>
                                    <w:szCs w:val="16"/>
                                    <w:lang w:eastAsia="pl-PL"/>
                                  </w:rPr>
                                  <w:t>Białoruś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244" name="Pole tekstowe 1"/>
                          <wps:cNvSpPr txBox="1"/>
                          <wps:spPr>
                            <a:xfrm>
                              <a:off x="269875" y="698500"/>
                              <a:ext cx="1533525" cy="232410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txbx>
                            <w:txbxContent>
                              <w:p w14:paraId="4E4DF963" w14:textId="663E1C72" w:rsidR="00E23F73" w:rsidRPr="0042673F" w:rsidRDefault="00E23F73" w:rsidP="003800B5">
                                <w:pPr>
                                  <w:spacing w:before="0" w:after="0" w:line="240" w:lineRule="auto"/>
                                  <w:rPr>
                                    <w:sz w:val="16"/>
                                    <w:szCs w:val="16"/>
                                  </w:rPr>
                                </w:pPr>
                                <w:r w:rsidRPr="0042673F">
                                  <w:rPr>
                                    <w:rFonts w:eastAsia="Times New Roman" w:cs="Arial"/>
                                    <w:color w:val="000000"/>
                                    <w:sz w:val="16"/>
                                    <w:szCs w:val="16"/>
                                    <w:lang w:eastAsia="pl-PL"/>
                                  </w:rPr>
                                  <w:t>Azerbejdżan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246" name="Pole tekstowe 1"/>
                          <wps:cNvSpPr txBox="1"/>
                          <wps:spPr>
                            <a:xfrm>
                              <a:off x="269875" y="873125"/>
                              <a:ext cx="1533525" cy="232410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txbx>
                            <w:txbxContent>
                              <w:p w14:paraId="2342924A" w14:textId="2AB45CB1" w:rsidR="00E23F73" w:rsidRPr="0042673F" w:rsidRDefault="00E23F73" w:rsidP="003800B5">
                                <w:pPr>
                                  <w:spacing w:before="0" w:after="0" w:line="240" w:lineRule="auto"/>
                                  <w:rPr>
                                    <w:sz w:val="16"/>
                                    <w:szCs w:val="16"/>
                                  </w:rPr>
                                </w:pPr>
                                <w:r w:rsidRPr="0042673F">
                                  <w:rPr>
                                    <w:rFonts w:eastAsia="Times New Roman" w:cs="Arial"/>
                                    <w:color w:val="000000"/>
                                    <w:sz w:val="16"/>
                                    <w:szCs w:val="16"/>
                                    <w:lang w:eastAsia="pl-PL"/>
                                  </w:rPr>
                                  <w:t>Czechy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g:grpSp>
                          <wpg:cNvPr id="249" name="Grupa 249"/>
                          <wpg:cNvGrpSpPr/>
                          <wpg:grpSpPr>
                            <a:xfrm>
                              <a:off x="0" y="41275"/>
                              <a:ext cx="260985" cy="1170305"/>
                              <a:chOff x="0" y="0"/>
                              <a:chExt cx="260985" cy="1170305"/>
                            </a:xfrm>
                          </wpg:grpSpPr>
                          <wps:wsp>
                            <wps:cNvPr id="234" name="Prostokąt 2"/>
                            <wps:cNvSpPr/>
                            <wps:spPr>
                              <a:xfrm>
                                <a:off x="0" y="0"/>
                                <a:ext cx="251460" cy="125730"/>
                              </a:xfrm>
                              <a:prstGeom prst="rect">
                                <a:avLst/>
                              </a:prstGeom>
                              <a:solidFill>
                                <a:srgbClr val="008542"/>
                              </a:solidFill>
                              <a:ln w="12700" cap="flat" cmpd="sng" algn="ctr">
                                <a:noFill/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  <wps:wsp>
                            <wps:cNvPr id="236" name="Prostokąt 2"/>
                            <wps:cNvSpPr/>
                            <wps:spPr>
                              <a:xfrm>
                                <a:off x="3175" y="165100"/>
                                <a:ext cx="251460" cy="125730"/>
                              </a:xfrm>
                              <a:prstGeom prst="rect">
                                <a:avLst/>
                              </a:prstGeom>
                              <a:solidFill>
                                <a:srgbClr val="66B58D"/>
                              </a:solidFill>
                              <a:ln w="12700" cap="flat" cmpd="sng" algn="ctr">
                                <a:noFill/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  <wps:wsp>
                            <wps:cNvPr id="239" name="Prostokąt 2"/>
                            <wps:cNvSpPr/>
                            <wps:spPr>
                              <a:xfrm>
                                <a:off x="9525" y="342900"/>
                                <a:ext cx="251460" cy="125730"/>
                              </a:xfrm>
                              <a:prstGeom prst="rect">
                                <a:avLst/>
                              </a:prstGeom>
                              <a:solidFill>
                                <a:srgbClr val="CCD1E3"/>
                              </a:solidFill>
                              <a:ln w="12700" cap="flat" cmpd="sng" algn="ctr">
                                <a:noFill/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  <wps:wsp>
                            <wps:cNvPr id="241" name="Prostokąt 2"/>
                            <wps:cNvSpPr/>
                            <wps:spPr>
                              <a:xfrm>
                                <a:off x="6350" y="523875"/>
                                <a:ext cx="251460" cy="125730"/>
                              </a:xfrm>
                              <a:prstGeom prst="rect">
                                <a:avLst/>
                              </a:prstGeom>
                              <a:solidFill>
                                <a:srgbClr val="99A4C8"/>
                              </a:solidFill>
                              <a:ln w="12700" cap="flat" cmpd="sng" algn="ctr">
                                <a:noFill/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  <wps:wsp>
                            <wps:cNvPr id="243" name="Prostokąt 2"/>
                            <wps:cNvSpPr/>
                            <wps:spPr>
                              <a:xfrm>
                                <a:off x="6350" y="701675"/>
                                <a:ext cx="251460" cy="125730"/>
                              </a:xfrm>
                              <a:prstGeom prst="rect">
                                <a:avLst/>
                              </a:prstGeom>
                              <a:solidFill>
                                <a:srgbClr val="6677AD"/>
                              </a:solidFill>
                              <a:ln w="12700" cap="flat" cmpd="sng" algn="ctr">
                                <a:noFill/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  <wps:wsp>
                            <wps:cNvPr id="245" name="Prostokąt 2"/>
                            <wps:cNvSpPr/>
                            <wps:spPr>
                              <a:xfrm>
                                <a:off x="6350" y="876300"/>
                                <a:ext cx="251460" cy="125730"/>
                              </a:xfrm>
                              <a:prstGeom prst="rect">
                                <a:avLst/>
                              </a:prstGeom>
                              <a:solidFill>
                                <a:srgbClr val="334A92"/>
                              </a:solidFill>
                              <a:ln w="12700" cap="flat" cmpd="sng" algn="ctr">
                                <a:noFill/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  <wps:wsp>
                            <wps:cNvPr id="247" name="Prostokąt 2"/>
                            <wps:cNvSpPr/>
                            <wps:spPr>
                              <a:xfrm>
                                <a:off x="3175" y="1044575"/>
                                <a:ext cx="251460" cy="125730"/>
                              </a:xfrm>
                              <a:prstGeom prst="rect">
                                <a:avLst/>
                              </a:prstGeom>
                              <a:solidFill>
                                <a:srgbClr val="334A92"/>
                              </a:solidFill>
                              <a:ln w="12700" cap="flat" cmpd="sng" algn="ctr">
                                <a:noFill/>
                                <a:prstDash val="solid"/>
                                <a:miter lim="800000"/>
                              </a:ln>
                              <a:effectLst/>
                            </wps:spPr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wpg:grpSp>
                        <wps:wsp>
                          <wps:cNvPr id="248" name="Pole tekstowe 1"/>
                          <wps:cNvSpPr txBox="1"/>
                          <wps:spPr>
                            <a:xfrm>
                              <a:off x="266700" y="1041400"/>
                              <a:ext cx="1533525" cy="232410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txbx>
                            <w:txbxContent>
                              <w:p w14:paraId="6F029685" w14:textId="137D0D00" w:rsidR="00E23F73" w:rsidRPr="0042673F" w:rsidRDefault="00E23F73" w:rsidP="003800B5">
                                <w:pPr>
                                  <w:spacing w:before="0" w:after="0" w:line="240" w:lineRule="auto"/>
                                  <w:rPr>
                                    <w:sz w:val="16"/>
                                    <w:szCs w:val="16"/>
                                  </w:rPr>
                                </w:pPr>
                                <w:r w:rsidRPr="0042673F">
                                  <w:rPr>
                                    <w:rFonts w:eastAsia="Times New Roman" w:cs="Arial"/>
                                    <w:color w:val="000000"/>
                                    <w:sz w:val="16"/>
                                    <w:szCs w:val="16"/>
                                    <w:lang w:eastAsia="pl-PL"/>
                                  </w:rPr>
                                  <w:t>Ukraina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  <wpg:graphicFrame>
                        <wpg:cNvPr id="28" name="Wykres 28">
                          <a:extLst>
                            <a:ext uri="{FF2B5EF4-FFF2-40B4-BE49-F238E27FC236}">
                              <a16:creationId xmlns:a16="http://schemas.microsoft.com/office/drawing/2014/main" id="{3667D47D-B795-26AC-88FD-FAB88444227C}"/>
                            </a:ext>
                          </a:extLst>
                        </wpg:cNvPr>
                        <wpg:cNvFrPr/>
                        <wpg:xfrm>
                          <a:off x="0" y="0"/>
                          <a:ext cx="1931670" cy="2487295"/>
                        </wpg:xfrm>
                        <a:graphic>
                          <a:graphicData uri="http://schemas.openxmlformats.org/drawingml/2006/chart">
                            <c:chart xmlns:c="http://schemas.openxmlformats.org/drawingml/2006/chart" xmlns:r="http://schemas.openxmlformats.org/officeDocument/2006/relationships" r:id="rId18"/>
                          </a:graphicData>
                        </a:graphic>
                      </wpg:graphicFrame>
                    </wpg:wgp>
                  </a:graphicData>
                </a:graphic>
              </wp:anchor>
            </w:drawing>
          </mc:Choice>
          <mc:Fallback>
            <w:pict>
              <v:group w14:anchorId="37D23158" id="Grupa 32" o:spid="_x0000_s1059" alt="Wykres Studenci cudzoziemcy według płci i krajów pochodzenia &#10;w roku akademickim 2024/25&#10;" style="position:absolute;left:0;text-align:left;margin-left:3.15pt;margin-top:11.25pt;width:303.2pt;height:203.35pt;z-index:252177408" coordsize="38508,25824" o:gfxdata="UEsDBBQABgAIAAAAIQDw/NyPOgEAACwDAAATAAAAW0NvbnRlbnRfVHlwZXNdLnhtbJySTU/DMAyG&#10;70j8hypX1GTbASG0bgc6joDQ+AFR4n6IfCnOuu3f47abJhBDFacosV8/r+0s1wdrsg4itt4VbM5n&#10;LAOnvG5dXbCP7XP+wDJM0mlpvIOCHQHZenV7s9weA2BGaocFa1IKj0KgasBK5D6Ao0jlo5WJrrEW&#10;QapPWYNYzGb3QnmXwKU89TXYallCJXcmZZsDPY9OIhhk2dOY2LMKJkMwrZKJnIrO6R+U/ETgpBxy&#10;sGkD3pENJn4l9JHrgJPulUYTWw3Zm4zpRVqyIXREAQtfesX/rtGbtJj7qmoV8DLiZlCdPV2rrRpi&#10;oRiO+QTE92mfcNqrnaUZcx3lnpZpDR8KToRjOhqYAr/0N9rudRMZyhsf8R+QUTiFpP3eRegmDPHS&#10;B+2pJNk7dOc+xPDXV18AAAD//wMAUEsDBBQABgAIAAAAIQA4/SH/1gAAAJQBAAALAAAAX3JlbHMv&#10;LnJlbHOkkMFqwzAMhu+DvYPRfXGawxijTi+j0GvpHsDYimMaW0Yy2fr2M4PBMnrbUb/Q94l/f/hM&#10;i1qRJVI2sOt6UJgd+ZiDgffL8ekFlFSbvV0oo4EbChzGx4f9GRdb25HMsYhqlCwG5lrLq9biZkxW&#10;OiqY22YiTra2kYMu1l1tQD30/bPm3wwYN0x18gb45AdQl1tp5j/sFB2T0FQ7R0nTNEV3j6o9feQz&#10;ro1iOWA14Fm+Q8a1a8+Bvu/d/dMb2JY5uiPbhG/ktn4cqGU/er3pcvwCAAD//wMAUEsDBBQABgAI&#10;AAAAIQCguuS0MQgAACY3AAAOAAAAZHJzL2Uyb0RvYy54bWzsWs1u2zgQvi+w7yDovrFIUX9GnCJ1&#10;mmCBog2QLnpmaMoWKolcko6dve+b7YPtkJSUxE2QbTZ1/pyDQpEUyfn4zQw54/1366YOLrjSlWgn&#10;IdqLwoC3TMyqdj4J//hy/FseBtrQdkZr0fJJeMl1+O7g11/2V3LMsViIesZVAIO0erySk3BhjByP&#10;RpoteEP1npC8hcZSqIYaeFXz0UzRFYze1CMcReloJdRMKsG41lB75BvDAzd+WXJmPpel5iaoJyGs&#10;zbincs9z+xwd7NPxXFG5qFi3DPqAVTS0amHSYagjamiwVNV3QzUVU0KL0uwx0YxEWVaMOxlAGhRt&#10;SHOixFI6Webj1VwOMAG0Gzg9eFj26eJEyTN5qgCJlZwDFu7NyrIuVWP/wyqDtYPscoCMr03AoDLO&#10;kyhPAVkGbTjJMckLDypbAPLffccWH+75ctRPPLqxnJUEgugrDPT/w+BsQSV30OoxYHCqgmoGAsQ4&#10;DFraAFFPRc0Dw79pI1Y8QFYmuwToa8EKzPq9APGHeg2Vt2CGSUoKQMeCE5MkjYkHp4cvjRBUd+jF&#10;aZ4ktn2AgI6l0uaEiyawhUmogNCOZ/Tioza+a9/FTt+K46quoZ6O6zZYTcI0TiL3wdACg9et7cCd&#10;enTDWNm8DLZk1udrBwjKesHPxewS5FbCq5CW7LiCJX2k2pxSBToDUoIdMJ/hUdYCphZdKQwWQv11&#10;W73tD9sIrWGwAh2chPrPJVU8DOrfW9jgAhFilda9kCTD8KKut5xfb2mXzVSAmiOwOJK5ou1v6r5Y&#10;KtF8BXNxaGeFJtoymHsSmr44Nd4ygLlh/PDQdQI1ldR8bM8ks0Nb4CzgX9ZfqZLdrhjYzk+ipxQd&#10;b2yO7+u353BpRFm5nbNAe1Rhx+0L0NuTbAs8jx+X5yjCRVrAoJ7oRYo609oTPUNJisAXODOBE4Kf&#10;G9HzHdG3TfTO2Xi/c80Ig8XqjPCJWkoaYKhw5nduze9/dVc4IhmxngkomSQ4RY5xYPY6/4PyKCYR&#10;tFtKIpzFec/Z+zzXXV8OZvtJPBd4kUf1XOA5QEktehuqjJLYNzldjjHxuA3SP73TcieQK/O6c1qv&#10;xGllj03xNLMGwOp/igrvkq4ZiOfOczgOObPYHyN2PH8dPLdn3sc15UWeeVMeE1wA5d0FYXCEz57n&#10;wy1rdwl5TZcQ8tiX7XSw5wmOrGl/YTzHO3u+7TvINoJKhPw0e54WEH97cTyPdzx/lTxPfxrP8yxG&#10;L+987oK9u3voNoOnd8WUSNFzs4spQcWPx5T8ZZFAtGgjmITTCCxxF0tCWRRHXYf7Ykl3fDgEU54k&#10;lHTlryBXZcS3f/42wXA26TIg3c3zjryHB2rDMeEEuYCcD7glWezaB1F/OG6kRV3NbL7Dhta1mp9P&#10;axVcUJvpi3IIMdsNhtFvdPNZEdhAe/FnNuVQ1hQSAKyRM0g/tHPIBdRzSGUyo27mTfzyjqhe+Dnc&#10;sHYKOm4qA0nMumomYR7Zv27me/Msr/g+Y/HrMixvKK1y5QEfqjkx6q7qKE3Q5tFuexqUpu+T/Gin&#10;QU+YlnybGjT46dOHalDR5y1uC3ZtT4Om0yP0wd10dj7oiRL7b1KDCPz+oYseP1SD3I9GXN4UxzZy&#10;7A45fbh4expUFIdk6vLy29WgfwEAAP//7Fdtb9MwEP4rln/A0ry06aJlUtk0hDTBpCHts+c6aTQn&#10;Nmd3zfjOP+OHceekpRsgkEAbgvZDdX7J2T4/53ueks8n9OPR6UkkCt2dnohCVZWS/tJ56txYVzh7&#10;BacnZN2a5cMVMDC+5BPOnJUXDTh/KZy/EiBC570C/w7/Km02JTejxdnKwMfv9dP8ktMoZxsQtuTu&#10;w1qA4ky/6VzJj+Msw7V8aGTTPMEG7I/c7o906/bM6JLHYXfBpPleb80KTHtjYLmgVXFIdBLXLrn0&#10;sG2ceWzjUGVAqsUi2NK0VvjL7tpKck5xsnjy9/2NAMvILLlXvX9rrlfCqjBB3I9B3J9LX3Zmsfam&#10;anYRHuI6hnvj7BBtNFjf6s4VGHsMkfe2iCInV6oV7qhtJBhnKn+Ee4tMVTVSRRs8WZRM4kmwLBip&#10;nGu6erspukT59h7vsFmWPMlSzjrRqpJfoS9v7j5/8iwhNIwTr/Hqx9aAAlH0FbR0CFyR9SWfpVMM&#10;1UPJ80k8y6f0LUKo90ziYDKNsxkOSxyPk2mebpG2dUKBe61MO0YQEHjfCx1NIb/O6GZ50WgdGlDf&#10;nmlg9wLvezbL88X5iONH03THEIdxkiPMmSR8VVp4NFuLIXBdjdeu625AAPntDK0QzkHbOxduNawR&#10;3A4HbBuvgOmmLQ8Z9H9n0PTPZdA8n6XDW/wSGZSm2eI45D5WgkMGHWpQqAHPUIPy386gNMbCQzUo&#10;nmTIEF6sCB1S6EDjiCoH1hxoHFp1UYO9fj5KN9+lk9GKeXWHvG6jWEzEZY/VMd+/MkjRdv0/4HcJ&#10;MitiTkN2xdnTAhVP03SaYPoRx0vSJIt/k+Pt0a+BugWG+YiY/YpU8f1tP5Dc8BzQyf9h9YJ8dqBh&#10;f4N2eQx6wr+wq0ZeACoNwmC9L0F2cL15uAPlWDIfgBomXcAoP+qnsmNAZIDaV7IUH6eoQUa9kWTz&#10;PDkOlx82tJUc424IUKN5Lrxga2i+kVjGqg4FGOrAVnh3ZKCOliA2qKdajSprMovkSgApFlkEa5Rr&#10;KBGfiLVf9TQ6QP35cweD5Ds3ct2qzg/7AYXapjGdWzXWoe4tSObBm2XIckybvRMHxb8Lxnhn+xcV&#10;ujY1vlw/+bBQiVkZvVRw+gUAAP//AwBQSwMEFAAGAAgAAAAhAIOszAKKDQAA+24AABUAAABkcnMv&#10;Y2hhcnRzL2NoYXJ0MS54bWzsXd1u3LgVvi/Qd5gOstiLQmNR1K8Re6HfIlhnY8TOLrpFLzgajq21&#10;RppImsTOYi/aiz5E+yq9bN6rHylp/r2Ox7NeJ1CAWBqKpMhzSJ7ziYfnPP/mepL23vGiTPLsqE8G&#10;ar/HszgfJdnFUf/NeaTY/V5ZsWzE0jzjR/0bXva/Of7jH57Hh/ElK6qzKYt5D5Vk5WF81L+squnh&#10;wUEZX/IJKwf5lGd4Ns6LCavws7g4GBXsPSqfpAeaqpoHspJ+UwHboYIJS7K2fPEp5fPxOIl5kMez&#10;Cc+quhUFT1kFCpSXybRsa4uJWWgbNU6SuMjLfFwN4nxyUFfWdgqVEeNg3qtjEGnEKk4cVe+9Y+lR&#10;X+0fiMSUZRd1wjRVTk/qxCKfZSM+8vMiAzuW8k/iQzeteJGhKj/PKrS6odfkkyg+YcXVbKqguVN0&#10;cpikSXUju90/fo66/csc9Oi95m9nScHLo35M9AUJ9PsSQLUO7AOt4Ss6S/TDsrpJed0homqitwfz&#10;98omRCxNhyy+ErRZyjzPunguCq4TQ5SSw0jcsFmVnydVygOe8oqPmtfWJJ6meeUWnImMKbvJZ5Vk&#10;x5AVvhjLIhn3QVLUpeI8rctdgDdTDNo6ecqLGDw4q9BiPqpzvGPFjZ+n+Qrj0BleiEqT0XVdtOF/&#10;Xox4844mpboW+cqqeM3H4m58/PUPf/32dXjWo4Ov//TMfWY+PxCpdSafYX6J+2nlY9RUq52senif&#10;GGsix7vjN1cFpggT5d+B8qKQvOBlTT1Ia9+M26Yp01M0nR2WeZqMoiRN5Y/iYuinbctVEliW5OZa&#10;tjQTmbNcFBPMZod1Ch+PeVydlILq4p3yFaBOhvWnejH+jl9gfL5rRkpDmNHJMC1FR8SNuK7Tsm5u&#10;kcSX4qXDfHRzWqB+vLMEizDw5I+pSBmnI5DmqP+z5fmhHtqR4rlOqOiq7yquGxqKF7m65VHPxp9f&#10;+r3qZooV73v35E0IWrLD4rToial71OeZ8uZMdJ0dohPyWh3/7Qf39fmrj//+37/+LvosqCzfKYve&#10;Wr46/mqRGyRHGTQW5Km7tGDIZf7+hF/wbPQtv1kZTSWefM+wiosVhohWgbZI81n1HZusklOkn/Fi&#10;a/ppPa436vZmw2HKz5IPq1Xxa8FK8TLc9WZFAsL6oWlQyyVKYEa+oo9NQ3EChyiWpum+7uiG7Xkg&#10;bCMuiHHfxYUsLyzG4SgdplHC09E5QwtFx4khux6wip2wIU/L1+DXcrtBTzR3rdWU2qrv64oRmGI4&#10;OL7ihVRTQksLNMeiBvX9pVab9261vrQcmoezLHk74y+apelntfmn+L5NFD0ijuLYAVWobtLAU6lv&#10;etovgqtt0+urpD1u23nRXufzoxkJu8wPz7R0R3NcxQnF/NAjV7EJMRVDM3zNcm2fUsHGbn7IwdbN&#10;j8eYH+SB86OWNktiqZVKnyynqutaJNYyplfklRCyvXIaR0lRViesrE5ZAR2W9IVGXb3Cn3Gav4e4&#10;SFPolQk0S5GO5SMvPvR77ws2PeqXb2es4P1e+iKD7kVtoqLOSv6A3mjgR7H8ZLj8hGUxqoLGVhX9&#10;Xv3Dr/CbSHFVTl0oQ1EixW0rGoUc2pSMjbAf8fFryLjyw1HfFs0Yyg5iYcf97KifAQEINFAkV5CL&#10;WX4m7/q9K+imeCn0eRRhJU8TgRSE/rGmGEhYwOcaxPBCrlGQeCtahlDFM7m4jIEtjvqgLuudsQzk&#10;m7IsL0XdmuqBNhT/xT+8WYXOOk2q+DJikyS9ASWRILTCkks2SRnN2W9SbVwuVfvnSabEpVyv2WFN&#10;0Fqo14MH8lsMEkHmWpWYI4C54K/HWS3Dn5TEF8rDCWfQXU/A4WWIIoXq760NbG1eLQWhFqSLhksF&#10;qRnyadbDBHUg2TBcxHwcY/jhdjKFolhmF5hX6QVGt5hid43n6rqeeOls8jJvxDsVI1SMBky72eTV&#10;eFyrV2abLAa/AMtiVshxsjIVJCYUor9drLaq0AdC7Vnp3+2qgtSloSkKGmSzyXa44T0zD5/5S5gD&#10;OeeYowbzfj7ix+pAFVrJUgpqXcEkEsKJtFVMomsDwzGJreoGlELiWI6oZwFPFiUERcUTqg9026Cq&#10;ZammoVHoJ6slUHzRyPqH7Juotu7tVn31KWh+2o6SrQGX6xiz0fuWMOaKJojlezvT3WeWZKacHXNs&#10;uMbPpqp1fvofeHx5s8ERvOtBEJNS3XXqrwDrMuKpQ0wvdDQrpKYShRRIKFJ1oEvNUGzbCwnRbWjY&#10;dqdCy7EGqdKp0I+hQtMdF5oWWrbXfUBMB+u+59qhQg3DVnQ/UBU3oK7iG1rg66brU8Ps5kc3Px7z&#10;E4z+wPnRQUz59bWDmFO+b+TaQcwOYorP+18QxLQExFxAjgV6WwGUO0NMZ2AR3SE2ALiuEqrZdBWe&#10;bEJMbYBchu04qqPr1NIM2bgFKP2MIaaxo2S7BWI2qH4JYjYpd25j2jtDTPcDL4b8p9HH/7JslZPg&#10;y0OBpmlalhs0H+1WvsA8+b1MVccekWlESuTjj+5QT3EMF0DTNVzHdwLfj5xOke4U6cdUpM0dl5sW&#10;YLbXvQBND4t6RFRFc3wATQ93jgO06WkBUiNCVc/q5kc3Px5zflgPnB8d0HxyQFMo5vVGzar60O1l&#10;Ylur28ssB3fZja5aNnV7mc0mM/Y+G4ut+rps9vSJe5m2AJoL4LFvoGkNVMOyddM0dVsjOm5X4ckm&#10;0CTGwNJgEqdRTbcdalFp3PlFAE17R8l2C9CkYk2ND5eAZpNyJ9CU28NjufTMNyE/bS/TS9jHf+bF&#10;7ON/Vvm4B5jpOK7u21vlxFPfz3Q1aodG6MEo0sd+JqGh4lECrBkQ11SNwI7MDmbKwSqW7m4/8zH2&#10;M50dF5sWXrbXfcBM24rswCK+EpoB5oerEcVzIkwSGPSaZmT4lqF2MLNVBbv58RjzA7vpDzIp72Bm&#10;BzM7k9nFsT0h2e95SGYrjmuONm01SHzcAzRbm1fb+K2blALDdyazv2Yy6wiYuYAd+4aZ+sCybc3U&#10;TdgTGwaspoxVeLIJM7UBDGwtXXMoUU0Tx4m01RIANItG1j8+F5NZb0fJdgvM1DdgZpNyJ8wktQH0&#10;LjjTv0yy/ZvM+n5AQgmSN45VPHWIGUBXNu0wUgwYyEKFtgPFs1RXUUMYyzsh8QyrU6E7iPmopzL9&#10;HReaFlq2131ATBN2sWFE4JIB35FgMusTxTU9Q4GNC6zNXaobkTim2p3K7E5lPtqp5eCB86PVKeeH&#10;MNuDTvOEXz/6JNwVdKcy93oqs9vJhIOH7lTmvnw0dBBzfzuZRBUYcwlzLPDbfoxm9QEllqXjfJqj&#10;msICdm1nchNkEgI7W9O2KIwQddWiRCLgL2IvM9xRtt0CMo0NkNmk3A0yiQDuO21mns+K+Kf9+/4x&#10;oXfan6e9rOlYoe8GOOsDXz+KTuHgxHVsVYErgRAbmmYY+kanRXcbNY9pDxjtuNK06LK97gNlUke3&#10;IwfemxyfYn4Q21ZcLTKUQIcdrYUj+CHpvsJ0X2Ee8ysMTLa7jUzhW+cL8v3TocwOZULN6lDm0/P9&#10;Q4hEmQvQsW+USQeqrhsmoapJHQqlQhrnLjDjJsqE8x8LTn+I6hgOMWA8+8UczSS7+rW7BWWaGyiz&#10;SbkbZcrt4Z1Q5umrH1+dnbsf/7GxwfzQg5mqahv65+kByMY2feQK3UX3HTjRhP9MW3VD7N5YWuh5&#10;RkBM+PXstmvqwyGdReAjWASSXV2NtQCzve4DaLqhS+ADSFNIJHwFuy48ZLm6q0RUhSVAqNuuGXTz&#10;o/sQ84gfYshDPWR125lPzmK2czLbAc0OaD5JJ7NEk0BzgTv2DTQ1G05jVd22iIYtHkfV7jyaqTkD&#10;1bZtOL93DPiYheegDUizaORnZTMLk8rdPqI2QFOofvLAbb2hf2cgisbIXeT+TQNRgAnzpl2w6Q/J&#10;qLqsfSzrTRNyOF1P2bROFO7V5dd7dt1GYMAXBaJpptbY/K49MOEMSpTAe5bjxMSscmXMlrXsi3rK&#10;mMER+oVQ4PIiQcAYuALIs7oVkyR7ya6bapcyjmTQmqalbTtP88bV9rBOwQCMJlVv4XX5qP8XjphB&#10;LIVz9hwbvhzuuRGZZh4MZMJ+yovzJL56iUhAdeXSlbukA5py+8MKhcD3eQsynFk4z+tmiDBIpdsE&#10;tpE0bEmFcDziWeshXITk+ZEXTTHxa6WDiOHhwsV2nRbDzbZsFlLhLBvO25u8Lduy/OUsrZKTdyna&#10;VT+TDAV75iyBw+etvFm0b4nke+JNEyloC2/Ur35ntiyG5K+wRT7yePWe84YVw/qHYAeIO6fpQ1Vc&#10;1LUchkncf5+Ur7K0CWrTeJgeJeXUg4f8q9JtRj8mdz00tp2bMUzPCX0SKNQ2ELEEBiyKo8JU1rID&#10;RDLA90LLF7uW7edms6D3DuJiHah0OY5LQUVwLxagoYgl9Woq44cRE/MdccPwDOnfMbeUnVga8HDW&#10;Lh9vLQrioHetz4PGob5YQgOM9lIElMCysTbq28hVWxlzP+f2c6NLxDoS0cgE61uDzK2e59fNL1EA&#10;+TcCL62El6grbZLuEQ4BhBEx0FIR26dXIA7UUb94MaLSP7xYVN5MwY7NUD/zMpKqMk6YjFl3/H8A&#10;AAD//wMAUEsDBBQABgAIAAAAIQC4eOzr5wQAABgmAAAVAAAAZHJzL2NoYXJ0cy9zdHlsZTEueG1s&#10;7Fphb9o8EP4rkX9AA/SlBVQqda0mTaLvqm3S+9kkDnhz4ry2GaW/fmcnMXESoIiGQbdv5BIlvue5&#10;e+585iaQo2COhfqqVox4zzFLwCDHaK5UOvJ9GcxJjOVFTAPBJY/URcBjn0cRDYgfCrykyczvdbo9&#10;f/0WlL8G197CU5LAJyIuYqzkBRez4h0xg7d0rvwY0wR5NByj3vAa3d7A8vAzld+oYsRcseQLieCB&#10;5zHqIN+YIspYzUiiiASqZo54sjbGNOECPoJHxk1yz4T3E7MxUs9dY2aL+JGHme2q3+mYL+IRmD9H&#10;UWa+LMx+6S23Nz4sPP+WWWNIoi9PwpMvY9TV7/F+EJHAb3Bae6Efd/0MsCIzLlZ34P05Oy7TJ6ER&#10;Zom3HKNhv9dHXoDTMYoYVvAzToFrmcyQh9kMEAlUzghnNPwIzL6Snm7Bg0vPoDBX6AGyyh8QfJGE&#10;mge90IyObOHAS4m6YTNzNa5MLtwJgr2Yh5BMmDG+/Jdrdz7/JELQkIC7xjahCSlsWbwfLcLzuCuH&#10;acGWA04lOaazrgnZCoTvguBNuWkJzZIZKzzBUwKxCfFxNL5MGpUU6bqIbTfke4W5EvKbFWlDWIeO&#10;m/bqXkfuQh3P9/DHW6vxa8KcqQ1hbgSpLB6V/GharuXEpcoyWKHKSa39NQmYnvJwBfVGcKXrpCfT&#10;4CMVUk2wVE9YQGXuIg+USGnpiUCIQHgZTZE35+KlatPPQSmHO8hbCq3d8v8FFgR57FMC6nZ51b++&#10;Qp4yF91BbzBAnijfmZbv4CSAV2VC72UX9wquM45lerdQIJQqF6fMj0yRGyNQG584TV4Xj/ojgI7U&#10;zY6t9hi+WBThvJcwTx3cQlQFVld5d7326vLhVfl0QuvPV2w90IWs7sMOuI12mmecJs5kHoD15gxo&#10;7p2GpDfoXxcdiUhC0/VtK37pHMKmqfxt7CAc0i1IFrZHLKAVfDvgdgDeanzX0DXt3i693ABpTfYc&#10;IEuwVaCc4BVUJ0+u4imHVj6gImAgVZK+kDHqa+rKWfgfFSQSOD7D0C310keIXBcojfk3PD3vPVmh&#10;BIlpzCEwdPP/fncpLmchXyYfcIPwZAniyHGx0W5TjreJblNHZVsnt6Oyjda2jqp9nvccFjj9Hh5t&#10;ryUl4kLBU1tSjrYPqbY1zbLfyi7fTltc1i3c21nfjmsZS9ijc3FK6dG2MFkEXWAt3gcA62AJew1+&#10;OqLjKL/Wf2to7D7Wi5/BCIdBw/uIv5+QO20HSUszNt3Y1QG1Fj2krffHv6lMtQ1xMbtx03BYmA9I&#10;wzqeczrhf1T10Cg2jPCt+QB0XSwJDon4o6C1hcINXFtWDoCWVdAkM5KExxUEszUoTV6tW663FoSK&#10;t6Bv5SH77gMFtvYxZVyd3UmCVvRi4Yap4uLy4axORMp+5PMuSQQl8txP5XaHYMXP7PKvpI2Rzf1K&#10;ku+zh6ugqd7T6fY/+ox0ak4dSmfc+gTC2KZYEt0558f3OsPW7isB0q7v1uXdWDbP7TcMko8xucha&#10;wu6w0wfHzdH2QeO4FI5pHrCcZ38vkCv5wFU+cHaPpg10DmAWvhM4nLRp0lKJbPB1kZ7Sjn3bQGvj&#10;2WK708c9OdlH0dbYwx9oFuT910fXzSWcidc16zftUe0QA1IP/syya6qRrV2ryfovXLe/AAAA//8D&#10;AFBLAwQUAAYACAAAACEAHBSnqAIBAABuAwAAFgAAAGRycy9jaGFydHMvY29sb3JzMS54bWyck0Fu&#10;gzAQRa+CfAAMJKEVCtlkXXXRE4wGO1iyPZHtps3ta0ihhapI4N3M139/ZiQf0VdImtxbuGuRfBpt&#10;Y8PXrA3hWnHusRUGfGoUOvIkQ4pkOEmpUPDGwYeyF15kecGxBRd6CvvGwB8KXYWNEZKcgeBTcpeB&#10;YXSkZCU3oCxLjAhtzfCOWrBENTXLM3Y6QtVPI87aJTfQNQNEYUPO+L9asaDtFrT9gnZY0MpOiye9&#10;gVMQFNlZ2Q2q380LNY8Nyiy+zsN/m6aIued58PSoVykfqHi+7agV8ePI0/j9hvjDBs/T4JnG74b2&#10;ik1G1ArPOPI0fmzPUF35871OXwAAAP//AwBQSwMEFAAGAAgAAAAhAN2kxmPgAAAACAEAAA8AAABk&#10;cnMvZG93bnJldi54bWxMj0FLw0AUhO+C/2F5gje7ydbGGvNSSlFPRbAVpLfX5DUJze6G7DZJ/73r&#10;SY/DDDPfZKtJt2Lg3jXWIMSzCASbwpaNqRC+9m8PSxDOkymptYYRruxgld/eZJSWdjSfPOx8JUKJ&#10;cSkh1N53qZSuqFmTm9mOTfBOttfkg+wrWfY0hnLdShVFidTUmLBQU8ebmovz7qIR3kca1/P4ddie&#10;T5vrYb/4+N7GjHh/N61fQHie/F8YfvEDOuSB6WgvpnSiRUjmIYig1AJEsJNYPYE4IjyqZwUyz+T/&#10;A/kPAAAA//8DAFBLAwQUAAYACAAAACEAqxbNRrkAAAAiAQAAGQAAAGRycy9fcmVscy9lMm9Eb2Mu&#10;eG1sLnJlbHOEj80KwjAQhO+C7xD2btN6EJEmvYjQq9QHWNLtD7ZJyEaxb2/Qi4LgcXaYb3bK6jFP&#10;4k6BR2cVFFkOgqxx7Wh7BZfmtNmD4Ii2xclZUrAQQ6XXq/JME8YU4mH0LBLFsoIhRn+Qks1AM3Lm&#10;PNnkdC7MGJMMvfRortiT3Ob5ToZPBugvpqhbBaFuCxDN4lPzf7brutHQ0ZnbTDb+qJBmwBATEENP&#10;UcFL8vtaZOlTkLqUX8v0EwAA//8DAFBLAwQUAAYACAAAACEALcTBx3gBAAC0AgAAIAAAAGRycy9j&#10;aGFydHMvX3JlbHMvY2hhcnQxLnhtbC5yZWxzrJJRSyMxEMffD+47LIF78za7PZVT3Ip4VYrawrUi&#10;ihBy2dk2bjazZKLt9qv5fN/rRrRiD+VejuRhJsP8f5N/cnC4bFzyAIEs+kLkaSYS8AZL62eFuJye&#10;fP0uEoral9qhh0J0QOKw//nTwU9wOnITzW1LCat4KsQ8xnZfSjJzaDSl2ILnSoWh0ZHTMJOtNrWe&#10;gexl2a4MbzVEf0MzGZaFCMPym0imXcvkf2tjVVkDP9DcN+DjOwiJDsa/7sBEFtVhBrEQlXXAI8uT&#10;/dvJ9eno6Hw0WAdHanJzNj4fDY+nV+Mvvezq+vfj5GbAEa9t1du5pVWNzlsTF6gW3YpWoBZ4p8hp&#10;qi3HKmB9r3StS2isqW2jXjpVqT3XuzoAdSzIe3sr29vi8k66dLRcD3iBJd99sIwQvHZCvm9S7wOT&#10;GBqQsIqpwUY++8O+5Pmm9dLMdYjH6DBMYudgDS+EeTqjPOVX/Iid/w/2X1h6muKVKjf+Wv8PAAAA&#10;//8DAFBLAQItABQABgAIAAAAIQDw/NyPOgEAACwDAAATAAAAAAAAAAAAAAAAAAAAAABbQ29udGVu&#10;dF9UeXBlc10ueG1sUEsBAi0AFAAGAAgAAAAhADj9If/WAAAAlAEAAAsAAAAAAAAAAAAAAAAAawEA&#10;AF9yZWxzLy5yZWxzUEsBAi0AFAAGAAgAAAAhAKC65LQxCAAAJjcAAA4AAAAAAAAAAAAAAAAAagIA&#10;AGRycy9lMm9Eb2MueG1sUEsBAi0AFAAGAAgAAAAhAIOszAKKDQAA+24AABUAAAAAAAAAAAAAAAAA&#10;xwoAAGRycy9jaGFydHMvY2hhcnQxLnhtbFBLAQItABQABgAIAAAAIQC4eOzr5wQAABgmAAAVAAAA&#10;AAAAAAAAAAAAAIQYAABkcnMvY2hhcnRzL3N0eWxlMS54bWxQSwECLQAUAAYACAAAACEAHBSnqAIB&#10;AABuAwAAFgAAAAAAAAAAAAAAAACeHQAAZHJzL2NoYXJ0cy9jb2xvcnMxLnhtbFBLAQItABQABgAI&#10;AAAAIQDdpMZj4AAAAAgBAAAPAAAAAAAAAAAAAAAAANQeAABkcnMvZG93bnJldi54bWxQSwECLQAU&#10;AAYACAAAACEAqxbNRrkAAAAiAQAAGQAAAAAAAAAAAAAAAADhHwAAZHJzL19yZWxzL2Uyb0RvYy54&#10;bWwucmVsc1BLAQItABQABgAIAAAAIQAtxMHHeAEAALQCAAAgAAAAAAAAAAAAAAAAANEgAABkcnMv&#10;Y2hhcnRzL19yZWxzL2NoYXJ0MS54bWwucmVsc1BLBQYAAAAACQAJAFICAACHIgAAAAA=&#10;">
                <v:shape id="Pole tekstowe 1" o:spid="_x0000_s1060" type="#_x0000_t202" style="position:absolute;left:2464;top:23456;width:6014;height:236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jQ5ouxQAAANwAAAAPAAAAZHJzL2Rvd25yZXYueG1sRI9Pi8Iw&#10;FMTvC/sdwlvwtqZWFOkaRQqyInrwz8Xb2+bZFpuXbhO1+umNIHgcZuY3zHjamkpcqHGlZQW9bgSC&#10;OLO65FzBfjf/HoFwHlljZZkU3MjBdPL5McZE2ytv6LL1uQgQdgkqKLyvEyldVpBB17U1cfCOtjHo&#10;g2xyqRu8BripZBxFQ2mw5LBQYE1pQdlpezYKlul8jZu/2IzuVfq7Os7q//1hoFTnq539gPDU+nf4&#10;1V5oBXE/hueZcATk5AEAAP//AwBQSwECLQAUAAYACAAAACEA2+H2y+4AAACFAQAAEwAAAAAAAAAA&#10;AAAAAAAAAAAAW0NvbnRlbnRfVHlwZXNdLnhtbFBLAQItABQABgAIAAAAIQBa9CxbvwAAABUBAAAL&#10;AAAAAAAAAAAAAAAAAB8BAABfcmVscy8ucmVsc1BLAQItABQABgAIAAAAIQDjQ5ouxQAAANwAAAAP&#10;AAAAAAAAAAAAAAAAAAcCAABkcnMvZG93bnJldi54bWxQSwUGAAAAAAMAAwC3AAAA+QIAAAAA&#10;" filled="f" stroked="f" strokeweight=".5pt">
                  <v:textbox>
                    <w:txbxContent>
                      <w:p w14:paraId="16D08225" w14:textId="4A2F2500" w:rsidR="00D02DC3" w:rsidRPr="007B22B6" w:rsidRDefault="00D02DC3" w:rsidP="00D02DC3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7B22B6">
                          <w:rPr>
                            <w:sz w:val="16"/>
                            <w:szCs w:val="16"/>
                          </w:rPr>
                          <w:t>K</w:t>
                        </w:r>
                        <w:r w:rsidR="007B22B6">
                          <w:rPr>
                            <w:sz w:val="16"/>
                            <w:szCs w:val="16"/>
                          </w:rPr>
                          <w:t>OBIETY</w:t>
                        </w:r>
                      </w:p>
                    </w:txbxContent>
                  </v:textbox>
                </v:shape>
                <v:shape id="Pole tekstowe 1" o:spid="_x0000_s1061" type="#_x0000_t202" style="position:absolute;left:10296;top:23496;width:7157;height:225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MDz+1xwAAANwAAAAPAAAAZHJzL2Rvd25yZXYueG1sRI/NasMw&#10;EITvhb6D2EJvjVyblOBECcFgUkpyyM+lt621sU2slWspttunrwKFHIeZ+YZZrEbTiJ46V1tW8DqJ&#10;QBAXVtdcKjgd85cZCOeRNTaWScEPOVgtHx8WmGo78J76gy9FgLBLUUHlfZtK6YqKDLqJbYmDd7ad&#10;QR9kV0rd4RDgppFxFL1JgzWHhQpbyioqLoerUfCR5Tvcf8Vm9ttkm+153X6fPqdKPT+N6zkIT6O/&#10;h//b71pBnCRwOxOOgFz+AQAA//8DAFBLAQItABQABgAIAAAAIQDb4fbL7gAAAIUBAAATAAAAAAAA&#10;AAAAAAAAAAAAAABbQ29udGVudF9UeXBlc10ueG1sUEsBAi0AFAAGAAgAAAAhAFr0LFu/AAAAFQEA&#10;AAsAAAAAAAAAAAAAAAAAHwEAAF9yZWxzLy5yZWxzUEsBAi0AFAAGAAgAAAAhAIwPP7XHAAAA3AAA&#10;AA8AAAAAAAAAAAAAAAAABwIAAGRycy9kb3ducmV2LnhtbFBLBQYAAAAAAwADALcAAAD7AgAAAAA=&#10;" filled="f" stroked="f" strokeweight=".5pt">
                  <v:textbox>
                    <w:txbxContent>
                      <w:p w14:paraId="581D8654" w14:textId="7C1C0DF9" w:rsidR="00D02DC3" w:rsidRPr="007B22B6" w:rsidRDefault="00D02DC3" w:rsidP="00D02DC3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7B22B6">
                          <w:rPr>
                            <w:sz w:val="16"/>
                            <w:szCs w:val="16"/>
                          </w:rPr>
                          <w:t>M</w:t>
                        </w:r>
                        <w:r w:rsidR="007B22B6">
                          <w:rPr>
                            <w:sz w:val="16"/>
                            <w:szCs w:val="16"/>
                          </w:rPr>
                          <w:t>ĘŻCZYŹNI</w:t>
                        </w:r>
                      </w:p>
                    </w:txbxContent>
                  </v:textbox>
                </v:shape>
                <v:group id="Grupa 250" o:spid="_x0000_s1062" style="position:absolute;left:20474;top:5526;width:18034;height:12738" coordsize="18034,12738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DUtQ9wwAAANwAAAAPAAAAZHJzL2Rvd25yZXYueG1sRE9Na8JA&#10;EL0X+h+WEXqrm1hSJLoGkVp6CEJVKL0N2TEJyc6G7JrEf+8eBI+P973OJtOKgXpXW1YQzyMQxIXV&#10;NZcKzqf9+xKE88gaW8uk4EYOss3ryxpTbUf+peHoSxFC2KWooPK+S6V0RUUG3dx2xIG72N6gD7Av&#10;pe5xDOGmlYso+pQGaw4NFXa0q6hojlej4HvEcfsRfw15c9nd/k/J4S+PSam32bRdgfA0+af44f7R&#10;ChZJmB/OhCMgN3cAAAD//wMAUEsBAi0AFAAGAAgAAAAhANvh9svuAAAAhQEAABMAAAAAAAAAAAAA&#10;AAAAAAAAAFtDb250ZW50X1R5cGVzXS54bWxQSwECLQAUAAYACAAAACEAWvQsW78AAAAVAQAACwAA&#10;AAAAAAAAAAAAAAAfAQAAX3JlbHMvLnJlbHNQSwECLQAUAAYACAAAACEAg1LUPcMAAADcAAAADwAA&#10;AAAAAAAAAAAAAAAHAgAAZHJzL2Rvd25yZXYueG1sUEsFBgAAAAADAAMAtwAAAPcCAAAAAA==&#10;">
                  <v:shape id="Pole tekstowe 1" o:spid="_x0000_s1063" type="#_x0000_t202" style="position:absolute;left:2635;width:15335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sqgJaxwAAANwAAAAPAAAAZHJzL2Rvd25yZXYueG1sRI9Ba8JA&#10;FITvBf/D8gre6qYRi6SuIQRCRexB68XbM/tMQrNvY3YbY399t1DocZiZb5hVOppWDNS7xrKC51kE&#10;gri0uuFKwfGjeFqCcB5ZY2uZFNzJQbqePKww0fbGexoOvhIBwi5BBbX3XSKlK2sy6Ga2Iw7exfYG&#10;fZB9JXWPtwA3rYyj6EUabDgs1NhRXlP5efgyCrZ58Y77c2yW323+trtk3fV4Wig1fRyzVxCeRv8f&#10;/mtvtIJ4voDfM+EIyPUPAAAA//8DAFBLAQItABQABgAIAAAAIQDb4fbL7gAAAIUBAAATAAAAAAAA&#10;AAAAAAAAAAAAAABbQ29udGVudF9UeXBlc10ueG1sUEsBAi0AFAAGAAgAAAAhAFr0LFu/AAAAFQEA&#10;AAsAAAAAAAAAAAAAAAAAHwEAAF9yZWxzLy5yZWxzUEsBAi0AFAAGAAgAAAAhAGyqAlrHAAAA3AAA&#10;AA8AAAAAAAAAAAAAAAAABwIAAGRycy9kb3ducmV2LnhtbFBLBQYAAAAAAwADALcAAAD7AgAAAAA=&#10;" filled="f" stroked="f" strokeweight=".5pt">
                    <v:textbox>
                      <w:txbxContent>
                        <w:p w14:paraId="77482D48" w14:textId="4E986DD5" w:rsidR="003800B5" w:rsidRPr="0042673F" w:rsidRDefault="00E23F73" w:rsidP="003800B5">
                          <w:pPr>
                            <w:spacing w:before="0" w:after="0" w:line="240" w:lineRule="auto"/>
                            <w:rPr>
                              <w:sz w:val="16"/>
                              <w:szCs w:val="16"/>
                            </w:rPr>
                          </w:pPr>
                          <w:r w:rsidRPr="0042673F">
                            <w:rPr>
                              <w:rFonts w:eastAsia="Times New Roman" w:cs="Arial"/>
                              <w:color w:val="000000"/>
                              <w:sz w:val="16"/>
                              <w:szCs w:val="16"/>
                              <w:lang w:eastAsia="pl-PL"/>
                            </w:rPr>
                            <w:t>Pozostałe</w:t>
                          </w:r>
                        </w:p>
                      </w:txbxContent>
                    </v:textbox>
                  </v:shape>
                  <v:shape id="Pole tekstowe 1" o:spid="_x0000_s1064" type="#_x0000_t202" style="position:absolute;left:2667;top:1619;width:15335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zNDm2xwAAANwAAAAPAAAAZHJzL2Rvd25yZXYueG1sRI/Na8JA&#10;FMTvQv+H5RV6001TWiVmFQlIRdqDHxdvz+zLB2bfptmtpv3rXUHwOMzMb5h03ptGnKlztWUFr6MI&#10;BHFudc2lgv1uOZyAcB5ZY2OZFPyRg/nsaZBiou2FN3Te+lIECLsEFVTet4mULq/IoBvZljh4he0M&#10;+iC7UuoOLwFuGhlH0Yc0WHNYqLClrKL8tP01CtbZ8hs3x9hM/pvs86tYtD/7w7tSL8/9YgrCU+8f&#10;4Xt7pRXEb2O4nQlHQM6uAAAA//8DAFBLAQItABQABgAIAAAAIQDb4fbL7gAAAIUBAAATAAAAAAAA&#10;AAAAAAAAAAAAAABbQ29udGVudF9UeXBlc10ueG1sUEsBAi0AFAAGAAgAAAAhAFr0LFu/AAAAFQEA&#10;AAsAAAAAAAAAAAAAAAAAHwEAAF9yZWxzLy5yZWxzUEsBAi0AFAAGAAgAAAAhAPM0ObbHAAAA3AAA&#10;AA8AAAAAAAAAAAAAAAAABwIAAGRycy9kb3ducmV2LnhtbFBLBQYAAAAAAwADALcAAAD7AgAAAAA=&#10;" filled="f" stroked="f" strokeweight=".5pt">
                    <v:textbox>
                      <w:txbxContent>
                        <w:p w14:paraId="7C3AB40F" w14:textId="1569FD7C" w:rsidR="00E23F73" w:rsidRPr="0042673F" w:rsidRDefault="00E23F73" w:rsidP="003800B5">
                          <w:pPr>
                            <w:spacing w:before="0" w:after="0" w:line="240" w:lineRule="auto"/>
                            <w:rPr>
                              <w:sz w:val="16"/>
                              <w:szCs w:val="16"/>
                            </w:rPr>
                          </w:pPr>
                          <w:r w:rsidRPr="0042673F">
                            <w:rPr>
                              <w:rFonts w:eastAsia="Times New Roman" w:cs="Arial"/>
                              <w:color w:val="000000"/>
                              <w:sz w:val="16"/>
                              <w:szCs w:val="16"/>
                              <w:lang w:eastAsia="pl-PL"/>
                            </w:rPr>
                            <w:t>Turcja</w:t>
                          </w:r>
                        </w:p>
                      </w:txbxContent>
                    </v:textbox>
                  </v:shape>
                  <v:shape id="Pole tekstowe 1" o:spid="_x0000_s1065" type="#_x0000_t202" style="position:absolute;left:2698;top:3429;width:15336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k29K/wwAAANwAAAAPAAAAZHJzL2Rvd25yZXYueG1sRE/LisIw&#10;FN0L8w/hDrjTdMoopWMUKYiD6MLHxt21ubZlmptOE7X69WYhuDyc92TWmVpcqXWVZQVfwwgEcW51&#10;xYWCw34xSEA4j6yxtkwK7uRgNv3oTTDV9sZbuu58IUIIuxQVlN43qZQuL8mgG9qGOHBn2xr0AbaF&#10;1C3eQripZRxFY2mw4tBQYkNZSfnf7mIUrLLFBren2CSPOluuz/Pm/3AcKdX/7OY/IDx1/i1+uX+1&#10;gvg7zA9nwhGQ0ycAAAD//wMAUEsBAi0AFAAGAAgAAAAhANvh9svuAAAAhQEAABMAAAAAAAAAAAAA&#10;AAAAAAAAAFtDb250ZW50X1R5cGVzXS54bWxQSwECLQAUAAYACAAAACEAWvQsW78AAAAVAQAACwAA&#10;AAAAAAAAAAAAAAAfAQAAX3JlbHMvLnJlbHNQSwECLQAUAAYACAAAACEAJNvSv8MAAADcAAAADwAA&#10;AAAAAAAAAAAAAAAHAgAAZHJzL2Rvd25yZXYueG1sUEsFBgAAAAADAAMAtwAAAPcCAAAAAA==&#10;" filled="f" stroked="f" strokeweight=".5pt">
                    <v:textbox>
                      <w:txbxContent>
                        <w:p w14:paraId="7D738369" w14:textId="4CA1C1A9" w:rsidR="00E23F73" w:rsidRPr="0042673F" w:rsidRDefault="00E23F73" w:rsidP="003800B5">
                          <w:pPr>
                            <w:spacing w:before="0" w:after="0" w:line="240" w:lineRule="auto"/>
                            <w:rPr>
                              <w:sz w:val="16"/>
                              <w:szCs w:val="16"/>
                            </w:rPr>
                          </w:pPr>
                          <w:r w:rsidRPr="0042673F">
                            <w:rPr>
                              <w:rFonts w:eastAsia="Times New Roman" w:cs="Arial"/>
                              <w:color w:val="000000"/>
                              <w:sz w:val="16"/>
                              <w:szCs w:val="16"/>
                              <w:lang w:eastAsia="pl-PL"/>
                            </w:rPr>
                            <w:t>Chiny</w:t>
                          </w:r>
                        </w:p>
                      </w:txbxContent>
                    </v:textbox>
                  </v:shape>
                  <v:shape id="Pole tekstowe 1" o:spid="_x0000_s1066" type="#_x0000_t202" style="position:absolute;left:2667;top:5207;width:15335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7RelTxQAAANwAAAAPAAAAZHJzL2Rvd25yZXYueG1sRI9Pi8Iw&#10;FMTvC/sdwlvwtqYWFekaRQqyInrwz8Xb2+bZFpuXbhO1+umNIHgcZuY3zHjamkpcqHGlZQW9bgSC&#10;OLO65FzBfjf/HoFwHlljZZkU3MjBdPL5McZE2ytv6LL1uQgQdgkqKLyvEyldVpBB17U1cfCOtjHo&#10;g2xyqRu8BripZBxFQ2mw5LBQYE1pQdlpezYKlul8jZu/2IzuVfq7Os7q//1hoFTnq539gPDU+nf4&#10;1V5oBXE/hueZcATk5AEAAP//AwBQSwECLQAUAAYACAAAACEA2+H2y+4AAACFAQAAEwAAAAAAAAAA&#10;AAAAAAAAAAAAW0NvbnRlbnRfVHlwZXNdLnhtbFBLAQItABQABgAIAAAAIQBa9CxbvwAAABUBAAAL&#10;AAAAAAAAAAAAAAAAAB8BAABfcmVscy8ucmVsc1BLAQItABQABgAIAAAAIQC7RelTxQAAANwAAAAP&#10;AAAAAAAAAAAAAAAAAAcCAABkcnMvZG93bnJldi54bWxQSwUGAAAAAAMAAwC3AAAA+QIAAAAA&#10;" filled="f" stroked="f" strokeweight=".5pt">
                    <v:textbox>
                      <w:txbxContent>
                        <w:p w14:paraId="496C807E" w14:textId="06EF2C4A" w:rsidR="00E23F73" w:rsidRPr="0042673F" w:rsidRDefault="00E23F73" w:rsidP="003800B5">
                          <w:pPr>
                            <w:spacing w:before="0" w:after="0" w:line="240" w:lineRule="auto"/>
                            <w:rPr>
                              <w:sz w:val="16"/>
                              <w:szCs w:val="16"/>
                            </w:rPr>
                          </w:pPr>
                          <w:r w:rsidRPr="0042673F">
                            <w:rPr>
                              <w:rFonts w:eastAsia="Times New Roman" w:cs="Arial"/>
                              <w:color w:val="000000"/>
                              <w:sz w:val="16"/>
                              <w:szCs w:val="16"/>
                              <w:lang w:eastAsia="pl-PL"/>
                            </w:rPr>
                            <w:t>Białoruś</w:t>
                          </w:r>
                        </w:p>
                      </w:txbxContent>
                    </v:textbox>
                  </v:shape>
                  <v:shape id="Pole tekstowe 1" o:spid="_x0000_s1067" type="#_x0000_t202" style="position:absolute;left:2698;top:6985;width:15336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b4NS8xwAAANwAAAAPAAAAZHJzL2Rvd25yZXYueG1sRI/NasMw&#10;EITvhb6D2EJvjVzjlOBECcFgUkpyyM+lt621sU2slWspttunrwKFHIeZ+YZZrEbTiJ46V1tW8DqJ&#10;QBAXVtdcKjgd85cZCOeRNTaWScEPOVgtHx8WmGo78J76gy9FgLBLUUHlfZtK6YqKDLqJbYmDd7ad&#10;QR9kV0rd4RDgppFxFL1JgzWHhQpbyioqLoerUfCR5Tvcf8Vm9ttkm+153X6fPqdKPT+N6zkIT6O/&#10;h//b71pBnCRwOxOOgFz+AQAA//8DAFBLAQItABQABgAIAAAAIQDb4fbL7gAAAIUBAAATAAAAAAAA&#10;AAAAAAAAAAAAAABbQ29udGVudF9UeXBlc10ueG1sUEsBAi0AFAAGAAgAAAAhAFr0LFu/AAAAFQEA&#10;AAsAAAAAAAAAAAAAAAAAHwEAAF9yZWxzLy5yZWxzUEsBAi0AFAAGAAgAAAAhAFvg1LzHAAAA3AAA&#10;AA8AAAAAAAAAAAAAAAAABwIAAGRycy9kb3ducmV2LnhtbFBLBQYAAAAAAwADALcAAAD7AgAAAAA=&#10;" filled="f" stroked="f" strokeweight=".5pt">
                    <v:textbox>
                      <w:txbxContent>
                        <w:p w14:paraId="4E4DF963" w14:textId="663E1C72" w:rsidR="00E23F73" w:rsidRPr="0042673F" w:rsidRDefault="00E23F73" w:rsidP="003800B5">
                          <w:pPr>
                            <w:spacing w:before="0" w:after="0" w:line="240" w:lineRule="auto"/>
                            <w:rPr>
                              <w:sz w:val="16"/>
                              <w:szCs w:val="16"/>
                            </w:rPr>
                          </w:pPr>
                          <w:r w:rsidRPr="0042673F">
                            <w:rPr>
                              <w:rFonts w:eastAsia="Times New Roman" w:cs="Arial"/>
                              <w:color w:val="000000"/>
                              <w:sz w:val="16"/>
                              <w:szCs w:val="16"/>
                              <w:lang w:eastAsia="pl-PL"/>
                            </w:rPr>
                            <w:t>Azerbejdżan</w:t>
                          </w:r>
                        </w:p>
                      </w:txbxContent>
                    </v:textbox>
                  </v:shape>
                  <v:shape id="Pole tekstowe 1" o:spid="_x0000_s1068" type="#_x0000_t202" style="position:absolute;left:2698;top:8731;width:15336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Efu9QxwAAANwAAAAPAAAAZHJzL2Rvd25yZXYueG1sRI/NasMw&#10;EITvgb6D2EJuiVzThuBGMcZgUkJ6yM+lt621sU2tlWspjtOnrwqFHIeZ+YZZpaNpxUC9aywreJpH&#10;IIhLqxuuFJyOxWwJwnlkja1lUnAjB+n6YbLCRNsr72k4+EoECLsEFdTed4mUrqzJoJvbjjh4Z9sb&#10;9EH2ldQ9XgPctDKOooU02HBYqLGjvKby63AxCrZ58Y77z9gsf9p8sztn3ffp40Wp6eOYvYLwNPp7&#10;+L/9phXEzwv4OxOOgFz/AgAA//8DAFBLAQItABQABgAIAAAAIQDb4fbL7gAAAIUBAAATAAAAAAAA&#10;AAAAAAAAAAAAAABbQ29udGVudF9UeXBlc10ueG1sUEsBAi0AFAAGAAgAAAAhAFr0LFu/AAAAFQEA&#10;AAsAAAAAAAAAAAAAAAAAHwEAAF9yZWxzLy5yZWxzUEsBAi0AFAAGAAgAAAAhAMR+71DHAAAA3AAA&#10;AA8AAAAAAAAAAAAAAAAABwIAAGRycy9kb3ducmV2LnhtbFBLBQYAAAAAAwADALcAAAD7AgAAAAA=&#10;" filled="f" stroked="f" strokeweight=".5pt">
                    <v:textbox>
                      <w:txbxContent>
                        <w:p w14:paraId="2342924A" w14:textId="2AB45CB1" w:rsidR="00E23F73" w:rsidRPr="0042673F" w:rsidRDefault="00E23F73" w:rsidP="003800B5">
                          <w:pPr>
                            <w:spacing w:before="0" w:after="0" w:line="240" w:lineRule="auto"/>
                            <w:rPr>
                              <w:sz w:val="16"/>
                              <w:szCs w:val="16"/>
                            </w:rPr>
                          </w:pPr>
                          <w:r w:rsidRPr="0042673F">
                            <w:rPr>
                              <w:rFonts w:eastAsia="Times New Roman" w:cs="Arial"/>
                              <w:color w:val="000000"/>
                              <w:sz w:val="16"/>
                              <w:szCs w:val="16"/>
                              <w:lang w:eastAsia="pl-PL"/>
                            </w:rPr>
                            <w:t>Czechy</w:t>
                          </w:r>
                        </w:p>
                      </w:txbxContent>
                    </v:textbox>
                  </v:shape>
                  <v:group id="Grupa 249" o:spid="_x0000_s1069" style="position:absolute;top:412;width:2609;height:11703" coordsize="2609,11703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Xset9xQAAANwAAAAPAAAAZHJzL2Rvd25yZXYueG1sRI9Pa8JA&#10;FMTvgt9heYK3uon/sNFVRFR6kEK1UHp7ZJ9JMPs2ZNckfvuuUPA4zMxvmNWmM6VoqHaFZQXxKAJB&#10;nFpdcKbg+3J4W4BwHlljaZkUPMjBZt3vrTDRtuUvas4+EwHCLkEFufdVIqVLczLoRrYiDt7V1gZ9&#10;kHUmdY1tgJtSjqNoLg0WHBZyrGiXU3o7342CY4vtdhLvm9Ptunv8XmafP6eYlBoOuu0ShKfOv8L/&#10;7Q+tYDx9h+eZcATk+g8AAP//AwBQSwECLQAUAAYACAAAACEA2+H2y+4AAACFAQAAEwAAAAAAAAAA&#10;AAAAAAAAAAAAW0NvbnRlbnRfVHlwZXNdLnhtbFBLAQItABQABgAIAAAAIQBa9CxbvwAAABUBAAAL&#10;AAAAAAAAAAAAAAAAAB8BAABfcmVscy8ucmVsc1BLAQItABQABgAIAAAAIQCXset9xQAAANwAAAAP&#10;AAAAAAAAAAAAAAAAAAcCAABkcnMvZG93bnJldi54bWxQSwUGAAAAAAMAAwC3AAAA+QIAAAAA&#10;">
                    <v:rect id="Prostokąt 2" o:spid="_x0000_s1070" style="position:absolute;width:2514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YDjgExAAAANwAAAAPAAAAZHJzL2Rvd25yZXYueG1sRI9Pi8Iw&#10;FMTvgt8hvIW92VRXRLpG8Q+uXjxYFTw+mrdt2ealNLF2v70RBI/DzPyGmS06U4mWGldaVjCMYhDE&#10;mdUl5wrOp+1gCsJ5ZI2VZVLwTw4W835vhom2dz5Sm/pcBAi7BBUU3teJlC4ryKCLbE0cvF/bGPRB&#10;NrnUDd4D3FRyFMcTabDksFBgTeuCsr/0ZhS09XVzWbI8pKvJz9btVpgPY1Tq86NbfoPw1Pl3+NXe&#10;awWjrzE8z4QjIOcPAAAA//8DAFBLAQItABQABgAIAAAAIQDb4fbL7gAAAIUBAAATAAAAAAAAAAAA&#10;AAAAAAAAAABbQ29udGVudF9UeXBlc10ueG1sUEsBAi0AFAAGAAgAAAAhAFr0LFu/AAAAFQEAAAsA&#10;AAAAAAAAAAAAAAAAHwEAAF9yZWxzLy5yZWxzUEsBAi0AFAAGAAgAAAAhANgOOATEAAAA3AAAAA8A&#10;AAAAAAAAAAAAAAAABwIAAGRycy9kb3ducmV2LnhtbFBLBQYAAAAAAwADALcAAAD4AgAAAAA=&#10;" fillcolor="#008542" stroked="f" strokeweight="1pt"/>
                    <v:rect id="Prostokąt 2" o:spid="_x0000_s1071" style="position:absolute;left:31;top:1651;width:2515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pAsGfxAAAANwAAAAPAAAAZHJzL2Rvd25yZXYueG1sRI9Ba8JA&#10;FITvgv9heUJvulFRbHSVtiIIvWjaS27P7DMJZt+mu1uN/74rCD0OM/MNs9p0phFXcr62rGA8SkAQ&#10;F1bXXCr4/toNFyB8QNbYWCYFd/KwWfd7K0y1vfGRrlkoRYSwT1FBFUKbSumLigz6kW2Jo3e2zmCI&#10;0pVSO7xFuGnkJEnm0mDNcaHClj4qKi7Zr1Hwie6Qvx+3+WxcLHI6+Vf747VSL4PubQkiUBf+w8/2&#10;XiuYTOfwOBOPgFz/AQAA//8DAFBLAQItABQABgAIAAAAIQDb4fbL7gAAAIUBAAATAAAAAAAAAAAA&#10;AAAAAAAAAABbQ29udGVudF9UeXBlc10ueG1sUEsBAi0AFAAGAAgAAAAhAFr0LFu/AAAAFQEAAAsA&#10;AAAAAAAAAAAAAAAAHwEAAF9yZWxzLy5yZWxzUEsBAi0AFAAGAAgAAAAhAOkCwZ/EAAAA3AAAAA8A&#10;AAAAAAAAAAAAAAAABwIAAGRycy9kb3ducmV2LnhtbFBLBQYAAAAAAwADALcAAAD4AgAAAAA=&#10;" fillcolor="#66b58d" stroked="f" strokeweight="1pt"/>
                    <v:rect id="Prostokąt 2" o:spid="_x0000_s1072" style="position:absolute;left:95;top:3429;width:2514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NpRoCwwAAANwAAAAPAAAAZHJzL2Rvd25yZXYueG1sRI9Ba8JA&#10;FITvgv9heYXedFMLrUZXEVHSo42h59fsMwlm34bdNab/visIHoeZ+YZZbQbTip6cbywreJsmIIhL&#10;qxuuFBSnw2QOwgdkja1lUvBHHjbr8WiFqbY3/qY+D5WIEPYpKqhD6FIpfVmTQT+1HXH0ztYZDFG6&#10;SmqHtwg3rZwlyYc02HBcqLGjXU3lJb8aBZ+mMNvzrtc/2XHPizxzWdH+KvX6MmyXIAIN4Rl+tL+0&#10;gtn7Au5n4hGQ638AAAD//wMAUEsBAi0AFAAGAAgAAAAhANvh9svuAAAAhQEAABMAAAAAAAAAAAAA&#10;AAAAAAAAAFtDb250ZW50X1R5cGVzXS54bWxQSwECLQAUAAYACAAAACEAWvQsW78AAAAVAQAACwAA&#10;AAAAAAAAAAAAAAAfAQAAX3JlbHMvLnJlbHNQSwECLQAUAAYACAAAACEAzaUaAsMAAADcAAAADwAA&#10;AAAAAAAAAAAAAAAHAgAAZHJzL2Rvd25yZXYueG1sUEsFBgAAAAADAAMAtwAAAPcCAAAAAA==&#10;" fillcolor="#ccd1e3" stroked="f" strokeweight="1pt"/>
                    <v:rect id="Prostokąt 2" o:spid="_x0000_s1073" style="position:absolute;left:63;top:5238;width:2515;height:125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YwNfPxAAAANwAAAAPAAAAZHJzL2Rvd25yZXYueG1sRI9Pa8JA&#10;FMTvgt9heUJvulGKaHSVGgj0Uqh/en/NPpPY7Nu4u9H027uFgsdhZn7DrLe9acSNnK8tK5hOEhDE&#10;hdU1lwpOx3y8AOEDssbGMin4JQ/bzXCwxlTbO+/pdgiliBD2KSqoQmhTKX1RkUE/sS1x9M7WGQxR&#10;ulJqh/cIN42cJclcGqw5LlTYUlZR8XPojILP/ZWyZV5nHx1+519n57vLrlDqZdS/rUAE6sMz/N9+&#10;1wpmr1P4OxOPgNw8AAAA//8DAFBLAQItABQABgAIAAAAIQDb4fbL7gAAAIUBAAATAAAAAAAAAAAA&#10;AAAAAAAAAABbQ29udGVudF9UeXBlc10ueG1sUEsBAi0AFAAGAAgAAAAhAFr0LFu/AAAAFQEAAAsA&#10;AAAAAAAAAAAAAAAAHwEAAF9yZWxzLy5yZWxzUEsBAi0AFAAGAAgAAAAhABjA18/EAAAA3AAAAA8A&#10;AAAAAAAAAAAAAAAABwIAAGRycy9kb3ducmV2LnhtbFBLBQYAAAAAAwADALcAAAD4AgAAAAA=&#10;" fillcolor="#99a4c8" stroked="f" strokeweight="1pt"/>
                    <v:rect id="Prostokąt 2" o:spid="_x0000_s1074" style="position:absolute;left:63;top:7016;width:2515;height:125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ilzebxgAAANwAAAAPAAAAZHJzL2Rvd25yZXYueG1sRI9Ba8JA&#10;FITvhf6H5RV6q5tGEYmuIoWCbQ9Fmxx6e2afSUz2bdhdNf33XUHwOMzMN8xiNZhOnMn5xrKC11EC&#10;gri0uuFKQf7z/jID4QOyxs4yKfgjD6vl48MCM20vvKXzLlQiQthnqKAOoc+k9GVNBv3I9sTRO1hn&#10;METpKqkdXiLcdDJNkqk02HBcqLGnt5rKdncyCr6PE+dP+VcbxtvZel9sfvmz+FDq+WlYz0EEGsI9&#10;fGtvtIJ0MobrmXgE5PIfAAD//wMAUEsBAi0AFAAGAAgAAAAhANvh9svuAAAAhQEAABMAAAAAAAAA&#10;AAAAAAAAAAAAAFtDb250ZW50X1R5cGVzXS54bWxQSwECLQAUAAYACAAAACEAWvQsW78AAAAVAQAA&#10;CwAAAAAAAAAAAAAAAAAfAQAAX3JlbHMvLnJlbHNQSwECLQAUAAYACAAAACEAopc3m8YAAADcAAAA&#10;DwAAAAAAAAAAAAAAAAAHAgAAZHJzL2Rvd25yZXYueG1sUEsFBgAAAAADAAMAtwAAAPoCAAAAAA==&#10;" fillcolor="#6677ad" stroked="f" strokeweight="1pt"/>
                    <v:rect id="Prostokąt 2" o:spid="_x0000_s1075" style="position:absolute;left:63;top:8763;width:2515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6068IxgAAANwAAAAPAAAAZHJzL2Rvd25yZXYueG1sRI9Ba8JA&#10;FITvBf/D8oReim4qVjS6igoFDz1Y9eLtkX0m0ezbNLuJSX+9KxR6HGbmG2axak0hGqpcblnB+zAC&#10;QZxYnXOq4HT8HExBOI+ssbBMCjpysFr2XhYYa3vnb2oOPhUBwi5GBZn3ZSylSzIy6Ia2JA7exVYG&#10;fZBVKnWF9wA3hRxF0UQazDksZFjSNqPkdqiNgt960+3P0c9Xx+d921x1jZPZm1Kv/XY9B+Gp9f/h&#10;v/ZOKxiNP+B5JhwBuXwAAAD//wMAUEsBAi0AFAAGAAgAAAAhANvh9svuAAAAhQEAABMAAAAAAAAA&#10;AAAAAAAAAAAAAFtDb250ZW50X1R5cGVzXS54bWxQSwECLQAUAAYACAAAACEAWvQsW78AAAAVAQAA&#10;CwAAAAAAAAAAAAAAAAAfAQAAX3JlbHMvLnJlbHNQSwECLQAUAAYACAAAACEAetOvCMYAAADcAAAA&#10;DwAAAAAAAAAAAAAAAAAHAgAAZHJzL2Rvd25yZXYueG1sUEsFBgAAAAADAAMAtwAAAPoCAAAAAA==&#10;" fillcolor="#334a92" stroked="f" strokeweight="1pt"/>
                    <v:rect id="Prostokąt 2" o:spid="_x0000_s1076" style="position:absolute;left:31;top:10445;width:2515;height:125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lTZTkxwAAANwAAAAPAAAAZHJzL2Rvd25yZXYueG1sRI9Pa8JA&#10;FMTvgt9heUIvohtFtKauYguFHjz4pxdvj+xrkjb7Ns1uYuKndwXB4zAzv2FWm9YUoqHK5ZYVTMYR&#10;COLE6pxTBd+nz9ErCOeRNRaWSUFHDjbrfm+FsbYXPlBz9KkIEHYxKsi8L2MpXZKRQTe2JXHwfmxl&#10;0AdZpVJXeAlwU8hpFM2lwZzDQoYlfWSU/B1ro+Bav3f7c/S/6/i8b5tfXeN8OVTqZdBu30B4av0z&#10;/Gh/aQXT2QLuZ8IRkOsbAAAA//8DAFBLAQItABQABgAIAAAAIQDb4fbL7gAAAIUBAAATAAAAAAAA&#10;AAAAAAAAAAAAAABbQ29udGVudF9UeXBlc10ueG1sUEsBAi0AFAAGAAgAAAAhAFr0LFu/AAAAFQEA&#10;AAsAAAAAAAAAAAAAAAAAHwEAAF9yZWxzLy5yZWxzUEsBAi0AFAAGAAgAAAAhAOVNlOTHAAAA3AAA&#10;AA8AAAAAAAAAAAAAAAAABwIAAGRycy9kb3ducmV2LnhtbFBLBQYAAAAAAwADALcAAAD7AgAAAAA=&#10;" fillcolor="#334a92" stroked="f" strokeweight="1pt"/>
                  </v:group>
                  <v:shape id="Pole tekstowe 1" o:spid="_x0000_s1077" type="#_x0000_t202" style="position:absolute;left:2667;top:10414;width:15335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ard65wwAAANwAAAAPAAAAZHJzL2Rvd25yZXYueG1sRE/LisIw&#10;FN0L8w/hDrjTdMoopWMUKYiD6MLHxt21ubZlmptOE7X69WYhuDyc92TWmVpcqXWVZQVfwwgEcW51&#10;xYWCw34xSEA4j6yxtkwK7uRgNv3oTTDV9sZbuu58IUIIuxQVlN43qZQuL8mgG9qGOHBn2xr0AbaF&#10;1C3eQripZRxFY2mw4tBQYkNZSfnf7mIUrLLFBren2CSPOluuz/Pm/3AcKdX/7OY/IDx1/i1+uX+1&#10;gvg7rA1nwhGQ0ycAAAD//wMAUEsBAi0AFAAGAAgAAAAhANvh9svuAAAAhQEAABMAAAAAAAAAAAAA&#10;AAAAAAAAAFtDb250ZW50X1R5cGVzXS54bWxQSwECLQAUAAYACAAAACEAWvQsW78AAAAVAQAACwAA&#10;AAAAAAAAAAAAAAAfAQAAX3JlbHMvLnJlbHNQSwECLQAUAAYACAAAACEA2q3eucMAAADcAAAADwAA&#10;AAAAAAAAAAAAAAAHAgAAZHJzL2Rvd25yZXYueG1sUEsFBgAAAAADAAMAtwAAAPcCAAAAAA==&#10;" filled="f" stroked="f" strokeweight=".5pt">
                    <v:textbox>
                      <w:txbxContent>
                        <w:p w14:paraId="6F029685" w14:textId="137D0D00" w:rsidR="00E23F73" w:rsidRPr="0042673F" w:rsidRDefault="00E23F73" w:rsidP="003800B5">
                          <w:pPr>
                            <w:spacing w:before="0" w:after="0" w:line="240" w:lineRule="auto"/>
                            <w:rPr>
                              <w:sz w:val="16"/>
                              <w:szCs w:val="16"/>
                            </w:rPr>
                          </w:pPr>
                          <w:r w:rsidRPr="0042673F">
                            <w:rPr>
                              <w:rFonts w:eastAsia="Times New Roman" w:cs="Arial"/>
                              <w:color w:val="000000"/>
                              <w:sz w:val="16"/>
                              <w:szCs w:val="16"/>
                              <w:lang w:eastAsia="pl-PL"/>
                            </w:rPr>
                            <w:t>Ukraina</w:t>
                          </w:r>
                        </w:p>
                      </w:txbxContent>
                    </v:textbox>
                  </v:shape>
                </v:group>
                <v:shape id="Wykres 28" o:spid="_x0000_s1078" type="#_x0000_t75" style="position:absolute;left:2438;top:1280;width:14447;height:22311;visibility:visib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mSxfvwQAAANsAAAAPAAAAZHJzL2Rvd25yZXYueG1sRE/LisIw&#10;FN0L/kO4ghvRVBfD2DHKICjiLGSq7i/NnbZOc1Oa9KFfbxaCy8N5rza9KUVLtSssK5jPIhDEqdUF&#10;Zwou5930E4TzyBpLy6TgTg426+FghbG2Hf9Sm/hMhBB2MSrIva9iKV2ak0E3sxVx4P5sbdAHWGdS&#10;19iFcFPKRRR9SIMFh4YcK9rmlP4njVHws9y3++Phjqds0jxuUl9vXXNVajzqv79AeOr9W/xyH7SC&#10;RRgbvoQfINdPAAAA//8DAFBLAQItABQABgAIAAAAIQDb4fbL7gAAAIUBAAATAAAAAAAAAAAAAAAA&#10;AAAAAABbQ29udGVudF9UeXBlc10ueG1sUEsBAi0AFAAGAAgAAAAhAFr0LFu/AAAAFQEAAAsAAAAA&#10;AAAAAAAAAAAAHwEAAF9yZWxzLy5yZWxzUEsBAi0AFAAGAAgAAAAhACZLF+/BAAAA2wAAAA8AAAAA&#10;AAAAAAAAAAAABwIAAGRycy9kb3ducmV2LnhtbFBLBQYAAAAAAwADALcAAAD1AgAAAAA=&#10;">
                  <v:imagedata r:id="rId19" o:title=""/>
                  <o:lock v:ext="edit" aspectratio="f"/>
                </v:shape>
              </v:group>
            </w:pict>
          </mc:Fallback>
        </mc:AlternateContent>
      </w:r>
      <w:r w:rsidR="00D02DC3" w:rsidRPr="00D02DC3">
        <w:rPr>
          <w:rFonts w:eastAsia="Fira Sans" w:cs="Fira Sans"/>
          <w:szCs w:val="19"/>
        </w:rPr>
        <w:t>Stan</w:t>
      </w:r>
      <w:r w:rsidR="00D02DC3" w:rsidRPr="00D02DC3">
        <w:rPr>
          <w:rFonts w:eastAsia="Fira Sans" w:cs="Fira Sans"/>
          <w:spacing w:val="-5"/>
          <w:szCs w:val="19"/>
        </w:rPr>
        <w:t xml:space="preserve"> </w:t>
      </w:r>
      <w:r w:rsidR="00D02DC3" w:rsidRPr="00D02DC3">
        <w:rPr>
          <w:rFonts w:eastAsia="Fira Sans" w:cs="Fira Sans"/>
          <w:szCs w:val="19"/>
        </w:rPr>
        <w:t>w</w:t>
      </w:r>
      <w:r w:rsidR="00D02DC3" w:rsidRPr="00D02DC3">
        <w:rPr>
          <w:rFonts w:eastAsia="Fira Sans" w:cs="Fira Sans"/>
          <w:spacing w:val="-4"/>
          <w:szCs w:val="19"/>
        </w:rPr>
        <w:t xml:space="preserve"> </w:t>
      </w:r>
      <w:r w:rsidR="00D02DC3" w:rsidRPr="00D02DC3">
        <w:rPr>
          <w:rFonts w:eastAsia="Fira Sans" w:cs="Fira Sans"/>
          <w:szCs w:val="19"/>
        </w:rPr>
        <w:t>dniu</w:t>
      </w:r>
      <w:r w:rsidR="00D02DC3" w:rsidRPr="00D02DC3">
        <w:rPr>
          <w:rFonts w:eastAsia="Fira Sans" w:cs="Fira Sans"/>
          <w:spacing w:val="-2"/>
          <w:szCs w:val="19"/>
        </w:rPr>
        <w:t xml:space="preserve"> </w:t>
      </w:r>
      <w:r w:rsidR="00D02DC3" w:rsidRPr="00D02DC3">
        <w:rPr>
          <w:rFonts w:eastAsia="Fira Sans" w:cs="Fira Sans"/>
          <w:szCs w:val="19"/>
        </w:rPr>
        <w:t>31</w:t>
      </w:r>
      <w:r w:rsidR="00D02DC3" w:rsidRPr="00D02DC3">
        <w:rPr>
          <w:rFonts w:eastAsia="Fira Sans" w:cs="Fira Sans"/>
          <w:spacing w:val="-4"/>
          <w:szCs w:val="19"/>
        </w:rPr>
        <w:t xml:space="preserve"> </w:t>
      </w:r>
      <w:r w:rsidR="00D02DC3" w:rsidRPr="00D02DC3">
        <w:rPr>
          <w:rFonts w:eastAsia="Fira Sans" w:cs="Fira Sans"/>
          <w:spacing w:val="-2"/>
          <w:szCs w:val="19"/>
        </w:rPr>
        <w:t>grudnia</w:t>
      </w:r>
    </w:p>
    <w:p w14:paraId="250CDEDB" w14:textId="60BD282C" w:rsidR="00DA3535" w:rsidRPr="00DA3535" w:rsidRDefault="00DA3535" w:rsidP="00DA3535">
      <w:pPr>
        <w:pStyle w:val="63tekstpogrubionynaszarymtle"/>
        <w:spacing w:before="4400" w:line="288" w:lineRule="auto"/>
        <w:rPr>
          <w:rFonts w:eastAsia="Fira Sans" w:cs="Fira Sans"/>
          <w:b w:val="0"/>
          <w:bCs/>
          <w:spacing w:val="-2"/>
        </w:rPr>
      </w:pPr>
      <w:r w:rsidRPr="00DA3535">
        <w:rPr>
          <w:rFonts w:eastAsia="Fira Sans" w:cs="Fira Sans"/>
          <w:b w:val="0"/>
          <w:bCs/>
          <w:spacing w:val="-2"/>
          <w:szCs w:val="19"/>
        </w:rPr>
        <w:t xml:space="preserve">W ogólnej liczbie studiujących według rodzajów studiów przeważali studenci studiów pierw- </w:t>
      </w:r>
      <w:proofErr w:type="spellStart"/>
      <w:r w:rsidRPr="00DA3535">
        <w:rPr>
          <w:rFonts w:eastAsia="Fira Sans" w:cs="Fira Sans"/>
          <w:b w:val="0"/>
          <w:bCs/>
          <w:spacing w:val="-2"/>
          <w:szCs w:val="19"/>
        </w:rPr>
        <w:t>szego</w:t>
      </w:r>
      <w:proofErr w:type="spellEnd"/>
      <w:r w:rsidRPr="00DA3535">
        <w:rPr>
          <w:rFonts w:eastAsia="Fira Sans" w:cs="Fira Sans"/>
          <w:b w:val="0"/>
          <w:bCs/>
          <w:spacing w:val="-2"/>
          <w:szCs w:val="19"/>
        </w:rPr>
        <w:t xml:space="preserve"> stopnia – 5,5 tys. cudzoziemców (61,2% ogółu), z których 3,2 tys</w:t>
      </w:r>
      <w:bookmarkStart w:id="1" w:name="_Hlk207358543"/>
      <w:r w:rsidRPr="00DA3535">
        <w:rPr>
          <w:rFonts w:eastAsia="Fira Sans" w:cs="Fira Sans"/>
          <w:b w:val="0"/>
          <w:bCs/>
          <w:spacing w:val="-2"/>
          <w:szCs w:val="19"/>
        </w:rPr>
        <w:t xml:space="preserve">. studiowało z zamiarem uzyskania tytułu licencjata, a 2,3 tys. – tytułu inżyniera. </w:t>
      </w:r>
      <w:bookmarkEnd w:id="1"/>
      <w:r w:rsidRPr="00DA3535">
        <w:rPr>
          <w:rFonts w:eastAsia="Fira Sans" w:cs="Fira Sans"/>
          <w:b w:val="0"/>
          <w:bCs/>
          <w:spacing w:val="-2"/>
          <w:szCs w:val="19"/>
        </w:rPr>
        <w:t>Na studiach uzupełniających magisterskich naukę pobierało 2,6 tys. osób (28,7% ogółu), a na magisterskich jednolitych</w:t>
      </w:r>
      <w:r w:rsidRPr="007658CB">
        <w:rPr>
          <w:rFonts w:eastAsia="Fira Sans" w:cs="Fira Sans"/>
          <w:b w:val="0"/>
          <w:bCs/>
          <w:spacing w:val="-2"/>
          <w:szCs w:val="19"/>
        </w:rPr>
        <w:t xml:space="preserve"> </w:t>
      </w:r>
      <w:r w:rsidRPr="00DA3535">
        <w:rPr>
          <w:rFonts w:eastAsia="Fira Sans" w:cs="Fira Sans"/>
          <w:b w:val="0"/>
          <w:bCs/>
          <w:spacing w:val="-2"/>
        </w:rPr>
        <w:t>0,9 tys. (10,2%).</w:t>
      </w:r>
    </w:p>
    <w:p w14:paraId="79CE3539" w14:textId="261A1A75" w:rsidR="00DA3535" w:rsidRPr="00DA3535" w:rsidRDefault="00DA3535" w:rsidP="00DA3535">
      <w:pPr>
        <w:widowControl w:val="0"/>
        <w:autoSpaceDE w:val="0"/>
        <w:autoSpaceDN w:val="0"/>
        <w:rPr>
          <w:rFonts w:eastAsia="Fira Sans" w:cs="Fira Sans"/>
          <w:szCs w:val="19"/>
        </w:rPr>
      </w:pPr>
      <w:r w:rsidRPr="00DA3535">
        <w:rPr>
          <w:rFonts w:eastAsia="Fira Sans" w:cs="Fira Sans"/>
          <w:szCs w:val="19"/>
        </w:rPr>
        <w:t>Najwięcej cudzoziemców kształciło się w ramach kierunków zaliczonych do grupy biznes, administracja</w:t>
      </w:r>
      <w:r w:rsidRPr="00DA3535">
        <w:rPr>
          <w:rFonts w:eastAsia="Fira Sans" w:cs="Fira Sans"/>
          <w:spacing w:val="-4"/>
          <w:szCs w:val="19"/>
        </w:rPr>
        <w:t xml:space="preserve"> </w:t>
      </w:r>
      <w:r w:rsidRPr="00DA3535">
        <w:rPr>
          <w:rFonts w:eastAsia="Fira Sans" w:cs="Fira Sans"/>
          <w:szCs w:val="19"/>
        </w:rPr>
        <w:t>i</w:t>
      </w:r>
      <w:r w:rsidRPr="00DA3535">
        <w:rPr>
          <w:rFonts w:eastAsia="Fira Sans" w:cs="Fira Sans"/>
          <w:spacing w:val="-5"/>
          <w:szCs w:val="19"/>
        </w:rPr>
        <w:t xml:space="preserve"> </w:t>
      </w:r>
      <w:r w:rsidRPr="00DA3535">
        <w:rPr>
          <w:rFonts w:eastAsia="Fira Sans" w:cs="Fira Sans"/>
          <w:szCs w:val="19"/>
        </w:rPr>
        <w:t>prawo</w:t>
      </w:r>
      <w:r w:rsidRPr="00DA3535">
        <w:rPr>
          <w:rFonts w:eastAsia="Fira Sans" w:cs="Fira Sans"/>
          <w:spacing w:val="-5"/>
          <w:szCs w:val="19"/>
        </w:rPr>
        <w:t xml:space="preserve"> </w:t>
      </w:r>
      <w:r w:rsidR="00505D72" w:rsidRPr="00DA3535">
        <w:rPr>
          <w:rFonts w:eastAsia="Fira Sans" w:cs="Fira Sans"/>
          <w:szCs w:val="19"/>
        </w:rPr>
        <w:t xml:space="preserve">– </w:t>
      </w:r>
      <w:r w:rsidRPr="00DA3535">
        <w:rPr>
          <w:rFonts w:eastAsia="Fira Sans" w:cs="Fira Sans"/>
          <w:szCs w:val="19"/>
        </w:rPr>
        <w:t>2,9</w:t>
      </w:r>
      <w:r w:rsidRPr="00DA3535">
        <w:rPr>
          <w:rFonts w:eastAsia="Fira Sans" w:cs="Fira Sans"/>
          <w:spacing w:val="-5"/>
          <w:szCs w:val="19"/>
        </w:rPr>
        <w:t xml:space="preserve"> </w:t>
      </w:r>
      <w:r w:rsidRPr="00DA3535">
        <w:rPr>
          <w:rFonts w:eastAsia="Fira Sans" w:cs="Fira Sans"/>
          <w:szCs w:val="19"/>
        </w:rPr>
        <w:t>tys.</w:t>
      </w:r>
      <w:r w:rsidRPr="00DA3535">
        <w:rPr>
          <w:rFonts w:eastAsia="Fira Sans" w:cs="Fira Sans"/>
          <w:spacing w:val="-4"/>
          <w:szCs w:val="19"/>
        </w:rPr>
        <w:t xml:space="preserve"> </w:t>
      </w:r>
      <w:r w:rsidRPr="00DA3535">
        <w:rPr>
          <w:rFonts w:eastAsia="Fira Sans" w:cs="Fira Sans"/>
          <w:szCs w:val="19"/>
        </w:rPr>
        <w:t>osób</w:t>
      </w:r>
      <w:r w:rsidRPr="00DA3535">
        <w:rPr>
          <w:rFonts w:eastAsia="Fira Sans" w:cs="Fira Sans"/>
          <w:spacing w:val="-4"/>
          <w:szCs w:val="19"/>
        </w:rPr>
        <w:t xml:space="preserve"> </w:t>
      </w:r>
      <w:r w:rsidRPr="00DA3535">
        <w:rPr>
          <w:rFonts w:eastAsia="Fira Sans" w:cs="Fira Sans"/>
          <w:szCs w:val="19"/>
        </w:rPr>
        <w:t>(32,6%</w:t>
      </w:r>
      <w:r w:rsidRPr="00DA3535">
        <w:rPr>
          <w:rFonts w:eastAsia="Fira Sans" w:cs="Fira Sans"/>
          <w:spacing w:val="-5"/>
          <w:szCs w:val="19"/>
        </w:rPr>
        <w:t xml:space="preserve"> </w:t>
      </w:r>
      <w:r w:rsidRPr="00DA3535">
        <w:rPr>
          <w:rFonts w:eastAsia="Fira Sans" w:cs="Fira Sans"/>
          <w:szCs w:val="19"/>
        </w:rPr>
        <w:t>ogółu),</w:t>
      </w:r>
      <w:r w:rsidRPr="00DA3535">
        <w:rPr>
          <w:rFonts w:eastAsia="Fira Sans" w:cs="Fira Sans"/>
          <w:spacing w:val="-4"/>
          <w:szCs w:val="19"/>
        </w:rPr>
        <w:t xml:space="preserve"> </w:t>
      </w:r>
      <w:r w:rsidRPr="00DA3535">
        <w:rPr>
          <w:rFonts w:eastAsia="Fira Sans" w:cs="Fira Sans"/>
          <w:szCs w:val="19"/>
        </w:rPr>
        <w:t>następnie</w:t>
      </w:r>
      <w:r w:rsidRPr="00DA3535">
        <w:rPr>
          <w:rFonts w:eastAsia="Fira Sans" w:cs="Fira Sans"/>
          <w:spacing w:val="-3"/>
          <w:szCs w:val="19"/>
        </w:rPr>
        <w:t xml:space="preserve"> </w:t>
      </w:r>
      <w:r w:rsidRPr="00DA3535">
        <w:rPr>
          <w:rFonts w:eastAsia="Fira Sans" w:cs="Fira Sans"/>
          <w:szCs w:val="19"/>
        </w:rPr>
        <w:t>nauki</w:t>
      </w:r>
      <w:r w:rsidRPr="00DA3535">
        <w:rPr>
          <w:rFonts w:eastAsia="Fira Sans" w:cs="Fira Sans"/>
          <w:spacing w:val="-5"/>
          <w:szCs w:val="19"/>
        </w:rPr>
        <w:t xml:space="preserve"> </w:t>
      </w:r>
      <w:r w:rsidRPr="00DA3535">
        <w:rPr>
          <w:rFonts w:eastAsia="Fira Sans" w:cs="Fira Sans"/>
          <w:szCs w:val="19"/>
        </w:rPr>
        <w:t>społeczne,</w:t>
      </w:r>
      <w:r w:rsidRPr="00DA3535">
        <w:rPr>
          <w:rFonts w:eastAsia="Fira Sans" w:cs="Fira Sans"/>
          <w:spacing w:val="-2"/>
          <w:szCs w:val="19"/>
        </w:rPr>
        <w:t xml:space="preserve"> </w:t>
      </w:r>
      <w:r w:rsidRPr="00DA3535">
        <w:rPr>
          <w:rFonts w:eastAsia="Fira Sans" w:cs="Fira Sans"/>
          <w:szCs w:val="19"/>
        </w:rPr>
        <w:t xml:space="preserve">dziennikarstwo </w:t>
      </w:r>
      <w:r w:rsidR="00505D72">
        <w:rPr>
          <w:rFonts w:eastAsia="Fira Sans" w:cs="Fira Sans"/>
          <w:szCs w:val="19"/>
        </w:rPr>
        <w:br/>
      </w:r>
      <w:r w:rsidRPr="00DA3535">
        <w:rPr>
          <w:rFonts w:eastAsia="Fira Sans" w:cs="Fira Sans"/>
          <w:szCs w:val="19"/>
        </w:rPr>
        <w:t>i informacja – 1,5 tys. (16,3%), technika, przemysł</w:t>
      </w:r>
      <w:r w:rsidR="00505D72">
        <w:rPr>
          <w:rFonts w:eastAsia="Fira Sans" w:cs="Fira Sans"/>
          <w:szCs w:val="19"/>
        </w:rPr>
        <w:t>,</w:t>
      </w:r>
      <w:r w:rsidRPr="00DA3535">
        <w:rPr>
          <w:rFonts w:eastAsia="Fira Sans" w:cs="Fira Sans"/>
          <w:szCs w:val="19"/>
        </w:rPr>
        <w:t xml:space="preserve"> budownictwo – 1,1 tys. (13,2%) oraz zdrowie </w:t>
      </w:r>
      <w:r>
        <w:rPr>
          <w:rFonts w:eastAsia="Fira Sans" w:cs="Fira Sans"/>
          <w:szCs w:val="19"/>
        </w:rPr>
        <w:br/>
      </w:r>
      <w:r w:rsidRPr="00DA3535">
        <w:rPr>
          <w:rFonts w:eastAsia="Fira Sans" w:cs="Fira Sans"/>
          <w:szCs w:val="19"/>
        </w:rPr>
        <w:t>i opieka społeczna – 1,1 tys. (11,7%).</w:t>
      </w:r>
    </w:p>
    <w:p w14:paraId="0783D9AB" w14:textId="10CFC935" w:rsidR="00D02DC3" w:rsidRPr="00DA3535" w:rsidRDefault="00DA3535" w:rsidP="00DA3535">
      <w:pPr>
        <w:rPr>
          <w:szCs w:val="19"/>
          <w:shd w:val="clear" w:color="auto" w:fill="FFFFFF"/>
        </w:rPr>
      </w:pPr>
      <w:r w:rsidRPr="00DA3535">
        <w:rPr>
          <w:rFonts w:eastAsia="Fira Sans" w:cs="Fira Sans"/>
          <w:spacing w:val="-2"/>
          <w:szCs w:val="19"/>
        </w:rPr>
        <w:t>W</w:t>
      </w:r>
      <w:r w:rsidRPr="00DA3535">
        <w:rPr>
          <w:rFonts w:eastAsia="Fira Sans" w:cs="Fira Sans"/>
          <w:spacing w:val="-7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2024</w:t>
      </w:r>
      <w:r w:rsidRPr="00DA3535">
        <w:rPr>
          <w:rFonts w:eastAsia="Fira Sans" w:cs="Fira Sans"/>
          <w:spacing w:val="-5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r.</w:t>
      </w:r>
      <w:r w:rsidRPr="00DA3535">
        <w:rPr>
          <w:rFonts w:eastAsia="Fira Sans" w:cs="Fira Sans"/>
          <w:spacing w:val="-6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dyplom</w:t>
      </w:r>
      <w:r w:rsidRPr="00DA3535">
        <w:rPr>
          <w:rFonts w:eastAsia="Fira Sans" w:cs="Fira Sans"/>
          <w:spacing w:val="-3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ukończenia</w:t>
      </w:r>
      <w:r w:rsidRPr="00DA3535">
        <w:rPr>
          <w:rFonts w:eastAsia="Fira Sans" w:cs="Fira Sans"/>
          <w:spacing w:val="-4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studiów</w:t>
      </w:r>
      <w:r w:rsidRPr="00DA3535">
        <w:rPr>
          <w:rFonts w:eastAsia="Fira Sans" w:cs="Fira Sans"/>
          <w:spacing w:val="-5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wyższych</w:t>
      </w:r>
      <w:r w:rsidRPr="00DA3535">
        <w:rPr>
          <w:rFonts w:eastAsia="Fira Sans" w:cs="Fira Sans"/>
          <w:spacing w:val="-5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uzyskało</w:t>
      </w:r>
      <w:r w:rsidRPr="00DA3535">
        <w:rPr>
          <w:rFonts w:eastAsia="Fira Sans" w:cs="Fira Sans"/>
          <w:spacing w:val="-7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1,6</w:t>
      </w:r>
      <w:r w:rsidRPr="00DA3535">
        <w:rPr>
          <w:rFonts w:eastAsia="Fira Sans" w:cs="Fira Sans"/>
          <w:spacing w:val="-6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tys.</w:t>
      </w:r>
      <w:r w:rsidRPr="00DA3535">
        <w:rPr>
          <w:rFonts w:eastAsia="Fira Sans" w:cs="Fira Sans"/>
          <w:spacing w:val="-6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cudzoziemców</w:t>
      </w:r>
      <w:r w:rsidRPr="00DA3535">
        <w:rPr>
          <w:rFonts w:eastAsia="Fira Sans" w:cs="Fira Sans"/>
          <w:spacing w:val="-3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–</w:t>
      </w:r>
      <w:r w:rsidRPr="00DA3535">
        <w:rPr>
          <w:rFonts w:eastAsia="Fira Sans" w:cs="Fira Sans"/>
          <w:spacing w:val="-7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o</w:t>
      </w:r>
      <w:r w:rsidRPr="00DA3535">
        <w:rPr>
          <w:rFonts w:eastAsia="Fira Sans" w:cs="Fira Sans"/>
          <w:spacing w:val="-4"/>
          <w:szCs w:val="19"/>
        </w:rPr>
        <w:t xml:space="preserve"> 15,2</w:t>
      </w:r>
      <w:r w:rsidRPr="00DA3535">
        <w:rPr>
          <w:rFonts w:eastAsia="Fira Sans" w:cs="Fira Sans"/>
          <w:spacing w:val="-2"/>
          <w:szCs w:val="19"/>
        </w:rPr>
        <w:t>%</w:t>
      </w:r>
      <w:r w:rsidRPr="00DA3535">
        <w:rPr>
          <w:rFonts w:eastAsia="Fira Sans" w:cs="Fira Sans"/>
          <w:spacing w:val="-7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 xml:space="preserve">więcej </w:t>
      </w:r>
      <w:r w:rsidRPr="00DA3535">
        <w:rPr>
          <w:rFonts w:eastAsia="Fira Sans" w:cs="Fira Sans"/>
          <w:szCs w:val="19"/>
        </w:rPr>
        <w:t>niż</w:t>
      </w:r>
      <w:r w:rsidRPr="00DA3535">
        <w:rPr>
          <w:rFonts w:eastAsia="Fira Sans" w:cs="Fira Sans"/>
          <w:spacing w:val="-13"/>
          <w:szCs w:val="19"/>
        </w:rPr>
        <w:t xml:space="preserve"> </w:t>
      </w:r>
      <w:r w:rsidRPr="00DA3535">
        <w:rPr>
          <w:rFonts w:eastAsia="Fira Sans" w:cs="Fira Sans"/>
          <w:szCs w:val="19"/>
        </w:rPr>
        <w:t>w</w:t>
      </w:r>
      <w:r w:rsidRPr="00DA3535">
        <w:rPr>
          <w:rFonts w:eastAsia="Fira Sans" w:cs="Fira Sans"/>
          <w:spacing w:val="-13"/>
          <w:szCs w:val="19"/>
        </w:rPr>
        <w:t xml:space="preserve"> </w:t>
      </w:r>
      <w:r w:rsidRPr="00DA3535">
        <w:rPr>
          <w:rFonts w:eastAsia="Fira Sans" w:cs="Fira Sans"/>
          <w:szCs w:val="19"/>
        </w:rPr>
        <w:t>2023</w:t>
      </w:r>
      <w:r w:rsidRPr="00DA3535">
        <w:rPr>
          <w:rFonts w:eastAsia="Fira Sans" w:cs="Fira Sans"/>
          <w:spacing w:val="-12"/>
          <w:szCs w:val="19"/>
        </w:rPr>
        <w:t xml:space="preserve"> </w:t>
      </w:r>
      <w:r w:rsidRPr="00DA3535">
        <w:rPr>
          <w:rFonts w:eastAsia="Fira Sans" w:cs="Fira Sans"/>
          <w:szCs w:val="19"/>
        </w:rPr>
        <w:t>r.</w:t>
      </w:r>
      <w:r w:rsidRPr="00DA3535">
        <w:rPr>
          <w:rFonts w:eastAsia="Fira Sans" w:cs="Fira Sans"/>
          <w:spacing w:val="-13"/>
          <w:szCs w:val="19"/>
        </w:rPr>
        <w:t xml:space="preserve"> </w:t>
      </w:r>
      <w:r w:rsidRPr="00DA3535">
        <w:rPr>
          <w:rFonts w:eastAsia="Fira Sans" w:cs="Fira Sans"/>
          <w:szCs w:val="19"/>
        </w:rPr>
        <w:t>Wśród</w:t>
      </w:r>
      <w:r w:rsidRPr="00DA3535">
        <w:rPr>
          <w:rFonts w:eastAsia="Fira Sans" w:cs="Fira Sans"/>
          <w:spacing w:val="-12"/>
          <w:szCs w:val="19"/>
        </w:rPr>
        <w:t xml:space="preserve"> </w:t>
      </w:r>
      <w:r w:rsidRPr="00DA3535">
        <w:rPr>
          <w:rFonts w:eastAsia="Fira Sans" w:cs="Fira Sans"/>
          <w:szCs w:val="19"/>
        </w:rPr>
        <w:t>kończących</w:t>
      </w:r>
      <w:r w:rsidRPr="00DA3535">
        <w:rPr>
          <w:rFonts w:eastAsia="Fira Sans" w:cs="Fira Sans"/>
          <w:spacing w:val="-13"/>
          <w:szCs w:val="19"/>
        </w:rPr>
        <w:t xml:space="preserve"> </w:t>
      </w:r>
      <w:r w:rsidRPr="00DA3535">
        <w:rPr>
          <w:rFonts w:eastAsia="Fira Sans" w:cs="Fira Sans"/>
          <w:szCs w:val="19"/>
        </w:rPr>
        <w:t>studia</w:t>
      </w:r>
      <w:r w:rsidRPr="00DA3535">
        <w:rPr>
          <w:rFonts w:eastAsia="Fira Sans" w:cs="Fira Sans"/>
          <w:spacing w:val="-13"/>
          <w:szCs w:val="19"/>
        </w:rPr>
        <w:t xml:space="preserve"> </w:t>
      </w:r>
      <w:r w:rsidRPr="00DA3535">
        <w:rPr>
          <w:rFonts w:eastAsia="Fira Sans" w:cs="Fira Sans"/>
          <w:szCs w:val="19"/>
        </w:rPr>
        <w:t>dominowali</w:t>
      </w:r>
      <w:r w:rsidRPr="00DA3535">
        <w:rPr>
          <w:rFonts w:eastAsia="Fira Sans" w:cs="Fira Sans"/>
          <w:spacing w:val="-12"/>
          <w:szCs w:val="19"/>
        </w:rPr>
        <w:t xml:space="preserve"> </w:t>
      </w:r>
      <w:r w:rsidRPr="00DA3535">
        <w:rPr>
          <w:rFonts w:eastAsia="Fira Sans" w:cs="Fira Sans"/>
          <w:szCs w:val="19"/>
        </w:rPr>
        <w:t>absolwenci</w:t>
      </w:r>
      <w:r w:rsidRPr="00DA3535">
        <w:rPr>
          <w:rFonts w:eastAsia="Fira Sans" w:cs="Fira Sans"/>
          <w:spacing w:val="-13"/>
          <w:szCs w:val="19"/>
        </w:rPr>
        <w:t xml:space="preserve"> </w:t>
      </w:r>
      <w:r w:rsidRPr="00DA3535">
        <w:rPr>
          <w:rFonts w:eastAsia="Fira Sans" w:cs="Fira Sans"/>
          <w:szCs w:val="19"/>
        </w:rPr>
        <w:t>cudzoziemcy</w:t>
      </w:r>
      <w:r w:rsidRPr="00DA3535">
        <w:rPr>
          <w:rFonts w:eastAsia="Fira Sans" w:cs="Fira Sans"/>
          <w:spacing w:val="-12"/>
          <w:szCs w:val="19"/>
        </w:rPr>
        <w:t xml:space="preserve"> </w:t>
      </w:r>
      <w:r w:rsidRPr="00DA3535">
        <w:rPr>
          <w:rFonts w:eastAsia="Fira Sans" w:cs="Fira Sans"/>
          <w:szCs w:val="19"/>
        </w:rPr>
        <w:t>studiów</w:t>
      </w:r>
      <w:r w:rsidRPr="00DA3535">
        <w:rPr>
          <w:rFonts w:eastAsia="Fira Sans" w:cs="Fira Sans"/>
          <w:spacing w:val="-13"/>
          <w:szCs w:val="19"/>
        </w:rPr>
        <w:t xml:space="preserve"> </w:t>
      </w:r>
      <w:proofErr w:type="spellStart"/>
      <w:r w:rsidRPr="00DA3535">
        <w:rPr>
          <w:rFonts w:eastAsia="Fira Sans" w:cs="Fira Sans"/>
          <w:szCs w:val="19"/>
        </w:rPr>
        <w:t>stacjonar</w:t>
      </w:r>
      <w:proofErr w:type="spellEnd"/>
      <w:r w:rsidRPr="00DA3535">
        <w:rPr>
          <w:rFonts w:eastAsia="Fira Sans" w:cs="Fira Sans"/>
          <w:szCs w:val="19"/>
        </w:rPr>
        <w:t xml:space="preserve">- </w:t>
      </w:r>
      <w:proofErr w:type="spellStart"/>
      <w:r w:rsidRPr="00DA3535">
        <w:rPr>
          <w:rFonts w:eastAsia="Fira Sans" w:cs="Fira Sans"/>
          <w:szCs w:val="19"/>
        </w:rPr>
        <w:t>nych</w:t>
      </w:r>
      <w:proofErr w:type="spellEnd"/>
      <w:r w:rsidRPr="00DA3535">
        <w:rPr>
          <w:rFonts w:eastAsia="Fira Sans" w:cs="Fira Sans"/>
          <w:spacing w:val="-9"/>
          <w:szCs w:val="19"/>
        </w:rPr>
        <w:t xml:space="preserve"> </w:t>
      </w:r>
      <w:r w:rsidRPr="00DA3535">
        <w:rPr>
          <w:rFonts w:eastAsia="Fira Sans" w:cs="Fira Sans"/>
          <w:szCs w:val="19"/>
        </w:rPr>
        <w:t>(87,8%).</w:t>
      </w:r>
      <w:r w:rsidRPr="00DA3535">
        <w:rPr>
          <w:rFonts w:eastAsia="Fira Sans" w:cs="Fira Sans"/>
          <w:spacing w:val="-6"/>
          <w:szCs w:val="19"/>
        </w:rPr>
        <w:t xml:space="preserve"> </w:t>
      </w:r>
      <w:r w:rsidRPr="00DA3535">
        <w:rPr>
          <w:rFonts w:eastAsia="Fira Sans" w:cs="Fira Sans"/>
          <w:szCs w:val="19"/>
        </w:rPr>
        <w:t>Studia</w:t>
      </w:r>
      <w:r w:rsidRPr="00DA3535">
        <w:rPr>
          <w:rFonts w:eastAsia="Fira Sans" w:cs="Fira Sans"/>
          <w:spacing w:val="-8"/>
          <w:szCs w:val="19"/>
        </w:rPr>
        <w:t xml:space="preserve"> </w:t>
      </w:r>
      <w:r w:rsidRPr="00DA3535">
        <w:rPr>
          <w:rFonts w:eastAsia="Fira Sans" w:cs="Fira Sans"/>
          <w:szCs w:val="19"/>
        </w:rPr>
        <w:t>pierwszego</w:t>
      </w:r>
      <w:r w:rsidRPr="00DA3535">
        <w:rPr>
          <w:rFonts w:eastAsia="Fira Sans" w:cs="Fira Sans"/>
          <w:spacing w:val="-6"/>
          <w:szCs w:val="19"/>
        </w:rPr>
        <w:t xml:space="preserve"> </w:t>
      </w:r>
      <w:r w:rsidRPr="00DA3535">
        <w:rPr>
          <w:rFonts w:eastAsia="Fira Sans" w:cs="Fira Sans"/>
          <w:szCs w:val="19"/>
        </w:rPr>
        <w:t>stopnia</w:t>
      </w:r>
      <w:r w:rsidRPr="00DA3535">
        <w:rPr>
          <w:rFonts w:eastAsia="Fira Sans" w:cs="Fira Sans"/>
          <w:spacing w:val="-6"/>
          <w:szCs w:val="19"/>
        </w:rPr>
        <w:t xml:space="preserve"> ukończyło 0,6 tys. (39,6%) cudzoziemców</w:t>
      </w:r>
      <w:r w:rsidR="00E873A2">
        <w:rPr>
          <w:rFonts w:eastAsia="Fira Sans" w:cs="Fira Sans"/>
          <w:spacing w:val="-6"/>
          <w:szCs w:val="19"/>
        </w:rPr>
        <w:t>,</w:t>
      </w:r>
      <w:r w:rsidRPr="00DA3535">
        <w:rPr>
          <w:rFonts w:eastAsia="Fira Sans" w:cs="Fira Sans"/>
          <w:spacing w:val="-6"/>
          <w:szCs w:val="19"/>
        </w:rPr>
        <w:t xml:space="preserve"> w tym z tytułem </w:t>
      </w:r>
      <w:r w:rsidRPr="00DA3535">
        <w:rPr>
          <w:rFonts w:eastAsia="Fira Sans" w:cs="Fira Sans"/>
          <w:szCs w:val="19"/>
        </w:rPr>
        <w:t>licencjata</w:t>
      </w:r>
      <w:r w:rsidRPr="00DA3535">
        <w:rPr>
          <w:rFonts w:eastAsia="Fira Sans" w:cs="Fira Sans"/>
          <w:spacing w:val="-9"/>
          <w:szCs w:val="19"/>
        </w:rPr>
        <w:t xml:space="preserve"> </w:t>
      </w:r>
      <w:r w:rsidRPr="00DA3535">
        <w:rPr>
          <w:rFonts w:eastAsia="Fira Sans" w:cs="Fira Sans"/>
          <w:szCs w:val="19"/>
        </w:rPr>
        <w:t>0,5</w:t>
      </w:r>
      <w:r w:rsidRPr="00DA3535">
        <w:rPr>
          <w:rFonts w:eastAsia="Fira Sans" w:cs="Fira Sans"/>
          <w:spacing w:val="-7"/>
          <w:szCs w:val="19"/>
        </w:rPr>
        <w:t xml:space="preserve"> </w:t>
      </w:r>
      <w:r w:rsidRPr="00DA3535">
        <w:rPr>
          <w:rFonts w:eastAsia="Fira Sans" w:cs="Fira Sans"/>
          <w:szCs w:val="19"/>
        </w:rPr>
        <w:t>tys.</w:t>
      </w:r>
      <w:r w:rsidRPr="00DA3535">
        <w:rPr>
          <w:rFonts w:eastAsia="Fira Sans" w:cs="Fira Sans"/>
          <w:spacing w:val="-8"/>
          <w:szCs w:val="19"/>
        </w:rPr>
        <w:t xml:space="preserve"> </w:t>
      </w:r>
      <w:r w:rsidRPr="00DA3535">
        <w:rPr>
          <w:rFonts w:eastAsia="Fira Sans" w:cs="Fira Sans"/>
          <w:szCs w:val="19"/>
        </w:rPr>
        <w:t>obcokrajowców</w:t>
      </w:r>
      <w:r w:rsidRPr="00DA3535">
        <w:rPr>
          <w:rFonts w:eastAsia="Fira Sans" w:cs="Fira Sans"/>
          <w:spacing w:val="-7"/>
          <w:szCs w:val="19"/>
        </w:rPr>
        <w:t xml:space="preserve"> </w:t>
      </w:r>
      <w:r w:rsidRPr="00DA3535">
        <w:rPr>
          <w:rFonts w:eastAsia="Fira Sans" w:cs="Fira Sans"/>
          <w:szCs w:val="19"/>
        </w:rPr>
        <w:t xml:space="preserve">(31,7% </w:t>
      </w:r>
      <w:r w:rsidRPr="00DA3535">
        <w:rPr>
          <w:rFonts w:eastAsia="Fira Sans" w:cs="Fira Sans"/>
          <w:spacing w:val="-2"/>
          <w:szCs w:val="19"/>
        </w:rPr>
        <w:t>ogółu</w:t>
      </w:r>
      <w:r w:rsidRPr="00DA3535">
        <w:rPr>
          <w:rFonts w:eastAsia="Fira Sans" w:cs="Fira Sans"/>
          <w:spacing w:val="-4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studentów</w:t>
      </w:r>
      <w:r w:rsidRPr="00DA3535">
        <w:rPr>
          <w:rFonts w:eastAsia="Fira Sans" w:cs="Fira Sans"/>
          <w:spacing w:val="-3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z</w:t>
      </w:r>
      <w:r w:rsidRPr="00DA3535">
        <w:rPr>
          <w:rFonts w:eastAsia="Fira Sans" w:cs="Fira Sans"/>
          <w:spacing w:val="-5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zagranicy),</w:t>
      </w:r>
      <w:r w:rsidRPr="00DA3535">
        <w:rPr>
          <w:rFonts w:eastAsia="Fira Sans" w:cs="Fira Sans"/>
          <w:spacing w:val="-6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a</w:t>
      </w:r>
      <w:r w:rsidRPr="00DA3535">
        <w:rPr>
          <w:rFonts w:eastAsia="Fira Sans" w:cs="Fira Sans"/>
          <w:spacing w:val="-6"/>
          <w:szCs w:val="19"/>
        </w:rPr>
        <w:t xml:space="preserve"> z tytułem </w:t>
      </w:r>
      <w:r w:rsidRPr="00DA3535">
        <w:rPr>
          <w:rFonts w:eastAsia="Fira Sans" w:cs="Fira Sans"/>
          <w:spacing w:val="-2"/>
          <w:szCs w:val="19"/>
        </w:rPr>
        <w:t>inżyniera</w:t>
      </w:r>
      <w:r w:rsidRPr="00DA3535">
        <w:rPr>
          <w:rFonts w:eastAsia="Fira Sans" w:cs="Fira Sans"/>
          <w:spacing w:val="-7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–</w:t>
      </w:r>
      <w:r w:rsidRPr="00DA3535">
        <w:rPr>
          <w:rFonts w:eastAsia="Fira Sans" w:cs="Fira Sans"/>
          <w:spacing w:val="-4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0,1</w:t>
      </w:r>
      <w:r w:rsidRPr="00DA3535">
        <w:rPr>
          <w:rFonts w:eastAsia="Fira Sans" w:cs="Fira Sans"/>
          <w:spacing w:val="-7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tys.</w:t>
      </w:r>
      <w:r w:rsidRPr="00DA3535">
        <w:rPr>
          <w:rFonts w:eastAsia="Fira Sans" w:cs="Fira Sans"/>
          <w:spacing w:val="-6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(7,9%).</w:t>
      </w:r>
      <w:r w:rsidRPr="00DA3535">
        <w:rPr>
          <w:rFonts w:eastAsia="Fira Sans" w:cs="Fira Sans"/>
          <w:spacing w:val="-6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Dyplom</w:t>
      </w:r>
      <w:r w:rsidRPr="00DA3535">
        <w:rPr>
          <w:rFonts w:eastAsia="Fira Sans" w:cs="Fira Sans"/>
          <w:spacing w:val="-6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>ukończenia</w:t>
      </w:r>
      <w:r w:rsidRPr="00DA3535">
        <w:rPr>
          <w:rFonts w:eastAsia="Fira Sans" w:cs="Fira Sans"/>
          <w:spacing w:val="-4"/>
          <w:szCs w:val="19"/>
        </w:rPr>
        <w:t xml:space="preserve"> </w:t>
      </w:r>
      <w:r w:rsidRPr="00DA3535">
        <w:rPr>
          <w:rFonts w:eastAsia="Fira Sans" w:cs="Fira Sans"/>
          <w:spacing w:val="-2"/>
          <w:szCs w:val="19"/>
        </w:rPr>
        <w:t xml:space="preserve">studiów </w:t>
      </w:r>
      <w:r w:rsidRPr="00DA3535">
        <w:rPr>
          <w:rFonts w:eastAsia="Fira Sans" w:cs="Fira Sans"/>
          <w:szCs w:val="19"/>
        </w:rPr>
        <w:t>wyższych</w:t>
      </w:r>
      <w:r w:rsidRPr="00DA3535">
        <w:rPr>
          <w:rFonts w:eastAsia="Fira Sans" w:cs="Fira Sans"/>
          <w:spacing w:val="-9"/>
          <w:szCs w:val="19"/>
        </w:rPr>
        <w:t xml:space="preserve"> </w:t>
      </w:r>
      <w:r w:rsidRPr="00DA3535">
        <w:rPr>
          <w:rFonts w:eastAsia="Fira Sans" w:cs="Fira Sans"/>
          <w:szCs w:val="19"/>
        </w:rPr>
        <w:t>drugiego</w:t>
      </w:r>
      <w:r w:rsidRPr="00DA3535">
        <w:rPr>
          <w:rFonts w:eastAsia="Fira Sans" w:cs="Fira Sans"/>
          <w:spacing w:val="-6"/>
          <w:szCs w:val="19"/>
        </w:rPr>
        <w:t xml:space="preserve"> </w:t>
      </w:r>
      <w:r w:rsidRPr="00DA3535">
        <w:rPr>
          <w:rFonts w:eastAsia="Fira Sans" w:cs="Fira Sans"/>
          <w:szCs w:val="19"/>
        </w:rPr>
        <w:t>stopnia</w:t>
      </w:r>
      <w:r w:rsidRPr="00DA3535">
        <w:rPr>
          <w:rFonts w:eastAsia="Fira Sans" w:cs="Fira Sans"/>
          <w:spacing w:val="-6"/>
          <w:szCs w:val="19"/>
        </w:rPr>
        <w:t xml:space="preserve"> </w:t>
      </w:r>
      <w:r w:rsidRPr="00DA3535">
        <w:rPr>
          <w:rFonts w:eastAsia="Fira Sans" w:cs="Fira Sans"/>
          <w:szCs w:val="19"/>
        </w:rPr>
        <w:t>otrzymało</w:t>
      </w:r>
      <w:r w:rsidRPr="00DA3535">
        <w:rPr>
          <w:rFonts w:eastAsia="Fira Sans" w:cs="Fira Sans"/>
          <w:spacing w:val="-9"/>
          <w:szCs w:val="19"/>
        </w:rPr>
        <w:t xml:space="preserve"> </w:t>
      </w:r>
      <w:r w:rsidRPr="00DA3535">
        <w:rPr>
          <w:rFonts w:eastAsia="Fira Sans" w:cs="Fira Sans"/>
          <w:szCs w:val="19"/>
        </w:rPr>
        <w:t>0,9</w:t>
      </w:r>
      <w:r w:rsidRPr="00DA3535">
        <w:rPr>
          <w:rFonts w:eastAsia="Fira Sans" w:cs="Fira Sans"/>
          <w:spacing w:val="-8"/>
          <w:szCs w:val="19"/>
        </w:rPr>
        <w:t xml:space="preserve"> </w:t>
      </w:r>
      <w:r w:rsidRPr="00DA3535">
        <w:rPr>
          <w:rFonts w:eastAsia="Fira Sans" w:cs="Fira Sans"/>
          <w:szCs w:val="19"/>
        </w:rPr>
        <w:t>tys.</w:t>
      </w:r>
      <w:r w:rsidRPr="00DA3535">
        <w:rPr>
          <w:rFonts w:eastAsia="Fira Sans" w:cs="Fira Sans"/>
          <w:spacing w:val="-8"/>
          <w:szCs w:val="19"/>
        </w:rPr>
        <w:t xml:space="preserve"> </w:t>
      </w:r>
      <w:r w:rsidRPr="00DA3535">
        <w:rPr>
          <w:rFonts w:eastAsia="Fira Sans" w:cs="Fira Sans"/>
          <w:szCs w:val="19"/>
        </w:rPr>
        <w:t>cudzoziemców</w:t>
      </w:r>
      <w:r w:rsidRPr="00DA3535">
        <w:rPr>
          <w:rFonts w:eastAsia="Fira Sans" w:cs="Fira Sans"/>
          <w:spacing w:val="-7"/>
          <w:szCs w:val="19"/>
        </w:rPr>
        <w:t xml:space="preserve"> </w:t>
      </w:r>
      <w:r w:rsidRPr="00DA3535">
        <w:rPr>
          <w:rFonts w:eastAsia="Fira Sans" w:cs="Fira Sans"/>
          <w:szCs w:val="19"/>
        </w:rPr>
        <w:t>(53,4</w:t>
      </w:r>
      <w:r w:rsidR="00574BC1">
        <w:rPr>
          <w:rFonts w:eastAsia="Fira Sans" w:cs="Fira Sans"/>
          <w:szCs w:val="19"/>
        </w:rPr>
        <w:t>%</w:t>
      </w:r>
      <w:r w:rsidRPr="00DA3535">
        <w:rPr>
          <w:rFonts w:eastAsia="Fira Sans" w:cs="Fira Sans"/>
          <w:szCs w:val="19"/>
        </w:rPr>
        <w:t>),</w:t>
      </w:r>
      <w:r w:rsidRPr="00DA3535">
        <w:rPr>
          <w:rFonts w:eastAsia="Fira Sans" w:cs="Fira Sans"/>
          <w:spacing w:val="-8"/>
          <w:szCs w:val="19"/>
        </w:rPr>
        <w:t xml:space="preserve"> </w:t>
      </w:r>
      <w:r w:rsidRPr="00DA3535">
        <w:rPr>
          <w:rFonts w:eastAsia="Fira Sans" w:cs="Fira Sans"/>
          <w:szCs w:val="19"/>
        </w:rPr>
        <w:t>a</w:t>
      </w:r>
      <w:r w:rsidRPr="00DA3535">
        <w:rPr>
          <w:rFonts w:eastAsia="Fira Sans" w:cs="Fira Sans"/>
          <w:spacing w:val="-8"/>
          <w:szCs w:val="19"/>
        </w:rPr>
        <w:t xml:space="preserve"> </w:t>
      </w:r>
      <w:r w:rsidRPr="00DA3535">
        <w:rPr>
          <w:rFonts w:eastAsia="Fira Sans" w:cs="Fira Sans"/>
          <w:szCs w:val="19"/>
        </w:rPr>
        <w:t>magisterski</w:t>
      </w:r>
      <w:r w:rsidR="00574BC1">
        <w:rPr>
          <w:rFonts w:eastAsia="Fira Sans" w:cs="Fira Sans"/>
          <w:szCs w:val="19"/>
        </w:rPr>
        <w:t>ch</w:t>
      </w:r>
      <w:r w:rsidRPr="00DA3535">
        <w:rPr>
          <w:rFonts w:eastAsia="Fira Sans" w:cs="Fira Sans"/>
          <w:spacing w:val="-9"/>
          <w:szCs w:val="19"/>
        </w:rPr>
        <w:t xml:space="preserve"> </w:t>
      </w:r>
      <w:r w:rsidRPr="00DA3535">
        <w:rPr>
          <w:rFonts w:eastAsia="Fira Sans" w:cs="Fira Sans"/>
          <w:szCs w:val="19"/>
        </w:rPr>
        <w:t>jednolit</w:t>
      </w:r>
      <w:r w:rsidR="00574BC1">
        <w:rPr>
          <w:rFonts w:eastAsia="Fira Sans" w:cs="Fira Sans"/>
          <w:szCs w:val="19"/>
        </w:rPr>
        <w:t>ych</w:t>
      </w:r>
      <w:r w:rsidRPr="00DA3535">
        <w:rPr>
          <w:rFonts w:eastAsia="Fira Sans" w:cs="Fira Sans"/>
          <w:szCs w:val="19"/>
        </w:rPr>
        <w:t xml:space="preserve"> – 0,1 tys. (7,0%).</w:t>
      </w:r>
    </w:p>
    <w:p w14:paraId="572DEC69" w14:textId="1ACC27AE" w:rsidR="001D057B" w:rsidRPr="008601DC" w:rsidRDefault="00EA24AA" w:rsidP="00EA24AA">
      <w:pPr>
        <w:pStyle w:val="32tyturozdziau"/>
        <w:spacing w:before="1560"/>
        <w:rPr>
          <w:lang w:eastAsia="pl-PL"/>
        </w:rPr>
      </w:pPr>
      <w:r w:rsidRPr="0029632F">
        <w:rPr>
          <w:b w:val="0"/>
          <w:noProof/>
          <w:shd w:val="clear" w:color="auto" w:fill="FFFFFF"/>
        </w:rPr>
        <w:lastRenderedPageBreak/>
        <mc:AlternateContent>
          <mc:Choice Requires="wps">
            <w:drawing>
              <wp:anchor distT="45720" distB="45720" distL="114300" distR="114300" simplePos="0" relativeHeight="251970560" behindDoc="1" locked="0" layoutInCell="1" allowOverlap="1" wp14:anchorId="17D368EA" wp14:editId="29FE34C3">
                <wp:simplePos x="0" y="0"/>
                <wp:positionH relativeFrom="column">
                  <wp:posOffset>5232400</wp:posOffset>
                </wp:positionH>
                <wp:positionV relativeFrom="paragraph">
                  <wp:posOffset>193040</wp:posOffset>
                </wp:positionV>
                <wp:extent cx="1725295" cy="720725"/>
                <wp:effectExtent l="0" t="0" r="0" b="3175"/>
                <wp:wrapTight wrapText="bothSides">
                  <wp:wrapPolygon edited="0">
                    <wp:start x="715" y="0"/>
                    <wp:lineTo x="715" y="21124"/>
                    <wp:lineTo x="20749" y="21124"/>
                    <wp:lineTo x="20749" y="0"/>
                    <wp:lineTo x="715" y="0"/>
                  </wp:wrapPolygon>
                </wp:wrapTight>
                <wp:docPr id="35" name="Pole tekstowe 35" descr="W roku akademickim 2024/25 na studiach podyplomowych studiowało 10,0 tys. słuchaczy&#10;&#10;&#10;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25295" cy="72072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0BCACE8" w14:textId="77777777" w:rsidR="00EA24AA" w:rsidRPr="00EA24AA" w:rsidRDefault="00EA24AA" w:rsidP="00EA24AA">
                            <w:pPr>
                              <w:widowControl w:val="0"/>
                              <w:autoSpaceDE w:val="0"/>
                              <w:autoSpaceDN w:val="0"/>
                              <w:spacing w:before="0" w:after="0" w:line="266" w:lineRule="auto"/>
                              <w:ind w:right="18"/>
                              <w:jc w:val="both"/>
                              <w:rPr>
                                <w:rFonts w:eastAsia="Fira Sans" w:cs="Fira Sans"/>
                                <w:sz w:val="18"/>
                              </w:rPr>
                            </w:pPr>
                            <w:r w:rsidRPr="00EA24AA">
                              <w:rPr>
                                <w:rFonts w:eastAsia="Fira Sans" w:cs="Fira Sans"/>
                                <w:color w:val="001D77"/>
                                <w:sz w:val="18"/>
                              </w:rPr>
                              <w:t>W</w:t>
                            </w:r>
                            <w:r w:rsidRPr="00EA24AA">
                              <w:rPr>
                                <w:rFonts w:eastAsia="Fira Sans" w:cs="Fira Sans"/>
                                <w:color w:val="001D77"/>
                                <w:spacing w:val="-12"/>
                                <w:sz w:val="18"/>
                              </w:rPr>
                              <w:t xml:space="preserve"> </w:t>
                            </w:r>
                            <w:r w:rsidRPr="00EA24AA">
                              <w:rPr>
                                <w:rFonts w:eastAsia="Fira Sans" w:cs="Fira Sans"/>
                                <w:color w:val="001D77"/>
                                <w:sz w:val="18"/>
                              </w:rPr>
                              <w:t>roku</w:t>
                            </w:r>
                            <w:r w:rsidRPr="00EA24AA">
                              <w:rPr>
                                <w:rFonts w:eastAsia="Fira Sans" w:cs="Fira Sans"/>
                                <w:color w:val="001D77"/>
                                <w:spacing w:val="-12"/>
                                <w:sz w:val="18"/>
                              </w:rPr>
                              <w:t xml:space="preserve"> </w:t>
                            </w:r>
                            <w:r w:rsidRPr="00EA24AA">
                              <w:rPr>
                                <w:rFonts w:eastAsia="Fira Sans" w:cs="Fira Sans"/>
                                <w:color w:val="001D77"/>
                                <w:sz w:val="18"/>
                              </w:rPr>
                              <w:t>akademickim</w:t>
                            </w:r>
                            <w:r w:rsidRPr="00EA24AA">
                              <w:rPr>
                                <w:rFonts w:eastAsia="Fira Sans" w:cs="Fira Sans"/>
                                <w:color w:val="001D77"/>
                                <w:spacing w:val="-12"/>
                                <w:sz w:val="18"/>
                              </w:rPr>
                              <w:t xml:space="preserve"> </w:t>
                            </w:r>
                            <w:r w:rsidRPr="00EA24AA">
                              <w:rPr>
                                <w:rFonts w:eastAsia="Fira Sans" w:cs="Fira Sans"/>
                                <w:color w:val="001D77"/>
                                <w:sz w:val="18"/>
                              </w:rPr>
                              <w:t>2024/25 na studiach podyplomowych studiowało</w:t>
                            </w:r>
                            <w:r w:rsidRPr="00EA24AA">
                              <w:rPr>
                                <w:rFonts w:eastAsia="Fira Sans" w:cs="Fira Sans"/>
                                <w:color w:val="001D77"/>
                                <w:spacing w:val="-1"/>
                                <w:sz w:val="18"/>
                              </w:rPr>
                              <w:t xml:space="preserve"> 10,0 </w:t>
                            </w:r>
                            <w:r w:rsidRPr="00EA24AA">
                              <w:rPr>
                                <w:rFonts w:eastAsia="Fira Sans" w:cs="Fira Sans"/>
                                <w:color w:val="001D77"/>
                                <w:sz w:val="18"/>
                              </w:rPr>
                              <w:t>tys.</w:t>
                            </w:r>
                            <w:r w:rsidRPr="00EA24AA">
                              <w:rPr>
                                <w:rFonts w:eastAsia="Fira Sans" w:cs="Fira Sans"/>
                                <w:color w:val="001D77"/>
                                <w:spacing w:val="-1"/>
                                <w:sz w:val="18"/>
                              </w:rPr>
                              <w:t xml:space="preserve"> </w:t>
                            </w:r>
                            <w:r w:rsidRPr="00EA24AA">
                              <w:rPr>
                                <w:rFonts w:eastAsia="Fira Sans" w:cs="Fira Sans"/>
                                <w:color w:val="001D77"/>
                                <w:sz w:val="18"/>
                              </w:rPr>
                              <w:t>słuchaczy</w:t>
                            </w:r>
                          </w:p>
                          <w:p w14:paraId="41FE6322" w14:textId="77D27AC4" w:rsidR="001D057B" w:rsidRPr="00D0036E" w:rsidRDefault="001D057B" w:rsidP="001D057B">
                            <w:pPr>
                              <w:pStyle w:val="tekstzboku"/>
                              <w:spacing w:before="0"/>
                              <w:rPr>
                                <w:bCs w:val="0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7D368EA" id="Pole tekstowe 35" o:spid="_x0000_s1079" type="#_x0000_t202" alt="W roku akademickim 2024/25 na studiach podyplomowych studiowało 10,0 tys. słuchaczy&#10;&#10;&#10;" style="position:absolute;margin-left:412pt;margin-top:15.2pt;width:135.85pt;height:56.75pt;z-index:-25134592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kv3x+gEAANUDAAAOAAAAZHJzL2Uyb0RvYy54bWysU11v2yAUfZ+0/4B4X+xYSdtYIVXXrtOk&#10;7kPq9gMIxjEacBmQ2Nmv3wW7adS+VfMD4vrCufece1hfD0aTg/RBgWV0PispkVZAo+yO0V8/7z9c&#10;URIitw3XYCWjRxno9eb9u3XvallBB7qRniCIDXXvGO1idHVRBNFJw8MMnLSYbMEbHjH0u6LxvEd0&#10;o4uqLC+KHnzjPAgZAv69G5N0k/HbVor4vW2DjEQzir3FvPq8btNabNa83nnuOiWmNvgbujBcWSx6&#10;grrjkZO9V6+gjBIeArRxJsAU0LZKyMwB2czLF2weO+5k5oLiBHeSKfw/WPHt8Oh+eBKHjzDgADOJ&#10;4B5A/A7Ewm3H7U7eeA99J3mDhedJsqJ3oZ6uJqlDHRLItv8KDQ6Z7yNkoKH1JqmCPAmi4wCOJ9Hl&#10;EIlIJS+rZbVaUiIwd1mVGOYSvH667XyInyUYkjaMehxqRueHhxBTN7x+OpKKWbhXWufBakt6RldL&#10;hHyRMSqi77QyjF6V6RudkEh+sk2+HLnS4x4LaDuxTkRHynHYDkQ1jFYX6XJSYQvNEXXwMPoM3wVu&#10;OvB/KenRY4yGP3vuJSX6i0UtV/PFIpkyB4slkqfEn2e25xluBUIxGikZt7cxG3lkdoOatyrL8dzJ&#10;1DN6J6s0+TyZ8zzOp55f4+YfAAAA//8DAFBLAwQUAAYACAAAACEAdCGSueAAAAALAQAADwAAAGRy&#10;cy9kb3ducmV2LnhtbEyPwU7DMBBE70j9B2uReqNr2hSaEKdCVFxBFFqJmxtvk6jxOordJvw97glu&#10;s5rR7Jt8PdpWXKj3jWMF9zMJgrh0puFKwdfn690KhA+ajW4dk4If8rAuJje5zowb+IMu21CJWMI+&#10;0wrqELoM0Zc1We1nriOO3tH1Vod49hWaXg+x3LY4l/IBrW44fqh1Ry81laft2SrYvR2/94l8rzZ2&#10;2Q1ulMg2RaWmt+PzE4hAY/gLwxU/okMRmQ7uzMaLVsFqnsQtQcFCJiCuAZkuH0EcokoWKWCR4/8N&#10;xS8AAAD//wMAUEsBAi0AFAAGAAgAAAAhALaDOJL+AAAA4QEAABMAAAAAAAAAAAAAAAAAAAAAAFtD&#10;b250ZW50X1R5cGVzXS54bWxQSwECLQAUAAYACAAAACEAOP0h/9YAAACUAQAACwAAAAAAAAAAAAAA&#10;AAAvAQAAX3JlbHMvLnJlbHNQSwECLQAUAAYACAAAACEATJL98foBAADVAwAADgAAAAAAAAAAAAAA&#10;AAAuAgAAZHJzL2Uyb0RvYy54bWxQSwECLQAUAAYACAAAACEAdCGSueAAAAALAQAADwAAAAAAAAAA&#10;AAAAAABUBAAAZHJzL2Rvd25yZXYueG1sUEsFBgAAAAAEAAQA8wAAAGEFAAAAAA==&#10;" filled="f" stroked="f">
                <v:textbox>
                  <w:txbxContent>
                    <w:p w14:paraId="60BCACE8" w14:textId="77777777" w:rsidR="00EA24AA" w:rsidRPr="00EA24AA" w:rsidRDefault="00EA24AA" w:rsidP="00EA24AA">
                      <w:pPr>
                        <w:widowControl w:val="0"/>
                        <w:autoSpaceDE w:val="0"/>
                        <w:autoSpaceDN w:val="0"/>
                        <w:spacing w:before="0" w:after="0" w:line="266" w:lineRule="auto"/>
                        <w:ind w:right="18"/>
                        <w:jc w:val="both"/>
                        <w:rPr>
                          <w:rFonts w:eastAsia="Fira Sans" w:cs="Fira Sans"/>
                          <w:sz w:val="18"/>
                        </w:rPr>
                      </w:pPr>
                      <w:r w:rsidRPr="00EA24AA">
                        <w:rPr>
                          <w:rFonts w:eastAsia="Fira Sans" w:cs="Fira Sans"/>
                          <w:color w:val="001D77"/>
                          <w:sz w:val="18"/>
                        </w:rPr>
                        <w:t>W</w:t>
                      </w:r>
                      <w:r w:rsidRPr="00EA24AA">
                        <w:rPr>
                          <w:rFonts w:eastAsia="Fira Sans" w:cs="Fira Sans"/>
                          <w:color w:val="001D77"/>
                          <w:spacing w:val="-12"/>
                          <w:sz w:val="18"/>
                        </w:rPr>
                        <w:t xml:space="preserve"> </w:t>
                      </w:r>
                      <w:r w:rsidRPr="00EA24AA">
                        <w:rPr>
                          <w:rFonts w:eastAsia="Fira Sans" w:cs="Fira Sans"/>
                          <w:color w:val="001D77"/>
                          <w:sz w:val="18"/>
                        </w:rPr>
                        <w:t>roku</w:t>
                      </w:r>
                      <w:r w:rsidRPr="00EA24AA">
                        <w:rPr>
                          <w:rFonts w:eastAsia="Fira Sans" w:cs="Fira Sans"/>
                          <w:color w:val="001D77"/>
                          <w:spacing w:val="-12"/>
                          <w:sz w:val="18"/>
                        </w:rPr>
                        <w:t xml:space="preserve"> </w:t>
                      </w:r>
                      <w:r w:rsidRPr="00EA24AA">
                        <w:rPr>
                          <w:rFonts w:eastAsia="Fira Sans" w:cs="Fira Sans"/>
                          <w:color w:val="001D77"/>
                          <w:sz w:val="18"/>
                        </w:rPr>
                        <w:t>akademickim</w:t>
                      </w:r>
                      <w:r w:rsidRPr="00EA24AA">
                        <w:rPr>
                          <w:rFonts w:eastAsia="Fira Sans" w:cs="Fira Sans"/>
                          <w:color w:val="001D77"/>
                          <w:spacing w:val="-12"/>
                          <w:sz w:val="18"/>
                        </w:rPr>
                        <w:t xml:space="preserve"> </w:t>
                      </w:r>
                      <w:r w:rsidRPr="00EA24AA">
                        <w:rPr>
                          <w:rFonts w:eastAsia="Fira Sans" w:cs="Fira Sans"/>
                          <w:color w:val="001D77"/>
                          <w:sz w:val="18"/>
                        </w:rPr>
                        <w:t>2024/25 na studiach podyplomowych studiowało</w:t>
                      </w:r>
                      <w:r w:rsidRPr="00EA24AA">
                        <w:rPr>
                          <w:rFonts w:eastAsia="Fira Sans" w:cs="Fira Sans"/>
                          <w:color w:val="001D77"/>
                          <w:spacing w:val="-1"/>
                          <w:sz w:val="18"/>
                        </w:rPr>
                        <w:t xml:space="preserve"> 10,0 </w:t>
                      </w:r>
                      <w:r w:rsidRPr="00EA24AA">
                        <w:rPr>
                          <w:rFonts w:eastAsia="Fira Sans" w:cs="Fira Sans"/>
                          <w:color w:val="001D77"/>
                          <w:sz w:val="18"/>
                        </w:rPr>
                        <w:t>tys.</w:t>
                      </w:r>
                      <w:r w:rsidRPr="00EA24AA">
                        <w:rPr>
                          <w:rFonts w:eastAsia="Fira Sans" w:cs="Fira Sans"/>
                          <w:color w:val="001D77"/>
                          <w:spacing w:val="-1"/>
                          <w:sz w:val="18"/>
                        </w:rPr>
                        <w:t xml:space="preserve"> </w:t>
                      </w:r>
                      <w:r w:rsidRPr="00EA24AA">
                        <w:rPr>
                          <w:rFonts w:eastAsia="Fira Sans" w:cs="Fira Sans"/>
                          <w:color w:val="001D77"/>
                          <w:sz w:val="18"/>
                        </w:rPr>
                        <w:t>słuchaczy</w:t>
                      </w:r>
                    </w:p>
                    <w:p w14:paraId="41FE6322" w14:textId="77D27AC4" w:rsidR="001D057B" w:rsidRPr="00D0036E" w:rsidRDefault="001D057B" w:rsidP="001D057B">
                      <w:pPr>
                        <w:pStyle w:val="tekstzboku"/>
                        <w:spacing w:before="0"/>
                        <w:rPr>
                          <w:bCs w:val="0"/>
                        </w:rPr>
                      </w:pPr>
                    </w:p>
                  </w:txbxContent>
                </v:textbox>
                <w10:wrap type="tight"/>
              </v:shape>
            </w:pict>
          </mc:Fallback>
        </mc:AlternateContent>
      </w:r>
      <w:r>
        <w:rPr>
          <w:lang w:eastAsia="pl-PL"/>
        </w:rPr>
        <w:t>Studia podyplomowe</w:t>
      </w:r>
    </w:p>
    <w:p w14:paraId="01404CA7" w14:textId="489DCB47" w:rsidR="00EA24AA" w:rsidRDefault="00EA24AA" w:rsidP="00EA24AA">
      <w:pPr>
        <w:pStyle w:val="Tekstpodstawowy"/>
      </w:pPr>
      <w:r>
        <w:t>Liczba</w:t>
      </w:r>
      <w:r>
        <w:rPr>
          <w:spacing w:val="-3"/>
        </w:rPr>
        <w:t xml:space="preserve"> </w:t>
      </w:r>
      <w:r>
        <w:t>słuchaczy</w:t>
      </w:r>
      <w:r>
        <w:rPr>
          <w:spacing w:val="-3"/>
        </w:rPr>
        <w:t xml:space="preserve"> </w:t>
      </w:r>
      <w:r>
        <w:t>na</w:t>
      </w:r>
      <w:r>
        <w:rPr>
          <w:spacing w:val="-3"/>
        </w:rPr>
        <w:t xml:space="preserve"> </w:t>
      </w:r>
      <w:r>
        <w:t>studiach</w:t>
      </w:r>
      <w:r>
        <w:rPr>
          <w:spacing w:val="-4"/>
        </w:rPr>
        <w:t xml:space="preserve"> </w:t>
      </w:r>
      <w:r>
        <w:t>podyplomowych</w:t>
      </w:r>
      <w:r>
        <w:rPr>
          <w:spacing w:val="-4"/>
        </w:rPr>
        <w:t xml:space="preserve"> </w:t>
      </w:r>
      <w:r>
        <w:t>w</w:t>
      </w:r>
      <w:r>
        <w:rPr>
          <w:spacing w:val="-3"/>
        </w:rPr>
        <w:t xml:space="preserve"> </w:t>
      </w:r>
      <w:r>
        <w:t>roku</w:t>
      </w:r>
      <w:r>
        <w:rPr>
          <w:spacing w:val="-3"/>
        </w:rPr>
        <w:t xml:space="preserve"> </w:t>
      </w:r>
      <w:r>
        <w:t>akademickim</w:t>
      </w:r>
      <w:r>
        <w:rPr>
          <w:spacing w:val="-3"/>
        </w:rPr>
        <w:t xml:space="preserve"> </w:t>
      </w:r>
      <w:r>
        <w:t>2024/25</w:t>
      </w:r>
      <w:r>
        <w:rPr>
          <w:spacing w:val="-3"/>
        </w:rPr>
        <w:t xml:space="preserve"> </w:t>
      </w:r>
      <w:r>
        <w:t>w</w:t>
      </w:r>
      <w:r>
        <w:rPr>
          <w:spacing w:val="-3"/>
        </w:rPr>
        <w:t xml:space="preserve"> </w:t>
      </w:r>
      <w:r>
        <w:t>uczelniach</w:t>
      </w:r>
      <w:r>
        <w:rPr>
          <w:spacing w:val="-4"/>
        </w:rPr>
        <w:t xml:space="preserve"> </w:t>
      </w:r>
      <w:proofErr w:type="spellStart"/>
      <w:r>
        <w:t>pu</w:t>
      </w:r>
      <w:proofErr w:type="spellEnd"/>
      <w:r>
        <w:t xml:space="preserve">- </w:t>
      </w:r>
      <w:proofErr w:type="spellStart"/>
      <w:r>
        <w:t>blicznych</w:t>
      </w:r>
      <w:proofErr w:type="spellEnd"/>
      <w:r>
        <w:t xml:space="preserve"> wyniosła 3,4 tys. i w porównaniu ze stanem sprzed roku zwiększyła się o 7,3%.</w:t>
      </w:r>
    </w:p>
    <w:p w14:paraId="1AC94836" w14:textId="77777777" w:rsidR="00EA24AA" w:rsidRDefault="00EA24AA" w:rsidP="00EA24AA">
      <w:pPr>
        <w:pStyle w:val="Tekstpodstawowy"/>
      </w:pPr>
      <w:r>
        <w:t>W</w:t>
      </w:r>
      <w:r>
        <w:rPr>
          <w:spacing w:val="-7"/>
        </w:rPr>
        <w:t xml:space="preserve"> </w:t>
      </w:r>
      <w:r>
        <w:t>uczelniach</w:t>
      </w:r>
      <w:r>
        <w:rPr>
          <w:spacing w:val="-6"/>
        </w:rPr>
        <w:t xml:space="preserve"> </w:t>
      </w:r>
      <w:r>
        <w:t>niepublicznych</w:t>
      </w:r>
      <w:r>
        <w:rPr>
          <w:spacing w:val="-6"/>
        </w:rPr>
        <w:t xml:space="preserve"> </w:t>
      </w:r>
      <w:r>
        <w:t>dokształcało</w:t>
      </w:r>
      <w:r>
        <w:rPr>
          <w:spacing w:val="-6"/>
        </w:rPr>
        <w:t xml:space="preserve"> </w:t>
      </w:r>
      <w:r>
        <w:t>się</w:t>
      </w:r>
      <w:r>
        <w:rPr>
          <w:spacing w:val="-6"/>
        </w:rPr>
        <w:t xml:space="preserve"> 6,7</w:t>
      </w:r>
      <w:r>
        <w:rPr>
          <w:spacing w:val="-5"/>
        </w:rPr>
        <w:t xml:space="preserve"> </w:t>
      </w:r>
      <w:r>
        <w:t>tys.</w:t>
      </w:r>
      <w:r>
        <w:rPr>
          <w:spacing w:val="-5"/>
        </w:rPr>
        <w:t xml:space="preserve"> </w:t>
      </w:r>
      <w:r>
        <w:t>osób</w:t>
      </w:r>
      <w:r>
        <w:rPr>
          <w:spacing w:val="-5"/>
        </w:rPr>
        <w:t xml:space="preserve"> </w:t>
      </w:r>
      <w:r>
        <w:t>–</w:t>
      </w:r>
      <w:r>
        <w:rPr>
          <w:spacing w:val="-6"/>
        </w:rPr>
        <w:t xml:space="preserve"> </w:t>
      </w:r>
      <w:r>
        <w:t>o</w:t>
      </w:r>
      <w:r>
        <w:rPr>
          <w:spacing w:val="-6"/>
        </w:rPr>
        <w:t xml:space="preserve"> 22,5</w:t>
      </w:r>
      <w:r>
        <w:t>%</w:t>
      </w:r>
      <w:r>
        <w:rPr>
          <w:spacing w:val="-7"/>
        </w:rPr>
        <w:t xml:space="preserve"> więcej</w:t>
      </w:r>
      <w:r>
        <w:rPr>
          <w:spacing w:val="-6"/>
        </w:rPr>
        <w:t xml:space="preserve"> </w:t>
      </w:r>
      <w:r>
        <w:t>niż</w:t>
      </w:r>
      <w:r>
        <w:rPr>
          <w:spacing w:val="-4"/>
        </w:rPr>
        <w:t xml:space="preserve"> </w:t>
      </w:r>
      <w:r>
        <w:t>przed</w:t>
      </w:r>
      <w:r>
        <w:rPr>
          <w:spacing w:val="-4"/>
        </w:rPr>
        <w:t xml:space="preserve"> </w:t>
      </w:r>
      <w:r>
        <w:rPr>
          <w:spacing w:val="-2"/>
        </w:rPr>
        <w:t>rokiem.</w:t>
      </w:r>
    </w:p>
    <w:p w14:paraId="36E3F32B" w14:textId="7E7630D6" w:rsidR="00EA24AA" w:rsidRDefault="00EA24AA" w:rsidP="00EA24AA">
      <w:pPr>
        <w:pStyle w:val="Tekstpodstawowy"/>
      </w:pPr>
      <w:r>
        <w:t>Najwięcej</w:t>
      </w:r>
      <w:r>
        <w:rPr>
          <w:spacing w:val="-5"/>
        </w:rPr>
        <w:t xml:space="preserve"> </w:t>
      </w:r>
      <w:r>
        <w:t>słuchaczy</w:t>
      </w:r>
      <w:r>
        <w:rPr>
          <w:spacing w:val="-4"/>
        </w:rPr>
        <w:t xml:space="preserve"> </w:t>
      </w:r>
      <w:r>
        <w:t>studiów</w:t>
      </w:r>
      <w:r>
        <w:rPr>
          <w:spacing w:val="-4"/>
        </w:rPr>
        <w:t xml:space="preserve"> </w:t>
      </w:r>
      <w:r>
        <w:t>podyplomowych</w:t>
      </w:r>
      <w:r>
        <w:rPr>
          <w:spacing w:val="-5"/>
        </w:rPr>
        <w:t xml:space="preserve"> </w:t>
      </w:r>
      <w:r>
        <w:t>uzupełniało</w:t>
      </w:r>
      <w:r>
        <w:rPr>
          <w:spacing w:val="-5"/>
        </w:rPr>
        <w:t xml:space="preserve"> </w:t>
      </w:r>
      <w:r>
        <w:t>swoją</w:t>
      </w:r>
      <w:r>
        <w:rPr>
          <w:spacing w:val="-4"/>
        </w:rPr>
        <w:t xml:space="preserve"> </w:t>
      </w:r>
      <w:r>
        <w:t>wiedzę</w:t>
      </w:r>
      <w:r>
        <w:rPr>
          <w:spacing w:val="-6"/>
        </w:rPr>
        <w:t xml:space="preserve"> </w:t>
      </w:r>
      <w:r>
        <w:t>w</w:t>
      </w:r>
      <w:r>
        <w:rPr>
          <w:spacing w:val="-4"/>
        </w:rPr>
        <w:t xml:space="preserve"> </w:t>
      </w:r>
      <w:r>
        <w:t>ramach</w:t>
      </w:r>
      <w:r>
        <w:rPr>
          <w:spacing w:val="-5"/>
        </w:rPr>
        <w:t xml:space="preserve"> </w:t>
      </w:r>
      <w:r>
        <w:t>kierunków należących do grupy biznes, administracja i prawo – 4,2 tys. osób (42,3% ogółu), następnie kształcenie –</w:t>
      </w:r>
      <w:r w:rsidR="000C21BD">
        <w:t xml:space="preserve"> </w:t>
      </w:r>
      <w:r>
        <w:t xml:space="preserve">2,3 tys. (23,3%), usługi – 1,0 tys. (9,6%) oraz zdrowie i opieka społeczna </w:t>
      </w:r>
      <w:r w:rsidR="000C21BD">
        <w:br/>
      </w:r>
      <w:r w:rsidRPr="003C4EC5">
        <w:t xml:space="preserve">– </w:t>
      </w:r>
      <w:r>
        <w:t>0,9</w:t>
      </w:r>
      <w:r w:rsidRPr="003C4EC5">
        <w:t xml:space="preserve"> tys. (</w:t>
      </w:r>
      <w:r>
        <w:t>9,3</w:t>
      </w:r>
      <w:r w:rsidRPr="003C4EC5">
        <w:t>%)</w:t>
      </w:r>
      <w:r>
        <w:t>.</w:t>
      </w:r>
    </w:p>
    <w:p w14:paraId="14F93C36" w14:textId="6A4E674C" w:rsidR="00EA24AA" w:rsidRDefault="00EA24AA" w:rsidP="00EA24AA">
      <w:r>
        <w:t xml:space="preserve">W roku akademickim 2023/24 świadectwa ukończenia studiów podyplomowych otrzymało </w:t>
      </w:r>
      <w:r w:rsidR="00EE3C03">
        <w:br/>
      </w:r>
      <w:r>
        <w:t>6,8</w:t>
      </w:r>
      <w:r>
        <w:rPr>
          <w:spacing w:val="-3"/>
        </w:rPr>
        <w:t xml:space="preserve"> </w:t>
      </w:r>
      <w:r>
        <w:t>tys.</w:t>
      </w:r>
      <w:r>
        <w:rPr>
          <w:spacing w:val="-2"/>
        </w:rPr>
        <w:t xml:space="preserve"> </w:t>
      </w:r>
      <w:r>
        <w:t>słuchaczy</w:t>
      </w:r>
      <w:r>
        <w:rPr>
          <w:spacing w:val="-2"/>
        </w:rPr>
        <w:t xml:space="preserve"> </w:t>
      </w:r>
      <w:r>
        <w:t>(o</w:t>
      </w:r>
      <w:r>
        <w:rPr>
          <w:spacing w:val="-3"/>
        </w:rPr>
        <w:t xml:space="preserve"> 6,2</w:t>
      </w:r>
      <w:r>
        <w:t>%</w:t>
      </w:r>
      <w:r>
        <w:rPr>
          <w:spacing w:val="-3"/>
        </w:rPr>
        <w:t xml:space="preserve"> mniej </w:t>
      </w:r>
      <w:r>
        <w:t>w</w:t>
      </w:r>
      <w:r>
        <w:rPr>
          <w:spacing w:val="-2"/>
        </w:rPr>
        <w:t xml:space="preserve"> </w:t>
      </w:r>
      <w:r>
        <w:t>porównaniu</w:t>
      </w:r>
      <w:r>
        <w:rPr>
          <w:spacing w:val="-2"/>
        </w:rPr>
        <w:t xml:space="preserve"> </w:t>
      </w:r>
      <w:r>
        <w:t>z</w:t>
      </w:r>
      <w:r>
        <w:rPr>
          <w:spacing w:val="-1"/>
        </w:rPr>
        <w:t xml:space="preserve"> </w:t>
      </w:r>
      <w:r>
        <w:t>poprzednim</w:t>
      </w:r>
      <w:r>
        <w:rPr>
          <w:spacing w:val="-2"/>
        </w:rPr>
        <w:t xml:space="preserve"> </w:t>
      </w:r>
      <w:r>
        <w:t>rokiem),</w:t>
      </w:r>
      <w:r>
        <w:rPr>
          <w:spacing w:val="-2"/>
        </w:rPr>
        <w:t xml:space="preserve"> </w:t>
      </w:r>
      <w:r>
        <w:t>w</w:t>
      </w:r>
      <w:r>
        <w:rPr>
          <w:spacing w:val="-2"/>
        </w:rPr>
        <w:t xml:space="preserve"> </w:t>
      </w:r>
      <w:r>
        <w:t>tym</w:t>
      </w:r>
      <w:r>
        <w:rPr>
          <w:spacing w:val="-2"/>
        </w:rPr>
        <w:t xml:space="preserve"> </w:t>
      </w:r>
      <w:r>
        <w:t>5,0</w:t>
      </w:r>
      <w:r>
        <w:rPr>
          <w:spacing w:val="-3"/>
        </w:rPr>
        <w:t xml:space="preserve"> </w:t>
      </w:r>
      <w:r>
        <w:t>tys.</w:t>
      </w:r>
      <w:r>
        <w:rPr>
          <w:spacing w:val="-5"/>
        </w:rPr>
        <w:t xml:space="preserve"> </w:t>
      </w:r>
      <w:r>
        <w:t xml:space="preserve">kobiet </w:t>
      </w:r>
      <w:r w:rsidR="00EE3C03">
        <w:br/>
      </w:r>
      <w:r>
        <w:t>(o 5,2% mniej).</w:t>
      </w:r>
    </w:p>
    <w:p w14:paraId="0293F20C" w14:textId="3F014335" w:rsidR="00D74F34" w:rsidRDefault="00D105E5" w:rsidP="003E73E1">
      <w:pPr>
        <w:spacing w:before="360" w:after="3400" w:line="240" w:lineRule="auto"/>
        <w:ind w:left="907" w:hanging="907"/>
        <w:rPr>
          <w:rFonts w:eastAsia="Times New Roman" w:cs="Arial"/>
          <w:b/>
          <w:bCs/>
          <w:color w:val="000000"/>
          <w:szCs w:val="19"/>
          <w:lang w:eastAsia="pl-PL"/>
        </w:rPr>
      </w:pPr>
      <w:r>
        <w:rPr>
          <w:rFonts w:eastAsia="Times New Roman" w:cs="Arial"/>
          <w:b/>
          <w:bCs/>
          <w:noProof/>
          <w:color w:val="000000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2173312" behindDoc="0" locked="0" layoutInCell="1" allowOverlap="1" wp14:anchorId="2E7C1788" wp14:editId="6615CB27">
                <wp:simplePos x="0" y="0"/>
                <wp:positionH relativeFrom="column">
                  <wp:posOffset>-31805</wp:posOffset>
                </wp:positionH>
                <wp:positionV relativeFrom="paragraph">
                  <wp:posOffset>481937</wp:posOffset>
                </wp:positionV>
                <wp:extent cx="5394716" cy="1993624"/>
                <wp:effectExtent l="0" t="0" r="0" b="6985"/>
                <wp:wrapNone/>
                <wp:docPr id="33" name="Grupa 33" descr="Wykres Uczestnicy studiów podyplomowych według płci i grup kierunków kształcenia &#10;w roku akademickim 2024/25&#10;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394716" cy="1993624"/>
                          <a:chOff x="0" y="0"/>
                          <a:chExt cx="5394716" cy="1993624"/>
                        </a:xfrm>
                      </wpg:grpSpPr>
                      <wpg:graphicFrame>
                        <wpg:cNvPr id="251" name="Wykres 251">
                          <a:extLst>
                            <a:ext uri="{FF2B5EF4-FFF2-40B4-BE49-F238E27FC236}">
                              <a16:creationId xmlns:a16="http://schemas.microsoft.com/office/drawing/2014/main" id="{12A315E9-1A05-A494-03DD-D3379AEC5DA9}"/>
                            </a:ext>
                          </a:extLst>
                        </wpg:cNvPr>
                        <wpg:cNvFrPr/>
                        <wpg:xfrm>
                          <a:off x="504908" y="0"/>
                          <a:ext cx="4749165" cy="1405255"/>
                        </wpg:xfrm>
                        <a:graphic>
                          <a:graphicData uri="http://schemas.openxmlformats.org/drawingml/2006/chart">
                            <c:chart xmlns:c="http://schemas.openxmlformats.org/drawingml/2006/chart" xmlns:r="http://schemas.openxmlformats.org/officeDocument/2006/relationships" r:id="rId20"/>
                          </a:graphicData>
                        </a:graphic>
                      </wpg:graphicFrame>
                      <wps:wsp>
                        <wps:cNvPr id="254" name="Pole tekstowe 1"/>
                        <wps:cNvSpPr txBox="1"/>
                        <wps:spPr>
                          <a:xfrm>
                            <a:off x="143123" y="278296"/>
                            <a:ext cx="601345" cy="23685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53124D49" w14:textId="77777777" w:rsidR="007B22B6" w:rsidRPr="007B22B6" w:rsidRDefault="007B22B6" w:rsidP="00D02DC3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7B22B6">
                                <w:rPr>
                                  <w:sz w:val="16"/>
                                  <w:szCs w:val="16"/>
                                </w:rPr>
                                <w:t>K</w:t>
                              </w:r>
                              <w:r>
                                <w:rPr>
                                  <w:sz w:val="16"/>
                                  <w:szCs w:val="16"/>
                                </w:rPr>
                                <w:t>OBIETY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55" name="Pole tekstowe 1"/>
                        <wps:cNvSpPr txBox="1"/>
                        <wps:spPr>
                          <a:xfrm>
                            <a:off x="0" y="902473"/>
                            <a:ext cx="736600" cy="22542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002BC47D" w14:textId="77777777" w:rsidR="007B22B6" w:rsidRPr="007B22B6" w:rsidRDefault="007B22B6" w:rsidP="00D02DC3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7B22B6">
                                <w:rPr>
                                  <w:sz w:val="16"/>
                                  <w:szCs w:val="16"/>
                                </w:rPr>
                                <w:t>M</w:t>
                              </w:r>
                              <w:r>
                                <w:rPr>
                                  <w:sz w:val="16"/>
                                  <w:szCs w:val="16"/>
                                </w:rPr>
                                <w:t>ĘŻCZYŹNI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6" name="Prostokąt 2"/>
                        <wps:cNvSpPr/>
                        <wps:spPr>
                          <a:xfrm>
                            <a:off x="166977" y="1423284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CCD1E3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7" name="Pole tekstowe 1"/>
                        <wps:cNvSpPr txBox="1"/>
                        <wps:spPr>
                          <a:xfrm>
                            <a:off x="425395" y="1379552"/>
                            <a:ext cx="723265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68E9BD52" w14:textId="621BE636" w:rsidR="008D4D32" w:rsidRPr="0042673F" w:rsidRDefault="008D4D32" w:rsidP="008D4D32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42673F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Kształcenie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3" name="Prostokąt 2"/>
                        <wps:cNvSpPr/>
                        <wps:spPr>
                          <a:xfrm>
                            <a:off x="1204622" y="1427260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99A4C8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4" name="Pole tekstowe 1"/>
                        <wps:cNvSpPr txBox="1"/>
                        <wps:spPr>
                          <a:xfrm>
                            <a:off x="1459064" y="1379552"/>
                            <a:ext cx="1604865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6A10E61A" w14:textId="77777777" w:rsidR="008D4D32" w:rsidRPr="0042673F" w:rsidRDefault="008D4D32" w:rsidP="008D4D32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42673F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Biznes, administracja i prawo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5" name="Prostokąt 2"/>
                        <wps:cNvSpPr/>
                        <wps:spPr>
                          <a:xfrm>
                            <a:off x="3085106" y="1431235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6677AD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6" name="Pole tekstowe 1"/>
                        <wps:cNvSpPr txBox="1"/>
                        <wps:spPr>
                          <a:xfrm>
                            <a:off x="3343523" y="1387503"/>
                            <a:ext cx="1459230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25586231" w14:textId="25471665" w:rsidR="008D4D32" w:rsidRPr="0042673F" w:rsidRDefault="008D4D32" w:rsidP="008D4D32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42673F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Zdrowie i opieka społeczna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7" name="Prostokąt 2"/>
                        <wps:cNvSpPr/>
                        <wps:spPr>
                          <a:xfrm>
                            <a:off x="166977" y="1614115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334A92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8" name="Pole tekstowe 1"/>
                        <wps:cNvSpPr txBox="1"/>
                        <wps:spPr>
                          <a:xfrm>
                            <a:off x="425395" y="1570383"/>
                            <a:ext cx="478155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1E6C87B0" w14:textId="065F1764" w:rsidR="008D4D32" w:rsidRPr="0042673F" w:rsidRDefault="008D4D32" w:rsidP="008D4D32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42673F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Usługi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9" name="Prostokąt 2"/>
                        <wps:cNvSpPr/>
                        <wps:spPr>
                          <a:xfrm>
                            <a:off x="930302" y="1622066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001D77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1" name="Pole tekstowe 1"/>
                        <wps:cNvSpPr txBox="1"/>
                        <wps:spPr>
                          <a:xfrm>
                            <a:off x="1192695" y="1578334"/>
                            <a:ext cx="2298700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036E7E40" w14:textId="77777777" w:rsidR="008D4D32" w:rsidRPr="0042673F" w:rsidRDefault="008D4D32" w:rsidP="008D4D32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42673F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Nauki społeczne, dziennikarstwo i informacja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2" name="Prostokąt 2"/>
                        <wps:cNvSpPr/>
                        <wps:spPr>
                          <a:xfrm>
                            <a:off x="170953" y="1804946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339D67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3" name="Pole tekstowe 1"/>
                        <wps:cNvSpPr txBox="1"/>
                        <wps:spPr>
                          <a:xfrm>
                            <a:off x="425395" y="1761214"/>
                            <a:ext cx="1752600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06C84F79" w14:textId="1A19DE39" w:rsidR="008D4D32" w:rsidRPr="0042673F" w:rsidRDefault="008D4D32" w:rsidP="008D4D32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42673F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Technika, przemysł, budownictwo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4" name="Prostokąt 2"/>
                        <wps:cNvSpPr/>
                        <wps:spPr>
                          <a:xfrm>
                            <a:off x="3482671" y="1630018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66B58D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5" name="Pole tekstowe 1"/>
                        <wps:cNvSpPr txBox="1"/>
                        <wps:spPr>
                          <a:xfrm>
                            <a:off x="3745064" y="1590261"/>
                            <a:ext cx="1649652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2E6868EE" w14:textId="77777777" w:rsidR="008D4D32" w:rsidRPr="0042673F" w:rsidRDefault="008D4D32" w:rsidP="008D4D32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42673F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Technologie teleinformacyjne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6" name="Prostokąt 2"/>
                        <wps:cNvSpPr/>
                        <wps:spPr>
                          <a:xfrm>
                            <a:off x="2202511" y="1800971"/>
                            <a:ext cx="251460" cy="125730"/>
                          </a:xfrm>
                          <a:prstGeom prst="rect">
                            <a:avLst/>
                          </a:prstGeom>
                          <a:solidFill>
                            <a:srgbClr val="008542"/>
                          </a:solidFill>
                          <a:ln w="12700" cap="flat" cmpd="sng" algn="ctr">
                            <a:noFill/>
                            <a:prstDash val="solid"/>
                            <a:miter lim="800000"/>
                          </a:ln>
                          <a:effectLst/>
                        </wps:spPr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7" name="Pole tekstowe 1"/>
                        <wps:cNvSpPr txBox="1"/>
                        <wps:spPr>
                          <a:xfrm>
                            <a:off x="2460928" y="1753263"/>
                            <a:ext cx="682625" cy="23241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txbx>
                          <w:txbxContent>
                            <w:p w14:paraId="4A85497E" w14:textId="77777777" w:rsidR="008D4D32" w:rsidRPr="0042673F" w:rsidRDefault="008D4D32" w:rsidP="008D4D32">
                              <w:pPr>
                                <w:spacing w:before="0" w:after="0" w:line="240" w:lineRule="auto"/>
                                <w:rPr>
                                  <w:sz w:val="16"/>
                                  <w:szCs w:val="16"/>
                                </w:rPr>
                              </w:pPr>
                              <w:r w:rsidRPr="0042673F">
                                <w:rPr>
                                  <w:rFonts w:eastAsia="Times New Roman" w:cs="Arial"/>
                                  <w:color w:val="000000"/>
                                  <w:sz w:val="16"/>
                                  <w:szCs w:val="16"/>
                                  <w:lang w:eastAsia="pl-PL"/>
                                </w:rPr>
                                <w:t>Pozostałe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2E7C1788" id="Grupa 33" o:spid="_x0000_s1080" alt="Wykres Uczestnicy studiów podyplomowych według płci i grup kierunków kształcenia &#10;w roku akademickim 2024/25&#10;" style="position:absolute;left:0;text-align:left;margin-left:-2.5pt;margin-top:37.95pt;width:424.8pt;height:157pt;z-index:252173312" coordsize="53947,19936" o:gfxdata="UEsDBBQABgAIAAAAIQDw/NyPOgEAACwDAAATAAAAW0NvbnRlbnRfVHlwZXNdLnhtbJySTU/DMAyG&#10;70j8hypX1GTbASG0bgc6joDQ+AFR4n6IfCnOuu3f47abJhBDFacosV8/r+0s1wdrsg4itt4VbM5n&#10;LAOnvG5dXbCP7XP+wDJM0mlpvIOCHQHZenV7s9weA2BGaocFa1IKj0KgasBK5D6Ao0jlo5WJrrEW&#10;QapPWYNYzGb3QnmXwKU89TXYallCJXcmZZsDPY9OIhhk2dOY2LMKJkMwrZKJnIrO6R+U/ETgpBxy&#10;sGkD3pENJn4l9JHrgJPulUYTWw3Zm4zpRVqyIXREAQtfesX/rtGbtJj7qmoV8DLiZlCdPV2rrRpi&#10;oRiO+QTE92mfcNqrnaUZcx3lnpZpDR8KToRjOhqYAr/0N9rudRMZyhsf8R+QUTiFpP3eRegmDPHS&#10;B+2pJNk7dOc+xPDXV18AAAD//wMAUEsDBBQABgAIAAAAIQA4/SH/1gAAAJQBAAALAAAAX3JlbHMv&#10;LnJlbHOkkMFqwzAMhu+DvYPRfXGawxijTi+j0GvpHsDYimMaW0Yy2fr2M4PBMnrbUb/Q94l/f/hM&#10;i1qRJVI2sOt6UJgd+ZiDgffL8ekFlFSbvV0oo4EbChzGx4f9GRdb25HMsYhqlCwG5lrLq9biZkxW&#10;OiqY22YiTra2kYMu1l1tQD30/bPm3wwYN0x18gb45AdQl1tp5j/sFB2T0FQ7R0nTNEV3j6o9feQz&#10;ro1iOWA14Fm+Q8a1a8+Bvu/d/dMb2JY5uiPbhG/ktn4cqGU/er3pcvwCAAD//wMAUEsDBBQABgAI&#10;AAAAIQCMBe7/PwYAAI07AAAOAAAAZHJzL2Uyb0RvYy54bWzsW91u2zYYvR+wdxB0v1qkJEoy6hRu&#10;3BQFijZAO/RakWVbiCRqJBM7u9+b7cF2SP04cbo1dV3bc5QLRyIpivx4+J3vh3r5alXk1m0qZMbL&#10;kU1eOLaVlgmfZuV8ZP/++eK30LakistpnPMyHdl3qbRfnf36y8tlNUwpX/B8mgoLnZRyuKxG9kKp&#10;ajgYyGSRFrF8wau0ROWMiyJWuBXzwVTES/Re5APqOGyw5GJaCZ6kUqJ0UlfaZ6b/2SxN1MfZTKbK&#10;ykc2xqbMrzC/V/p3cPYyHs5FXC2ypBlGvMUoijgr8dKuq0msYutGZI+6KrJEcMln6kXCiwGfzbIk&#10;NXPAbIizMZu3gt9UZi7z4XJedWKCaDfktHW3yYfbt6L6VF0KSGJZzSELc6fnspqJQv/HKK2VEdld&#10;J7J0pawEhb4beQFhtpWgjkSRy6hXCzVZQPKPnksWb77x5KB98eDBcOobs04XIi7SerQY/qWwsunI&#10;pj6xrRIVI/vL3bVIpaVLmkmh2YXoprgxL9/xIgcwfTw5L/Aiwvxmcp7jU9/XXZqRtb004HnK4n8b&#10;zckiFgorngzNVbPiyaP1fmpPTQcA/AZgvtJBDcYJT26KtFT17hJpHitsbbnIKmlbYqhFLd5NjWSx&#10;Us3kNdwhlu6+EVFT260Xtrhco1g+GtR3ofjTIq5Ssznk8D4MvBYGlzxPLZVeS8WXqdVgwbTVcLfU&#10;6jUHgLtyicKvoJ54LqGuQQcNQhqxGt0t/plDXK9BCHVZ2ACkxXA8rIRUb1NeWPoCsoNGwqDjYXz7&#10;XiqNpXUTXVzyiyzPUR4P89Jajmzm+o55oKvBE3mpG6RGvzXdLCs5rKegr9TqalVvi6DeA3J4xad3&#10;mLbgtQ6UVXKRYUjvY6kuYwGlB/UIRa4+4meWc7yaN1e2teDiz6+V6/ZYRdTa1hJKdGTLP25ikdpW&#10;/q7E+kbE87TWNTeeH1DciPs1V/drypvinENPYyNjdOZSt1d5ezkTvPgCfT/Wb0VVXCZ498hW7eW5&#10;qlU7+CJJx2PTCHq2itX78lOFbUSMKPVSfF59iUXVrIrCcn7gLaIeLU7dtl6e8Y3is8ysnBZ0LVWD&#10;d4NurZb2AnNgrtZ2u4E5pAn9FznUC9yHCA9cxhxUawVPqe/RWgUeD8LDHuEniHCYFA2+YS8pfv33&#10;X8qi7UpD33cmS6v21oBs7BXCWBQEBtfEoy4NG8OkVd2wDzzWAJtQP3CNNQjt2jL7d6puyfNsqrW3&#10;VhRSzK/Oc2HdxlBo5+cT8sZsK/T+oFmt4wkNzA7TCnQGwsVmK6oplGk5h2bL57CsEyUeskBNG5NY&#10;Lup3mG7rnVtkCjZ1nhUjO3T0ny5+CmucMEVo+TV88WxIAtjfJUVA87sRaEcb+m4Q+b7ZjjBDGoM+&#10;wB5rjWVceqTF3Zb7qTN4dmUKRa36OGGcPz9TiMA4/1GmoI7HKG2pIqCgBWOCt9DeH1VE0dg7NxZN&#10;TxUH8iaeI1WQnXvNfuQwdPpvZEGY44XHzBa1Nbh28XrHGVbt/99xJmu/eVu/wnVCnzjwTzS2TXTI&#10;eMRrQ2h/bMFYEIwnjXnfOxaHiD09S7ZYO+c7ibG6ruf6TZCVuGHgOxsxKOL5EYVGroNQR+hbuF0Y&#10;ufctTijMStYu9LZscT8KxYhHQEAHci2wy8aR8dl716J3LWS1p1QFQWr1Z4Wh/MBxww2u8IKQIAt3&#10;vFTRRbF7qjglqog6mG9LFZHruE4ThUI4ymEbueb9+RWOQyZIndRpg96v6P2KPWW1uyM8u0lqExJR&#10;1qYs/CCEBbRhfNEorFNvOrl9jH6FIbc+CnVqxzeg5X80ZxE4kV+fSyIhTrB5ByML140mrCeLQx6A&#10;eo5BKB0v+ll+RcAIRUrkgaNOAh95wWOOQZkB91xxalyxTs1t61i4XkhZAONKZyyYC+veZJgPk7F4&#10;7Yd9xqInC62ncBp8T0EoHFrdKVm4ged3+W2kuikzCYD1jiLMixhOSB1vGMrEoXu2ODW2WKfmtmUL&#10;RJ4QaWrYAgdIIzDHA0ton3GoEAfO+zjUAb+teJauxTrtt5P8NsU584jWn5jBjcAx2Y2cBYN9pinK&#10;fGNxjGEoE1zoyWJ/ZGE+McQ3n+bg/n99Zbf+ivbsHwAAAP//AwBQSwMEFAAGAAgAAAAhANJ3gL8Z&#10;EAAAi4UAABUAAABkcnMvY2hhcnRzL2NoYXJ0MS54bWzsXdty2ziavt+qfQetKlNzsU0Z4Amgqu0p&#10;Hns1cWyX7XSqs7UXtETZnFCkmqQSu6fmom/2IfZ5tt9rP4Ckzo5t2ePYWaaSkAIJEKcf+L8f/+HH&#10;v1xPks7nKC/iLN3v0h7pdqJ0mI3i9HK/+/48UHi3U5RhOgqTLI32uzdR0f3Lwb/+y4/D/vAqzMuz&#10;aTiMOigkLfrD/e5VWU77e3vF8CqahEUvm0Ypno2zfBKW+Jlf7o3y8AsKnyR7KiHmniykWxcQ7lDA&#10;JIzTJn9+n/zZeBwPIy8bziZRWla1yKMkLNEDxVU8LZrShtTM1Y0SJ/Ewz4psXPaG2WSvKqxpFAqj&#10;xt68VQfopFFYRtQieudzmOx3SXdPJCZhelklTBPl5LBKzLNZOopGbpanGI6l9yfDvp2UUZ6iKDdL&#10;S9S67q/JvXp8EuafZlMF1Z2ikRdxEpc3stndgx9RtnuVoT86p9GvsziPiv3ukOqLLtAf2gGE7fE9&#10;tR5XNJbq/aK8SaKqQZSoorV78+/KKgRhklyEw0+ib5Zenr+6eC4yrneGyCWnkbgJZ2V2HpdJ5EVJ&#10;VEaj+rNVF0+TrLTzKBQvJuFNNivF3SRMZ2FyOP9dPTkP88uorLLHKYakKuL6XTaq2xKNLqMq8WZb&#10;4nWV1+hRqpk6Vy3NMjXV0C1fkQ0b9m+aN4ilGkt/tfkbX6o3SM+ihqERyjWmMqLptPruVfOYW5zq&#10;y3/F8731piFh0eqLMHcFAYsewL0X51VhuK8Kv8SEnIJSq+RplA8x8c5KDFM0qt74HOY3bpZkK7MV&#10;IxjlotB4VPdAPemzfBTV36hTymvxXlHmp9FY3I0P/vzhl7en/llH//O/vbHfMNEE+QTvuCHWFPHW&#10;tHRBKfXI1B0xLTv4nKAv8cbng7dnH8/tP353/aOBLwr5LHtjisbix6Kw6of8Om7r6kxPUP2wX2RJ&#10;PAriJJE/8ssLN6lr77oe9TXZw2uvJal4Oc1ENjEAYb9KicbjaFgeFmU1KoX8BHooxcJbDsZH0SUI&#10;83M9rerOGR1eJIVojbgR1/X+rKqbx8Mr8dGLbHRzkqN8fLPAMIHi5I+pSBknI/TPfvfvTAtMX6eO&#10;olGuK7rqE4X7+M9g3CCeqju6av2j2ylvpljqf7YP3/vo0LCfn+QdsWbtd6NUeX8mmh720Qh5LQ/+&#10;84N9en78x//873//l2iz6GX5TZn11vzlwZ8Wb6PLkQeVxThUTVoMyFX25TC6jNLR26immLqLCjz5&#10;OcT2JZbWeiaINDcsj8LJaneK9LMo35p+Us3tmphE6zBJ8L4zu7hIorP4t9WiomsxlOIl3HVmeYyO&#10;dX3T0JhNFc8MXEUfm4ZieRZVmKrqrm7pBnccdGy9T1LjoasqXV5Rjf4ouUiCOEpG5yFqKCpMDVll&#10;LyzDw/AiSopTjNdyvdGfqO5arTWNE9fVFcMzfUUnlqs4vqYqPlM91WKaobnuUq3NB9daX9oHzP4s&#10;jX+dRYN6Tf47qf8onkc9RccUVCzNMxUfk9OwnUAzAvYPMRpN1aur7HvcNnTRXOf0Uc+EXeiDq76L&#10;1ZopJnG5ogeeqtiOThTHAOUwnRvMCFr6aOnjOekDa8qj6KPabZa2pWZXuvc+VV5XW2K1x3TyrBQ7&#10;baeYDoM4L8rDsChPwhzMO+0KKFEe479xkn3BdpEkYKhjsNQiHctHlv/W7XzJw+l+t/h1FuZRt5MM&#10;UjCdGqcEZZbyBxhmAz/y5ScXy0/CdIiiwKqWebdT/XBL/KZyuyqmNrjAIJbbbbM1in1oc2esN/tR&#10;ND7FHlf8tt/lohoXsoFY2HE/2++mgD4CBuXxJ+yLaXYm77qdT2DK8VEAGWQJiyiJBUQSTMgaYyDx&#10;UDTnIMpruUZhx1vhMgQGSeXmOwao2u+id8POWZii+6ZhmhWibJU46BsN/8QffJmAWZ/G5fAqCCdx&#10;coOeRIJgh4tIDpPco6Pwn1LssFgq9t8nqTIs5Hod9qsOrTb1avJg/xaTRHRzxUrMoc9846/mWbX3&#10;vqgdXzADh1EI/vUQI7yMzeSm+q25ga3Vq3ZBsAXJouJy4a6nfJJ2QKCWoRqYLoIex5h+uJ1MR6DN&#10;9BJ0lVxidgsSu898lvQ1mwAJVXyUJmaomA0gu9nkeDyuks0mWUx+ISUQVCHnyQopSDAstv5msdrK&#10;Qu8JtmelfbezCpKXBqco+iCdTbZCDucN679xl3AHXpzjjkqI4QL+HZAeEUzJUgoKXcElNcJbxyWq&#10;1dNN07I4MU2uqeA0RDkLdCJKqZCMWMnEE9bTTFUnlAEAUkqYZa3mQPZFJasfDZ6pG7uVXX0JjJ+6&#10;48ZW48t1mFmzfUswc4URxOq9dcztN1yOpaSNB8JMZ/DxyD/7oWN77wZHg7PzU9v9q90ZdE5O7Q/H&#10;nY2BQhXq2YSBauqD2/sCT8uydZfXK+wKubx44BnojkeY7SsWCSxF9whXbNcIlIAaDlF1T2NUbRlr&#10;OQdb4PlMwFPbcf1pAGdzfQrgqZquzmxmK1T3QR+qbyrcsi3FpRYwpxdQ4motfbT08ZzAU38kfbTA&#10;U8pkJQe8IZJtgedj8GwLPFvgKYT+QpDyfQBPLoDnAoksMN0KzNwZeGqsZxICAAn4yVTI1+gqOtkE&#10;nobe01TdoMygqkG4pWmrOV4x8DR23NhuAZ411l8CnnVKjetuBZ4Syu90vvnROz3+MPABNY9PBv5b&#10;u3N2cvzH77778cjeGKXHok5MGGZ7rxJ1OjbzPcOnCo49bUXnlqnYpsoV03JUw7F8ojlBy1W3XPVz&#10;ctXmjotPgzab61OgTs2zVFM3qeIT11F0lwB12qalmDgDtTVHE0LKlj5a+nhO+mCPpI8Wdbaosz3u&#10;XOiaisPBByo4bT1PrHWutp4mPa/y09bqtcedtVYacJlgEe533GkJ1LmAIU+NOint6ZoGZQVGTdNQ&#10;ubF2eLmJOrUeV3VqAqnqOBzVifH9oE6+48Z2C+qUCqjD/hLqrFPuQp20OruWXM38QHLt+Lo+OW0O&#10;oxu12vdnf/z+/qfBk0NMTdNtS4LmDZWYl65Rq1LPskwdyrScmjjYhLIgN21VIX7AXWKZOPMUKpSt&#10;Rm2rUftsGrXWjitNAy2b61NATNVnOjNsrmjidFOHFYNiqURTNM+3fculxPG9lj5aiPmcENN+JH20&#10;EPPFQcyLS8mybLAPrUYtlCtbjdqid5fZ5qp9TQsxa1Xnrxnf3A9iUiIw5hLoeGqQyXsG0y1mqRwG&#10;OmDFNXMVn2yCTKpCqdawmGFaJgTgGlvTwn3FR5vOjlvbLSBTF8d+KyCzTrkTZMrz5Z3ONo/s928H&#10;iwNN/4eO93HgHx0N3tqnZ+fQqx10BkfB8ek7qWy7OtYYucced+KU3GPsdR53ctvVmO4ogUHBa3sG&#10;gzmfEyi+YTmWZsNoVW+xqJzQYn1vrTufw7rT3XFBajBoc13HogtD9nXz/drqXMW2YGgq1wzsCFBg&#10;Yaqv1BKyxoq4Ry1VxREnYdByMUxIHSXZf9Vsvlr4Vq2uW4u41iKuNnV6iGLi3CrfM03HsQlVTM0x&#10;FPAytuK4EJkQxolqB47KVXYPGYlQhFuxCpnbV1WmV1utDoGYYN0vsm7XSN2pUBhtvS7ghV7YtFjc&#10;wbHBTr21GIJ7u0Sox2puwdtYyc0TUOZXXU+0Jr2tSe9WS+GHLGCv2aT3BZxjf09OPLxHsnmtSLUV&#10;qbZaO63WDrwrSHl166TgK04KKJUi1YWI7alFqkZPN+AJTNcsuGXRuLlu+7EpUlV7sBOxTMPkFmNc&#10;p+s5XrFI1d9xa7tFpGpsiFTrlDtFqqqQde4kUj333f84Oj48/gkmI+f+od/IT3/569HTu8cDmDX4&#10;t7cXuVNApEgJEYybDKaaRLcsA34X1yVEKoG1FLw3apjTwnyqEgw/WEJUuUHZMAKdSwAcCy5CVdtU&#10;AtWDBAA+UhTbN3WFc8/n1HWY7t1HAiA/g6VTXneAr3W+1i/fwoPtw84NvyeWPthx3Wskts11XXK7&#10;TYJ6F32oHjEdCs+KLk7t4CpQYzDkohoOOoQzVA9OVal5DwlZSx+t30rpl/ouqr6H30pKHkkfLeR9&#10;cZB3q4T81Qmzw/7/FyHeVjWdF26oIqsHRl46462uyx5t76lUo0oEuEAET40AaY+LU1M4JacGZ5Zh&#10;rdlhbCJAs8fgtRPWpNwipmbSddd2rxcB0l09sN6CAM0NBFin3IkA5SDsjgChQfMDfNN99N/9AkOO&#10;HzrOe+/4w9HAhVLNk6vRaJrlmd9ejeZOFLiqJkA5ZesgUCE9legQh8AzLEw9LKaSygffk6NAyyaB&#10;F7gB7K8NGJRAnqJw4sAJGPEpPu3CEWSrKw8evtJnbfV3nkF/h+7qpLNBf831KVCg4zALCm2ewogD&#10;W6sA7uq56eM/T/MtKHLCmKR1ItnSx3NGL4AMovXOLryft97ZW+/sAo59g3gsrxEFtu4KdnFXQDUJ&#10;excw6OlhL7Au4bqqQWHY0GFPsgqMNmEvh5c8iKPh1J2ZOqVMNVZzvGLYu6v/11tgrwSDK7Ykdcqd&#10;sFff+eDz5Pjj8ZmIBPb0x5yEcJyRS4XxNbXbF++MnXk8MB0TMZeow+D2i+GgMeA+lI595nkIAwZ/&#10;f+1pSoszn9Emm+7qk7PBl831KXCmzR3OONAlY64KIgkQtsAAp68yKAP48IWq+7ylj5Y+npM+Hus2&#10;sj1tbE8bWwXbVsG2VbBFVK27ooAhZrXwWbDAHU+NM+HmTuMMYU65SRD6mZl3Hq/CG/t3Ayx3dfFa&#10;A0vB6lVa4pA33SNOYK0QIMRE/9TIwID686pdhtMP8aisA3QjmKUUy2eIgpmE08ocU8S7lKnhdRMS&#10;F0kEMwIK1FufGNDKlk/wpeXw3cOwtGUo7dtLKoYhglNeCp4ty2ME8oZ9ZpZWFZmE1+/iVCJZnKwt&#10;XhzJCOp1ZZsKnWR1+MOkSgFlBJOyswiFt9/9KUK09DBBwMxshqDhCJmIiOHzAM2T8G9Zfh4PP71D&#10;WPqqcBleU3bFJE5vf1giE4Z+XoMUKhTnWVWNYZ4VhV2bfstunHcWgsOLh03YRhEg/mOU1/nEr5UW&#10;IrCyjbiHVdoQsQ9lvZCKCIaIqFm/2wxdmr2bJWV8+DlBxapnjX7HfFCw2mwdnaUKLnX65ujE6bvw&#10;WlQDo7704tdHp7x1dMifvvHALM3vrwyMfORE5ZcoqgfjovpR98S8Vx/L2KJXp0lW2nkUCuoQ9z/H&#10;xXGa1F4CaleYo7iYOghc+qmwawIAiVedvM2U0DARXsBFWGuNG4isTXWOyHc0UBj3oEYAIMlcAgjZ&#10;xAM3c+3BsbXZHtGWw2vnWn+E6N8eKgqth+OpIPCCmmgURfF90YCj0C5kI5amPGJoysdbs6Jz1vWU&#10;qsN3D/O9EHF+MTfX5j1Cz8ow41sH5mExR+fmzDBSz2bpSBDBgwybkQHvb+jdr5i6V4XWSQ8waUXH&#10;IPxvmIiQ6528H2OJywcjTcbtFMvK+ymGYzMC+zyPJGgRqLc8myLc78H/AQAA//8DAFBLAwQUAAYA&#10;CAAAACEAuHjs6+cEAAAYJgAAFQAAAGRycy9jaGFydHMvc3R5bGUxLnhtbOxaYW/aPBD+K5F/QAP0&#10;pQVUKnWtJk2i76pt0vvZJA54c+K8thmlv35nJzFxEqCIhkG3b+QSJb7nuXvufOYmkKNgjoX6qlaM&#10;eM8xS8Agx2iuVDryfRnMSYzlRUwDwSWP1EXAY59HEQ2IHwq8pMnM73W6PX/9FpS/BtfewlOSwCci&#10;LmKs5AUXs+IdMYO3dK78GNMEeTQco97wGt3ewPLwM5XfqGLEXLHkC4nggecx6iDfmCLKWM1IoogE&#10;qmaOeLI2xjThAj6CR8ZNcs+E9xOzMVLPXWNmi/iRh5ntqt/pmC/iEZg/R1FmvizMfukttzc+LDz/&#10;llljSKIvT8KTL2PU1e/xfhCRwG9wWnuhH3f9DLAiMy5Wd+D9OTsu0yehEWaJtxyjYb/XR16A0zGK&#10;GFbwM06Ba5nMkIfZDBAJVM4IZzT8CMy+kp5uwYNLz6AwV+gBssofEHyRhJoHvdCMjmzhwEuJumEz&#10;czWuTC7cCYK9mIeQTJgxvvyXa3c+/yRC0JCAu8Y2oQkpbFm8Hy3C87grh2nBlgNOJTmms64J2QqE&#10;74LgTblpCc2SGSs8wVMCsQnxcTS+TBqVFOm6iG035HuFuRLymxVpQ1iHjpv26l5H7kIdz/fwx1ur&#10;8WvCnKkNYW4EqSwelfxoWq7lxKXKMlihykmt/TUJmJ7ycAX1RnCl66Qn0+AjFVJNsFRPWEBl7iIP&#10;lEhp6YlAiEB4GU2RN+fipWrTz0EphzvIWwqt3fL/BRYEeexTAup2edW/vkKeMhfdQW8wQJ4o35mW&#10;7+AkgFdlQu9lF/cKrjOOZXq3UCCUKhenzI9MkRsjUBufOE1eF4/6I4CO1M2OrfYYvlgU4byXME8d&#10;3EJUBVZXeXe99ury4VX5dELrz1dsPdCFrO7DDriNdppnnCbOZB6A9eYMaO6dhqQ36F8XHYlIQtP1&#10;bSt+6RzCpqn8bewgHNItSBa2RyygFXw74HYA3mp819A17d4uvdwAaU32HCBLsFWgnOAVVCdPruIp&#10;h1Y+oCJgIFWSvpAx6mvqyln4HxUkEjg+w9At9dJHiFwXKI35Nzw97z1ZoQSJacwhMHTz/353KS5n&#10;IV8mH3CD8GQJ4shxsdFuU463iW5TR2VbJ7ejso3Wto6qfZ73HBY4/R4eba8lJeJCwVNbUo62D6m2&#10;Nc2y38ou305bXNYt3NtZ345rGUvYo3NxSunRtjBZBF1gLd4HAOtgCXsNfjqi4yi/1n9raOw+1ouf&#10;wQiHQcP7iL+fkDttB0lLMzbd2NUBtRY9pK33x7+pTLUNcTG7cdNwWJgPSMM6nnM64X9U9dAoNozw&#10;rfkAdF0sCQ6J+KOgtYXCDVxbVg6AllXQJDOShMcVBLM1KE1erVuutxaEiregb+Uh++4DBbb2MWVc&#10;nd1Jglb0YuGGqeLi8uGsTkTKfuTzLkkEJfLcT+V2h2DFz+zyr6SNkc39SpLvs4eroKne0+n2P/qM&#10;dGpOHUpn3PoEwtimWBLdOefH9zrD1u4rAdKu79bl3Vg2z+03DJKPMbnIWsLusNMHx83R9kHjuBSO&#10;aR6wnGd/L5Ar+cBVPnB2j6YNdA5gFr4TOJy0adJSiWzwdZGe0o5920Br49liu9PHPTnZR9HW2MMf&#10;aBbk/ddH180lnInXNes37VHtEANSD/7Msmuqka1dq8n6L1y3vwAAAP//AwBQSwMEFAAGAAgAAAAh&#10;ABwUp6gCAQAAbgMAABYAAABkcnMvY2hhcnRzL2NvbG9yczEueG1snJNBboMwEEWvgnwADCShFQrZ&#10;ZF110ROMBjtYsj2R7abN7WtIoYWqSODdzNd/f2YkH9FXSJrcW7hrkXwabWPD16wN4Vpx7rEVBnxq&#10;FDryJEOKZDhJqVDwxsGHshdeZHnBsQUXegr7xsAfCl2FjRGSnIHgU3KXgWF0pGQlN6AsS4wIbc3w&#10;jlqwRDU1yzN2OkLVTyPO2iU30DUDRGFDzvi/WrGg7Ra0/YJ2WNDKTosnvYFTEBTZWdkNqt/NCzWP&#10;Dcosvs7Df5umiLnnefD0qFcpH6h4vu2oFfHjyNP4/Yb4wwbP0+CZxu+G9opNRtQKzzjyNH5sz1Bd&#10;+fO9Tl8AAAD//wMAUEsDBBQABgAIAAAAIQArzZRc4QAAAAkBAAAPAAAAZHJzL2Rvd25yZXYueG1s&#10;TI9Ba4NAFITvhf6H5RV6S1abmKp1DSG0PYVAk0Lp7UVfVOK+FXej5t93e2qPwwwz32TrSbdioN42&#10;hhWE8wAEcWHKhisFn8e3WQzCOuQSW8Ok4EYW1vn9XYZpaUb+oOHgKuFL2KaooHauS6W0RU0a7dx0&#10;xN47m16j87KvZNnj6Mt1K5+CYCU1NuwXauxoW1NxOVy1gvcRx80ifB12l/P29n2M9l+7kJR6fJg2&#10;LyAcTe4vDL/4Hh1yz3QyVy6taBXMIn/FKXiOEhDej5fLFYiTgkWcJCDzTP5/kP8AAAD//wMAUEsD&#10;BBQABgAIAAAAIQCrFs1GuQAAACIBAAAZAAAAZHJzL19yZWxzL2Uyb0RvYy54bWwucmVsc4SPzQrC&#10;MBCE74LvEPZu03oQkSa9iNCr1AdY0u0PtknIRrFvb9CLguBxdphvdsrqMU/iToFHZxUUWQ6CrHHt&#10;aHsFl+a02YPgiLbFyVlSsBBDpder8kwTxhTiYfQsEsWygiFGf5CSzUAzcuY82eR0LswYkwy99Giu&#10;2JPc5vlOhk8G6C+mqFsFoW4LEM3iU/N/tuu60dDRmdtMNv6okGbAEBMQQ09RwUvy+1pk6VOQupRf&#10;y/QTAAD//wMAUEsDBBQABgAIAAAAIQAtxMHHeAEAALQCAAAgAAAAZHJzL2NoYXJ0cy9fcmVscy9j&#10;aGFydDEueG1sLnJlbHOsklFLIzEQx98P7jssgXvzNrs9lVPcinhVitrCtSKKEHLZ2TZuNrNkou32&#10;q/l83+tGtGIP5V6O5GEmw/x/k39ycLhsXPIAgSz6QuRpJhLwBkvrZ4W4nJ58/S4SitqX2qGHQnRA&#10;4rD/+dPBT3A6chPNbUsJq3gqxDzGdl9KMnNoNKXYgudKhaHRkdMwk602tZ6B7GXZrgxvNUR/QzMZ&#10;loUIw/KbSKZdy+R/a2NVWQM/0Nw34OM7CIkOxr/uwEQW1WEGsRCVdcAjy5P928n16ejofDRYB0dq&#10;cnM2Ph8Nj6dX4y+97Or69+PkZsARr23V27mlVY3OWxMXqBbdilagFninyGmqLccqYH2vdK1LaKyp&#10;baNeOlWpPde7OgB1LMh7eyvb2+LyTrp0tFwPeIEl332wjBC8dkK+b1LvA5MYGpCwiqnBRj77w77k&#10;+ab10sx1iMfoMExi52ANL4R5OqM85Vf8iJ3/D/ZfWHqa4pUqN/5a/w8AAAD//wMAUEsBAi0AFAAG&#10;AAgAAAAhAPD83I86AQAALAMAABMAAAAAAAAAAAAAAAAAAAAAAFtDb250ZW50X1R5cGVzXS54bWxQ&#10;SwECLQAUAAYACAAAACEAOP0h/9YAAACUAQAACwAAAAAAAAAAAAAAAABrAQAAX3JlbHMvLnJlbHNQ&#10;SwECLQAUAAYACAAAACEAjAXu/z8GAACNOwAADgAAAAAAAAAAAAAAAABqAgAAZHJzL2Uyb0RvYy54&#10;bWxQSwECLQAUAAYACAAAACEA0neAvxkQAACLhQAAFQAAAAAAAAAAAAAAAADVCAAAZHJzL2NoYXJ0&#10;cy9jaGFydDEueG1sUEsBAi0AFAAGAAgAAAAhALh47OvnBAAAGCYAABUAAAAAAAAAAAAAAAAAIRkA&#10;AGRycy9jaGFydHMvc3R5bGUxLnhtbFBLAQItABQABgAIAAAAIQAcFKeoAgEAAG4DAAAWAAAAAAAA&#10;AAAAAAAAADseAABkcnMvY2hhcnRzL2NvbG9yczEueG1sUEsBAi0AFAAGAAgAAAAhACvNlFzhAAAA&#10;CQEAAA8AAAAAAAAAAAAAAAAAcR8AAGRycy9kb3ducmV2LnhtbFBLAQItABQABgAIAAAAIQCrFs1G&#10;uQAAACIBAAAZAAAAAAAAAAAAAAAAAH8gAABkcnMvX3JlbHMvZTJvRG9jLnhtbC5yZWxzUEsBAi0A&#10;FAAGAAgAAAAhAC3Ewcd4AQAAtAIAACAAAAAAAAAAAAAAAAAAbyEAAGRycy9jaGFydHMvX3JlbHMv&#10;Y2hhcnQxLnhtbC5yZWxzUEsFBgAAAAAJAAkAUgIAACUjAAAAAA==&#10;">
                <v:shape id="Wykres 251" o:spid="_x0000_s1081" type="#_x0000_t75" style="position:absolute;left:7376;top:426;width:43891;height:11948;visibility:visib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g6D19xgAAANwAAAAPAAAAZHJzL2Rvd25yZXYueG1sRI9Ba8JA&#10;FITvBf/D8gq91U0sisSsEgShtT1YWyTHZ/aZpGbfhuw2pv/eFYQeh5n5hklXg2lET52rLSuIxxEI&#10;4sLqmksF31+b5zkI55E1NpZJwR85WC1HDykm2l74k/q9L0WAsEtQQeV9m0jpiooMurFtiYN3sp1B&#10;H2RXSt3hJcBNIydRNJMGaw4LFba0rqg473+NggFf3uaz5l1nP3l+3MWH7YeZbpV6ehyyBQhPg/8P&#10;39uvWsFkGsPtTDgCcnkFAAD//wMAUEsBAi0AFAAGAAgAAAAhANvh9svuAAAAhQEAABMAAAAAAAAA&#10;AAAAAAAAAAAAAFtDb250ZW50X1R5cGVzXS54bWxQSwECLQAUAAYACAAAACEAWvQsW78AAAAVAQAA&#10;CwAAAAAAAAAAAAAAAAAfAQAAX3JlbHMvLnJlbHNQSwECLQAUAAYACAAAACEAYOg9fcYAAADcAAAA&#10;DwAAAAAAAAAAAAAAAAAHAgAAZHJzL2Rvd25yZXYueG1sUEsFBgAAAAADAAMAtwAAAPoCAAAAAA==&#10;">
                  <v:imagedata r:id="rId21" o:title=""/>
                  <o:lock v:ext="edit" aspectratio="f"/>
                </v:shape>
                <v:shape id="Pole tekstowe 1" o:spid="_x0000_s1082" type="#_x0000_t202" style="position:absolute;left:1431;top:2782;width:6013;height:2369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eOUJhxwAAANwAAAAPAAAAZHJzL2Rvd25yZXYueG1sRI9Ba8JA&#10;FITvBf/D8gre6qZBi6SuIQRCRexB68XbM/tMQrNvY3YbY399t1DocZiZb5hVOppWDNS7xrKC51kE&#10;gri0uuFKwfGjeFqCcB5ZY2uZFNzJQbqePKww0fbGexoOvhIBwi5BBbX3XSKlK2sy6Ga2Iw7exfYG&#10;fZB9JXWPtwA3rYyj6EUabDgs1NhRXlP5efgyCrZ58Y77c2yW323+trtk3fV4Wig1fRyzVxCeRv8f&#10;/mtvtIJ4MYffM+EIyPUPAAAA//8DAFBLAQItABQABgAIAAAAIQDb4fbL7gAAAIUBAAATAAAAAAAA&#10;AAAAAAAAAAAAAABbQ29udGVudF9UeXBlc10ueG1sUEsBAi0AFAAGAAgAAAAhAFr0LFu/AAAAFQEA&#10;AAsAAAAAAAAAAAAAAAAAHwEAAF9yZWxzLy5yZWxzUEsBAi0AFAAGAAgAAAAhAN45QmHHAAAA3AAA&#10;AA8AAAAAAAAAAAAAAAAABwIAAGRycy9kb3ducmV2LnhtbFBLBQYAAAAAAwADALcAAAD7AgAAAAA=&#10;" filled="f" stroked="f" strokeweight=".5pt">
                  <v:textbox>
                    <w:txbxContent>
                      <w:p w14:paraId="53124D49" w14:textId="77777777" w:rsidR="007B22B6" w:rsidRPr="007B22B6" w:rsidRDefault="007B22B6" w:rsidP="00D02DC3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7B22B6">
                          <w:rPr>
                            <w:sz w:val="16"/>
                            <w:szCs w:val="16"/>
                          </w:rPr>
                          <w:t>K</w:t>
                        </w:r>
                        <w:r>
                          <w:rPr>
                            <w:sz w:val="16"/>
                            <w:szCs w:val="16"/>
                          </w:rPr>
                          <w:t>OBIETY</w:t>
                        </w:r>
                      </w:p>
                    </w:txbxContent>
                  </v:textbox>
                </v:shape>
                <v:shape id="Pole tekstowe 1" o:spid="_x0000_s1083" type="#_x0000_t202" style="position:absolute;top:9024;width:7366;height:225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xdef6xgAAANwAAAAPAAAAZHJzL2Rvd25yZXYueG1sRI9Pa8JA&#10;FMTvQr/D8gredNNAiqTZBAlIi+hB66W31+zLH5p9m2a3Gv303ULB4zAzv2GyYjK9ONPoOssKnpYR&#10;COLK6o4bBaf3zWIFwnlkjb1lUnAlB0X+MMsw1fbCBzoffSMChF2KClrvh1RKV7Vk0C3tQBy82o4G&#10;fZBjI/WIlwA3vYyj6Fka7DgstDhQ2VL1dfwxCrblZo+Hz9isbn35uqvXw/fpI1Fq/jitX0B4mvw9&#10;/N9+0wriJIG/M+EIyPwXAAD//wMAUEsBAi0AFAAGAAgAAAAhANvh9svuAAAAhQEAABMAAAAAAAAA&#10;AAAAAAAAAAAAAFtDb250ZW50X1R5cGVzXS54bWxQSwECLQAUAAYACAAAACEAWvQsW78AAAAVAQAA&#10;CwAAAAAAAAAAAAAAAAAfAQAAX3JlbHMvLnJlbHNQSwECLQAUAAYACAAAACEAsXXn+sYAAADcAAAA&#10;DwAAAAAAAAAAAAAAAAAHAgAAZHJzL2Rvd25yZXYueG1sUEsFBgAAAAADAAMAtwAAAPoCAAAAAA==&#10;" filled="f" stroked="f" strokeweight=".5pt">
                  <v:textbox>
                    <w:txbxContent>
                      <w:p w14:paraId="002BC47D" w14:textId="77777777" w:rsidR="007B22B6" w:rsidRPr="007B22B6" w:rsidRDefault="007B22B6" w:rsidP="00D02DC3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7B22B6">
                          <w:rPr>
                            <w:sz w:val="16"/>
                            <w:szCs w:val="16"/>
                          </w:rPr>
                          <w:t>M</w:t>
                        </w:r>
                        <w:r>
                          <w:rPr>
                            <w:sz w:val="16"/>
                            <w:szCs w:val="16"/>
                          </w:rPr>
                          <w:t>ĘŻCZYŹNI</w:t>
                        </w:r>
                      </w:p>
                    </w:txbxContent>
                  </v:textbox>
                </v:shape>
                <v:rect id="Prostokąt 2" o:spid="_x0000_s1084" style="position:absolute;left:1669;top:14232;width:2515;height:125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O4gULwQAAANoAAAAPAAAAZHJzL2Rvd25yZXYueG1sRI9Ba8JA&#10;FITvBf/D8gRvzcYebI2uIqKkRxuD52f2mQSzb8PuNqb/3i0Uehxm5htmvR1NJwZyvrWsYJ6kIIgr&#10;q1uuFZTn4+sHCB+QNXaWScEPedhuJi9rzLR98BcNRahFhLDPUEETQp9J6auGDPrE9sTRu1lnMETp&#10;aqkdPiLcdPItTRfSYMtxocGe9g1V9+LbKHg3pdnd9oO+5KcDL4vc5WV3VWo2HXcrEIHG8B/+a39q&#10;BQv4vRJvgNw8AQAA//8DAFBLAQItABQABgAIAAAAIQDb4fbL7gAAAIUBAAATAAAAAAAAAAAAAAAA&#10;AAAAAABbQ29udGVudF9UeXBlc10ueG1sUEsBAi0AFAAGAAgAAAAhAFr0LFu/AAAAFQEAAAsAAAAA&#10;AAAAAAAAAAAAHwEAAF9yZWxzLy5yZWxzUEsBAi0AFAAGAAgAAAAhAI7iBQvBAAAA2gAAAA8AAAAA&#10;AAAAAAAAAAAABwIAAGRycy9kb3ducmV2LnhtbFBLBQYAAAAAAwADALcAAAD1AgAAAAA=&#10;" fillcolor="#ccd1e3" stroked="f" strokeweight="1pt"/>
                <v:shape id="Pole tekstowe 1" o:spid="_x0000_s1085" type="#_x0000_t202" style="position:absolute;left:4253;top:13795;width:7233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/NijxQAAANoAAAAPAAAAZHJzL2Rvd25yZXYueG1sRI9Ba8JA&#10;FITvBf/D8gRvdVPBGlJXCYHQIu3B1Etvr9lnEpp9m2a3Jvrr3YLgcZiZb5j1djStOFHvGssKnuYR&#10;COLS6oYrBYfP/DEG4TyyxtYyKTiTg+1m8rDGRNuB93QqfCUChF2CCmrvu0RKV9Zk0M1tRxy8o+0N&#10;+iD7SuoehwA3rVxE0bM02HBYqLGjrKbyp/gzCnZZ/oH774WJL232+n5Mu9/D11Kp2XRMX0B4Gv09&#10;fGu/aQUr+L8SboDcXAEAAP//AwBQSwECLQAUAAYACAAAACEA2+H2y+4AAACFAQAAEwAAAAAAAAAA&#10;AAAAAAAAAAAAW0NvbnRlbnRfVHlwZXNdLnhtbFBLAQItABQABgAIAAAAIQBa9CxbvwAAABUBAAAL&#10;AAAAAAAAAAAAAAAAAB8BAABfcmVscy8ucmVsc1BLAQItABQABgAIAAAAIQBq/NijxQAAANoAAAAP&#10;AAAAAAAAAAAAAAAAAAcCAABkcnMvZG93bnJldi54bWxQSwUGAAAAAAMAAwC3AAAA+QIAAAAA&#10;" filled="f" stroked="f" strokeweight=".5pt">
                  <v:textbox>
                    <w:txbxContent>
                      <w:p w14:paraId="68E9BD52" w14:textId="621BE636" w:rsidR="008D4D32" w:rsidRPr="0042673F" w:rsidRDefault="008D4D32" w:rsidP="008D4D32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42673F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Kształcenie</w:t>
                        </w:r>
                      </w:p>
                    </w:txbxContent>
                  </v:textbox>
                </v:shape>
                <v:rect id="Prostokąt 2" o:spid="_x0000_s1086" style="position:absolute;left:12046;top:14272;width:2514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hqeVWwAAAANsAAAAPAAAAZHJzL2Rvd25yZXYueG1sRE9La8JA&#10;EL4X/A/LCL3pRgtFo6toINBLob7uY3ZMotnZuLvR9N93C4Xe5uN7znLdm0Y8yPnasoLJOAFBXFhd&#10;c6ngeMhHMxA+IGtsLJOCb/KwXg1elphq++QdPfahFDGEfYoKqhDaVEpfVGTQj21LHLmLdQZDhK6U&#10;2uEzhptGTpPkXRqsOTZU2FJWUXHbd0bB1+5O2Tyvs88Oz/np4nx33RZKvQ77zQJEoD78i//cHzrO&#10;f4PfX+IBcvUDAAD//wMAUEsBAi0AFAAGAAgAAAAhANvh9svuAAAAhQEAABMAAAAAAAAAAAAAAAAA&#10;AAAAAFtDb250ZW50X1R5cGVzXS54bWxQSwECLQAUAAYACAAAACEAWvQsW78AAAAVAQAACwAAAAAA&#10;AAAAAAAAAAAfAQAAX3JlbHMvLnJlbHNQSwECLQAUAAYACAAAACEA4anlVsAAAADbAAAADwAAAAAA&#10;AAAAAAAAAAAHAgAAZHJzL2Rvd25yZXYueG1sUEsFBgAAAAADAAMAtwAAAPQCAAAAAA==&#10;" fillcolor="#99a4c8" stroked="f" strokeweight="1pt"/>
                <v:shape id="Pole tekstowe 1" o:spid="_x0000_s1087" type="#_x0000_t202" style="position:absolute;left:14590;top:13795;width:16049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rLByMxAAAANsAAAAPAAAAZHJzL2Rvd25yZXYueG1sRE9Na8JA&#10;EL0X/A/LCN7qpmIlpK4SAqFF2oOpl96m2TEJzc6m2a2J/nq3IHibx/uc9XY0rThR7xrLCp7mEQji&#10;0uqGKwWHz/wxBuE8ssbWMik4k4PtZvKwxkTbgfd0KnwlQgi7BBXU3neJlK6syaCb2444cEfbG/QB&#10;9pXUPQ4h3LRyEUUrabDh0FBjR1lN5U/xZxTssvwD998LE1/a7PX9mHa/h69npWbTMX0B4Wn0d/HN&#10;/abD/CX8/xIOkJsrAAAA//8DAFBLAQItABQABgAIAAAAIQDb4fbL7gAAAIUBAAATAAAAAAAAAAAA&#10;AAAAAAAAAABbQ29udGVudF9UeXBlc10ueG1sUEsBAi0AFAAGAAgAAAAhAFr0LFu/AAAAFQEAAAsA&#10;AAAAAAAAAAAAAAAAHwEAAF9yZWxzLy5yZWxzUEsBAi0AFAAGAAgAAAAhAKssHIzEAAAA2wAAAA8A&#10;AAAAAAAAAAAAAAAABwIAAGRycy9kb3ducmV2LnhtbFBLBQYAAAAAAwADALcAAAD4AgAAAAA=&#10;" filled="f" stroked="f" strokeweight=".5pt">
                  <v:textbox>
                    <w:txbxContent>
                      <w:p w14:paraId="6A10E61A" w14:textId="77777777" w:rsidR="008D4D32" w:rsidRPr="0042673F" w:rsidRDefault="008D4D32" w:rsidP="008D4D32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42673F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Biznes, administracja i prawo</w:t>
                        </w:r>
                      </w:p>
                    </w:txbxContent>
                  </v:textbox>
                </v:shape>
                <v:rect id="Prostokąt 2" o:spid="_x0000_s1088" style="position:absolute;left:30851;top:14312;width:2514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2JrTfwgAAANsAAAAPAAAAZHJzL2Rvd25yZXYueG1sRE9LawIx&#10;EL4L/ocwQm+arVaR1SgiCLYexNeht+lm3N26mSxJ1PXfNwXB23x8z5nOG1OJGzlfWlbw3ktAEGdW&#10;l5wrOB5W3TEIH5A1VpZJwYM8zGft1hRTbe+8o9s+5CKGsE9RQRFCnUrps4IM+p6tiSN3ts5giNDl&#10;Uju8x3BTyX6SjKTBkmNDgTUtC8ou+6tRsP39cP563FzCYDde/JzW3/x1+lTqrdMsJiACNeElfrrX&#10;Os4fwv8v8QA5+wMAAP//AwBQSwECLQAUAAYACAAAACEA2+H2y+4AAACFAQAAEwAAAAAAAAAAAAAA&#10;AAAAAAAAW0NvbnRlbnRfVHlwZXNdLnhtbFBLAQItABQABgAIAAAAIQBa9CxbvwAAABUBAAALAAAA&#10;AAAAAAAAAAAAAB8BAABfcmVscy8ucmVsc1BLAQItABQABgAIAAAAIQA2JrTfwgAAANsAAAAPAAAA&#10;AAAAAAAAAAAAAAcCAABkcnMvZG93bnJldi54bWxQSwUGAAAAAAMAAwC3AAAA9gIAAAAA&#10;" fillcolor="#6677ad" stroked="f" strokeweight="1pt"/>
                <v:shape id="Pole tekstowe 1" o:spid="_x0000_s1089" type="#_x0000_t202" style="position:absolute;left:33435;top:13875;width:14592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0sidgwwAAANsAAAAPAAAAZHJzL2Rvd25yZXYueG1sRE9La8JA&#10;EL4L/Q/LFLyZTYUGSbOKBMRS7EGbS2/T7ORBs7MxuzVpf31XELzNx/ecbDOZTlxocK1lBU9RDIK4&#10;tLrlWkHxsVusQDiPrLGzTAp+ycFm/TDLMNV25CNdTr4WIYRdigoa7/tUSlc2ZNBFticOXGUHgz7A&#10;oZZ6wDGEm04u4ziRBlsODQ32lDdUfp9+jIK3fPeOx6+lWf11+f5Qbftz8fms1Pxx2r6A8DT5u/jm&#10;ftVhfgLXX8IBcv0PAAD//wMAUEsBAi0AFAAGAAgAAAAhANvh9svuAAAAhQEAABMAAAAAAAAAAAAA&#10;AAAAAAAAAFtDb250ZW50X1R5cGVzXS54bWxQSwECLQAUAAYACAAAACEAWvQsW78AAAAVAQAACwAA&#10;AAAAAAAAAAAAAAAfAQAAX3JlbHMvLnJlbHNQSwECLQAUAAYACAAAACEANLInYMMAAADbAAAADwAA&#10;AAAAAAAAAAAAAAAHAgAAZHJzL2Rvd25yZXYueG1sUEsFBgAAAAADAAMAtwAAAPcCAAAAAA==&#10;" filled="f" stroked="f" strokeweight=".5pt">
                  <v:textbox>
                    <w:txbxContent>
                      <w:p w14:paraId="25586231" w14:textId="25471665" w:rsidR="008D4D32" w:rsidRPr="0042673F" w:rsidRDefault="008D4D32" w:rsidP="008D4D32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42673F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Zdrowie i opieka społeczna</w:t>
                        </w:r>
                      </w:p>
                    </w:txbxContent>
                  </v:textbox>
                </v:shape>
                <v:rect id="Prostokąt 2" o:spid="_x0000_s1090" style="position:absolute;left:1669;top:16141;width:2515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nN4FKwwAAANsAAAAPAAAAZHJzL2Rvd25yZXYueG1sRE87b8Iw&#10;EN6R+A/WIXVBxaFDaFMMgkqVGBiAdsl2iq9J2vgcYufVX18jIXW7T9/z1tvBVKKjxpWWFSwXEQji&#10;zOqScwWfH++PzyCcR9ZYWSYFIznYbqaTNSba9nym7uJzEULYJaig8L5OpHRZQQbdwtbEgfuyjUEf&#10;YJNL3WAfwk0ln6IolgZLDg0F1vRWUPZzaY2C33Y/ntLoehw5PQ3dt24xfpkr9TAbdq8gPA3+X3x3&#10;H3SYv4LbL+EAufkDAAD//wMAUEsBAi0AFAAGAAgAAAAhANvh9svuAAAAhQEAABMAAAAAAAAAAAAA&#10;AAAAAAAAAFtDb250ZW50X1R5cGVzXS54bWxQSwECLQAUAAYACAAAACEAWvQsW78AAAAVAQAACwAA&#10;AAAAAAAAAAAAAAAfAQAAX3JlbHMvLnJlbHNQSwECLQAUAAYACAAAACEAZzeBSsMAAADbAAAADwAA&#10;AAAAAAAAAAAAAAAHAgAAZHJzL2Rvd25yZXYueG1sUEsFBgAAAAADAAMAtwAAAPcCAAAAAA==&#10;" fillcolor="#334a92" stroked="f" strokeweight="1pt"/>
                <v:shape id="Pole tekstowe 1" o:spid="_x0000_s1091" type="#_x0000_t202" style="position:absolute;left:4253;top:15703;width:4782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qYRaJxQAAANsAAAAPAAAAZHJzL2Rvd25yZXYueG1sRI9Pa8JA&#10;EMXvBb/DMoK3ulFQJLqKBKRF2oN/Lt7G7JgEs7Mxu2raT+8cCr3N8N6895vFqnO1elAbKs8GRsME&#10;FHHubcWFgeNh8z4DFSKyxdozGfihAKtl722BqfVP3tFjHwslIRxSNFDG2KRah7wkh2HoG2LRLr51&#10;GGVtC21bfEq4q/U4SabaYcXSUGJDWUn5dX93BrbZ5ht357Gb/dbZx9dl3dyOp4kxg363noOK1MV/&#10;89/1pxV8gZVfZAC9fAEAAP//AwBQSwECLQAUAAYACAAAACEA2+H2y+4AAACFAQAAEwAAAAAAAAAA&#10;AAAAAAAAAAAAW0NvbnRlbnRfVHlwZXNdLnhtbFBLAQItABQABgAIAAAAIQBa9CxbvwAAABUBAAAL&#10;AAAAAAAAAAAAAAAAAB8BAABfcmVscy8ucmVsc1BLAQItABQABgAIAAAAIQAqYRaJxQAAANsAAAAP&#10;AAAAAAAAAAAAAAAAAAcCAABkcnMvZG93bnJldi54bWxQSwUGAAAAAAMAAwC3AAAA+QIAAAAA&#10;" filled="f" stroked="f" strokeweight=".5pt">
                  <v:textbox>
                    <w:txbxContent>
                      <w:p w14:paraId="1E6C87B0" w14:textId="065F1764" w:rsidR="008D4D32" w:rsidRPr="0042673F" w:rsidRDefault="008D4D32" w:rsidP="008D4D32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42673F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Usługi</w:t>
                        </w:r>
                      </w:p>
                    </w:txbxContent>
                  </v:textbox>
                </v:shape>
                <v:rect id="Prostokąt 2" o:spid="_x0000_s1092" style="position:absolute;left:9303;top:16220;width:2514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TL8Y4wgAAANsAAAAPAAAAZHJzL2Rvd25yZXYueG1sRE/basJA&#10;EH0v+A/LCL7VjRUaja7BioVSKK1R8HXIjkkwOxuym0v/vlso9G0O5zrbdDS16Kl1lWUFi3kEgji3&#10;uuJCweX8+rgC4TyyxtoyKfgmB+lu8rDFRNuBT9RnvhAhhF2CCkrvm0RKl5dk0M1tQxy4m20N+gDb&#10;QuoWhxBuavkURc/SYMWhocSGDiXl96wzCuIhzr/e8WN4qbvTZ3ZbXvR1PCo1m477DQhPo/8X/7nf&#10;dJi/ht9fwgFy9wMAAP//AwBQSwECLQAUAAYACAAAACEA2+H2y+4AAACFAQAAEwAAAAAAAAAAAAAA&#10;AAAAAAAAW0NvbnRlbnRfVHlwZXNdLnhtbFBLAQItABQABgAIAAAAIQBa9CxbvwAAABUBAAALAAAA&#10;AAAAAAAAAAAAAB8BAABfcmVscy8ucmVsc1BLAQItABQABgAIAAAAIQDTL8Y4wgAAANsAAAAPAAAA&#10;AAAAAAAAAAAAAAcCAABkcnMvZG93bnJldi54bWxQSwUGAAAAAAMAAwC3AAAA9gIAAAAA&#10;" fillcolor="#001d77" stroked="f" strokeweight="1pt"/>
                <v:shape id="Pole tekstowe 1" o:spid="_x0000_s1093" type="#_x0000_t202" style="position:absolute;left:11926;top:15783;width:22987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1N3WpxAAAANsAAAAPAAAAZHJzL2Rvd25yZXYueG1sRI9Bi8Iw&#10;FITvwv6H8ARvmlpQpGsUKYiy6EG3l729bZ5tsXnpNlmt/nojCB6HmfmGmS87U4sLta6yrGA8ikAQ&#10;51ZXXCjIvtfDGQjnkTXWlknBjRwsFx+9OSbaXvlAl6MvRICwS1BB6X2TSOnykgy6kW2Ig3eyrUEf&#10;ZFtI3eI1wE0t4yiaSoMVh4USG0pLys/Hf6PgK13v8fAbm9m9Tje706r5y34mSg363eoThKfOv8Ov&#10;9lYriMfw/BJ+gFw8AAAA//8DAFBLAQItABQABgAIAAAAIQDb4fbL7gAAAIUBAAATAAAAAAAAAAAA&#10;AAAAAAAAAABbQ29udGVudF9UeXBlc10ueG1sUEsBAi0AFAAGAAgAAAAhAFr0LFu/AAAAFQEAAAsA&#10;AAAAAAAAAAAAAAAAHwEAAF9yZWxzLy5yZWxzUEsBAi0AFAAGAAgAAAAhAHU3danEAAAA2wAAAA8A&#10;AAAAAAAAAAAAAAAABwIAAGRycy9kb3ducmV2LnhtbFBLBQYAAAAAAwADALcAAAD4AgAAAAA=&#10;" filled="f" stroked="f" strokeweight=".5pt">
                  <v:textbox>
                    <w:txbxContent>
                      <w:p w14:paraId="036E7E40" w14:textId="77777777" w:rsidR="008D4D32" w:rsidRPr="0042673F" w:rsidRDefault="008D4D32" w:rsidP="008D4D32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42673F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Nauki społeczne, dziennikarstwo i informacja</w:t>
                        </w:r>
                      </w:p>
                    </w:txbxContent>
                  </v:textbox>
                </v:shape>
                <v:rect id="Prostokąt 2" o:spid="_x0000_s1094" style="position:absolute;left:1709;top:18049;width:2515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kr3adwgAAANsAAAAPAAAAZHJzL2Rvd25yZXYueG1sRI9Ba8JA&#10;FITvBf/D8gQvRTcGKRJdRUoFD0WoCl4fu88kmPc2ZldN/323UOhxmJlvmOW650Y9qAu1FwPTSQaK&#10;xHpXS2ngdNyO56BCRHHYeCED3xRgvRq8LLFw/ilf9DjEUiWIhAINVDG2hdbBVsQYJr4lSd7Fd4wx&#10;ya7UrsNngnOj8yx704y1pIUKW3qvyF4PdzZwfd3PPrTlG88+g7DN3H56dsaMhv1mASpSH//Df+2d&#10;M5Dn8Psl/QC9+gEAAP//AwBQSwECLQAUAAYACAAAACEA2+H2y+4AAACFAQAAEwAAAAAAAAAAAAAA&#10;AAAAAAAAW0NvbnRlbnRfVHlwZXNdLnhtbFBLAQItABQABgAIAAAAIQBa9CxbvwAAABUBAAALAAAA&#10;AAAAAAAAAAAAAB8BAABfcmVscy8ucmVsc1BLAQItABQABgAIAAAAIQCkr3adwgAAANsAAAAPAAAA&#10;AAAAAAAAAAAAAAcCAABkcnMvZG93bnJldi54bWxQSwUGAAAAAAMAAwC3AAAA9gIAAAAA&#10;" fillcolor="#339d67" stroked="f" strokeweight="1pt"/>
                <v:shape id="Pole tekstowe 1" o:spid="_x0000_s1095" type="#_x0000_t202" style="position:absolute;left:4253;top:17612;width:17526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qqU5FxQAAANsAAAAPAAAAZHJzL2Rvd25yZXYueG1sRI9Pi8Iw&#10;FMTvC/sdwlvwtqZWFOkaRQqyInrwz8Xb2+bZFpuXbhO1+umNIHgcZuY3zHjamkpcqHGlZQW9bgSC&#10;OLO65FzBfjf/HoFwHlljZZkU3MjBdPL5McZE2ytv6LL1uQgQdgkqKLyvEyldVpBB17U1cfCOtjHo&#10;g2xyqRu8BripZBxFQ2mw5LBQYE1pQdlpezYKlul8jZu/2IzuVfq7Os7q//1hoFTnq539gPDU+nf4&#10;1V5oBXEfnl/CD5CTBwAAAP//AwBQSwECLQAUAAYACAAAACEA2+H2y+4AAACFAQAAEwAAAAAAAAAA&#10;AAAAAAAAAAAAW0NvbnRlbnRfVHlwZXNdLnhtbFBLAQItABQABgAIAAAAIQBa9CxbvwAAABUBAAAL&#10;AAAAAAAAAAAAAAAAAB8BAABfcmVscy8ucmVsc1BLAQItABQABgAIAAAAIQDqqU5FxQAAANsAAAAP&#10;AAAAAAAAAAAAAAAAAAcCAABkcnMvZG93bnJldi54bWxQSwUGAAAAAAMAAwC3AAAA+QIAAAAA&#10;" filled="f" stroked="f" strokeweight=".5pt">
                  <v:textbox>
                    <w:txbxContent>
                      <w:p w14:paraId="06C84F79" w14:textId="1A19DE39" w:rsidR="008D4D32" w:rsidRPr="0042673F" w:rsidRDefault="008D4D32" w:rsidP="008D4D32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42673F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Technika, przemysł, budownictwo</w:t>
                        </w:r>
                      </w:p>
                    </w:txbxContent>
                  </v:textbox>
                </v:shape>
                <v:rect id="Prostokąt 2" o:spid="_x0000_s1096" style="position:absolute;left:34826;top:16300;width:2515;height:12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cHafRxAAAANsAAAAPAAAAZHJzL2Rvd25yZXYueG1sRI9Pa8JA&#10;FMTvgt9heYXedKPUYlM3wT8UBC817SW31+xrEpp9G3e3Gr+9KxR6HGbmN8wqH0wnzuR8a1nBbJqA&#10;IK6sbrlW8PnxNlmC8AFZY2eZFFzJQ56NRytMtb3wkc5FqEWEsE9RQRNCn0rpq4YM+qntiaP3bZ3B&#10;EKWrpXZ4iXDTyXmSPEuDLceFBnvaNlT9FL9GwQHde7k57srFrFqW9OVf7MlrpR4fhvUriEBD+A//&#10;tfdawfwJ7l/iD5DZDQAA//8DAFBLAQItABQABgAIAAAAIQDb4fbL7gAAAIUBAAATAAAAAAAAAAAA&#10;AAAAAAAAAABbQ29udGVudF9UeXBlc10ueG1sUEsBAi0AFAAGAAgAAAAhAFr0LFu/AAAAFQEAAAsA&#10;AAAAAAAAAAAAAAAAHwEAAF9yZWxzLy5yZWxzUEsBAi0AFAAGAAgAAAAhANwdp9HEAAAA2wAAAA8A&#10;AAAAAAAAAAAAAAAABwIAAGRycy9kb3ducmV2LnhtbFBLBQYAAAAAAwADALcAAAD4AgAAAAA=&#10;" fillcolor="#66b58d" stroked="f" strokeweight="1pt"/>
                <v:shape id="Pole tekstowe 1" o:spid="_x0000_s1097" type="#_x0000_t202" style="position:absolute;left:37450;top:15902;width:16497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KDHOqxQAAANsAAAAPAAAAZHJzL2Rvd25yZXYueG1sRI9Ba8JA&#10;FITvQv/D8grezMaAImlWkYC0SHvQeuntNftMgtm3aXabpP31riB4HGbmGybbjKYRPXWutqxgHsUg&#10;iAuray4VnD53sxUI55E1NpZJwR852KyfJhmm2g58oP7oSxEg7FJUUHnfplK6oiKDLrItcfDOtjPo&#10;g+xKqTscAtw0MonjpTRYc1iosKW8ouJy/DUK9vnuAw/fiVn9N/nr+3nb/py+FkpNn8ftCwhPo3+E&#10;7+03rSBZwO1L+AFyfQUAAP//AwBQSwECLQAUAAYACAAAACEA2+H2y+4AAACFAQAAEwAAAAAAAAAA&#10;AAAAAAAAAAAAW0NvbnRlbnRfVHlwZXNdLnhtbFBLAQItABQABgAIAAAAIQBa9CxbvwAAABUBAAAL&#10;AAAAAAAAAAAAAAAAAB8BAABfcmVscy8ucmVsc1BLAQItABQABgAIAAAAIQAKDHOqxQAAANsAAAAP&#10;AAAAAAAAAAAAAAAAAAcCAABkcnMvZG93bnJldi54bWxQSwUGAAAAAAMAAwC3AAAA+QIAAAAA&#10;" filled="f" stroked="f" strokeweight=".5pt">
                  <v:textbox>
                    <w:txbxContent>
                      <w:p w14:paraId="2E6868EE" w14:textId="77777777" w:rsidR="008D4D32" w:rsidRPr="0042673F" w:rsidRDefault="008D4D32" w:rsidP="008D4D32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42673F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Technologie teleinformacyjne</w:t>
                        </w:r>
                      </w:p>
                    </w:txbxContent>
                  </v:textbox>
                </v:shape>
                <v:rect id="Prostokąt 2" o:spid="_x0000_s1098" style="position:absolute;left:22025;top:18009;width:2514;height:125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Cuz74wwAAANsAAAAPAAAAZHJzL2Rvd25yZXYueG1sRI/NasMw&#10;EITvhbyD2EButZwcTHGthPzgpJce4rbQ42JtbRNrZSzFdt6+CgRyHGbmGybbTKYVA/WusaxgGcUg&#10;iEurG64UfH/lr28gnEfW2FomBTdysFnPXjJMtR35TEPhKxEg7FJUUHvfpVK6siaDLrIdcfD+bG/Q&#10;B9lXUvc4Brhp5SqOE2mw4bBQY0f7mspLcTUKhu738LNl+VnskmPuTjusljEqtZhP23cQnib/DD/a&#10;H1rBKoH7l/AD5PofAAD//wMAUEsBAi0AFAAGAAgAAAAhANvh9svuAAAAhQEAABMAAAAAAAAAAAAA&#10;AAAAAAAAAFtDb250ZW50X1R5cGVzXS54bWxQSwECLQAUAAYACAAAACEAWvQsW78AAAAVAQAACwAA&#10;AAAAAAAAAAAAAAAfAQAAX3JlbHMvLnJlbHNQSwECLQAUAAYACAAAACEAQrs++MMAAADbAAAADwAA&#10;AAAAAAAAAAAAAAAHAgAAZHJzL2Rvd25yZXYueG1sUEsFBgAAAAADAAMAtwAAAPcCAAAAAA==&#10;" fillcolor="#008542" stroked="f" strokeweight="1pt"/>
                <v:shape id="Pole tekstowe 1" o:spid="_x0000_s1099" type="#_x0000_t202" style="position:absolute;left:24609;top:17532;width:6826;height:23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VkkhGxQAAANsAAAAPAAAAZHJzL2Rvd25yZXYueG1sRI9Li8JA&#10;EITvC/sfhl7wtk4M+CDrKBKQFdGDj4u33kybBDM92cyo0V/vCILHoqq+osbT1lTiQo0rLSvodSMQ&#10;xJnVJecK9rv59wiE88gaK8uk4EYOppPPjzEm2l55Q5etz0WAsEtQQeF9nUjpsoIMuq6tiYN3tI1B&#10;H2STS93gNcBNJeMoGkiDJYeFAmtKC8pO27NRsEzna9z8xWZ0r9Lf1XFW/+8PfaU6X+3sB4Sn1r/D&#10;r/ZCK4iH8PwSfoCcPAAAAP//AwBQSwECLQAUAAYACAAAACEA2+H2y+4AAACFAQAAEwAAAAAAAAAA&#10;AAAAAAAAAAAAW0NvbnRlbnRfVHlwZXNdLnhtbFBLAQItABQABgAIAAAAIQBa9CxbvwAAABUBAAAL&#10;AAAAAAAAAAAAAAAAAB8BAABfcmVscy8ucmVsc1BLAQItABQABgAIAAAAIQCVkkhGxQAAANsAAAAP&#10;AAAAAAAAAAAAAAAAAAcCAABkcnMvZG93bnJldi54bWxQSwUGAAAAAAMAAwC3AAAA+QIAAAAA&#10;" filled="f" stroked="f" strokeweight=".5pt">
                  <v:textbox>
                    <w:txbxContent>
                      <w:p w14:paraId="4A85497E" w14:textId="77777777" w:rsidR="008D4D32" w:rsidRPr="0042673F" w:rsidRDefault="008D4D32" w:rsidP="008D4D32">
                        <w:pPr>
                          <w:spacing w:before="0" w:after="0" w:line="240" w:lineRule="auto"/>
                          <w:rPr>
                            <w:sz w:val="16"/>
                            <w:szCs w:val="16"/>
                          </w:rPr>
                        </w:pPr>
                        <w:r w:rsidRPr="0042673F">
                          <w:rPr>
                            <w:rFonts w:eastAsia="Times New Roman" w:cs="Arial"/>
                            <w:color w:val="000000"/>
                            <w:sz w:val="16"/>
                            <w:szCs w:val="16"/>
                            <w:lang w:eastAsia="pl-PL"/>
                          </w:rPr>
                          <w:t>Pozostałe</w:t>
                        </w:r>
                      </w:p>
                    </w:txbxContent>
                  </v:textbox>
                </v:shape>
              </v:group>
            </w:pict>
          </mc:Fallback>
        </mc:AlternateContent>
      </w:r>
      <w:r w:rsidR="00D74F34" w:rsidRPr="00D74F34">
        <w:rPr>
          <w:rFonts w:eastAsia="Times New Roman" w:cs="Arial"/>
          <w:b/>
          <w:bCs/>
          <w:color w:val="000000"/>
          <w:szCs w:val="19"/>
          <w:lang w:eastAsia="pl-PL"/>
        </w:rPr>
        <w:t xml:space="preserve">Wykres 4. Uczestnicy studiów podyplomowych według płci i grup kierunków </w:t>
      </w:r>
      <w:proofErr w:type="spellStart"/>
      <w:r w:rsidR="00D74F34" w:rsidRPr="00D74F34">
        <w:rPr>
          <w:rFonts w:eastAsia="Times New Roman" w:cs="Arial"/>
          <w:b/>
          <w:bCs/>
          <w:color w:val="000000"/>
          <w:szCs w:val="19"/>
          <w:lang w:eastAsia="pl-PL"/>
        </w:rPr>
        <w:t>kształcenia</w:t>
      </w:r>
      <w:r w:rsidR="00D74F34" w:rsidRPr="00D74F34">
        <w:rPr>
          <w:rFonts w:eastAsia="Times New Roman" w:cs="Arial"/>
          <w:b/>
          <w:bCs/>
          <w:color w:val="000000"/>
          <w:szCs w:val="19"/>
          <w:vertAlign w:val="superscript"/>
          <w:lang w:eastAsia="pl-PL"/>
        </w:rPr>
        <w:t>a</w:t>
      </w:r>
      <w:proofErr w:type="spellEnd"/>
      <w:r w:rsidR="00D74F34" w:rsidRPr="00D74F34">
        <w:rPr>
          <w:rFonts w:eastAsia="Times New Roman" w:cs="Arial"/>
          <w:b/>
          <w:bCs/>
          <w:color w:val="000000"/>
          <w:szCs w:val="19"/>
          <w:lang w:eastAsia="pl-PL"/>
        </w:rPr>
        <w:t xml:space="preserve"> </w:t>
      </w:r>
      <w:r w:rsidR="00D74F34">
        <w:rPr>
          <w:rFonts w:eastAsia="Times New Roman" w:cs="Arial"/>
          <w:b/>
          <w:bCs/>
          <w:color w:val="000000"/>
          <w:szCs w:val="19"/>
          <w:lang w:eastAsia="pl-PL"/>
        </w:rPr>
        <w:br/>
      </w:r>
      <w:r w:rsidR="00D74F34" w:rsidRPr="00D74F34">
        <w:rPr>
          <w:rFonts w:eastAsia="Times New Roman" w:cs="Arial"/>
          <w:b/>
          <w:bCs/>
          <w:color w:val="000000"/>
          <w:szCs w:val="19"/>
          <w:lang w:eastAsia="pl-PL"/>
        </w:rPr>
        <w:t>w roku akademickim 2024/25</w:t>
      </w:r>
    </w:p>
    <w:p w14:paraId="43DF7791" w14:textId="2037D936" w:rsidR="00AE4035" w:rsidRDefault="00AE4035" w:rsidP="00AE4035">
      <w:pPr>
        <w:spacing w:before="0"/>
        <w:ind w:left="11"/>
        <w:jc w:val="both"/>
        <w:rPr>
          <w:sz w:val="16"/>
        </w:rPr>
      </w:pPr>
      <w:r>
        <w:rPr>
          <w:sz w:val="16"/>
        </w:rPr>
        <w:t>a</w:t>
      </w:r>
      <w:r>
        <w:rPr>
          <w:spacing w:val="-7"/>
          <w:sz w:val="16"/>
        </w:rPr>
        <w:t xml:space="preserve"> </w:t>
      </w:r>
      <w:r>
        <w:rPr>
          <w:sz w:val="16"/>
        </w:rPr>
        <w:t>Zgodnie</w:t>
      </w:r>
      <w:r>
        <w:rPr>
          <w:spacing w:val="-7"/>
          <w:sz w:val="16"/>
        </w:rPr>
        <w:t xml:space="preserve"> </w:t>
      </w:r>
      <w:r>
        <w:rPr>
          <w:sz w:val="16"/>
        </w:rPr>
        <w:t>z</w:t>
      </w:r>
      <w:r>
        <w:rPr>
          <w:spacing w:val="-6"/>
          <w:sz w:val="16"/>
        </w:rPr>
        <w:t xml:space="preserve"> </w:t>
      </w:r>
      <w:r>
        <w:rPr>
          <w:sz w:val="16"/>
        </w:rPr>
        <w:t>Międzynarodową</w:t>
      </w:r>
      <w:r>
        <w:rPr>
          <w:spacing w:val="-8"/>
          <w:sz w:val="16"/>
        </w:rPr>
        <w:t xml:space="preserve"> </w:t>
      </w:r>
      <w:r>
        <w:rPr>
          <w:sz w:val="16"/>
        </w:rPr>
        <w:t>Standardową</w:t>
      </w:r>
      <w:r>
        <w:rPr>
          <w:spacing w:val="-6"/>
          <w:sz w:val="16"/>
        </w:rPr>
        <w:t xml:space="preserve"> </w:t>
      </w:r>
      <w:r>
        <w:rPr>
          <w:sz w:val="16"/>
        </w:rPr>
        <w:t>Klasyfikacją</w:t>
      </w:r>
      <w:r>
        <w:rPr>
          <w:spacing w:val="-7"/>
          <w:sz w:val="16"/>
        </w:rPr>
        <w:t xml:space="preserve"> </w:t>
      </w:r>
      <w:r>
        <w:rPr>
          <w:sz w:val="16"/>
        </w:rPr>
        <w:t>Edukacji</w:t>
      </w:r>
      <w:r>
        <w:rPr>
          <w:spacing w:val="-7"/>
          <w:sz w:val="16"/>
        </w:rPr>
        <w:t xml:space="preserve"> </w:t>
      </w:r>
      <w:r>
        <w:rPr>
          <w:sz w:val="16"/>
        </w:rPr>
        <w:t>ISCED-F</w:t>
      </w:r>
      <w:r>
        <w:rPr>
          <w:spacing w:val="-4"/>
          <w:sz w:val="16"/>
        </w:rPr>
        <w:t xml:space="preserve"> </w:t>
      </w:r>
      <w:r>
        <w:rPr>
          <w:spacing w:val="-2"/>
          <w:sz w:val="16"/>
        </w:rPr>
        <w:t>2013.</w:t>
      </w:r>
    </w:p>
    <w:p w14:paraId="2ACF5518" w14:textId="0325CEF4" w:rsidR="00AE4035" w:rsidRDefault="004A4860" w:rsidP="004A4860">
      <w:pPr>
        <w:pStyle w:val="32tyturozdziau"/>
        <w:rPr>
          <w:lang w:eastAsia="pl-PL"/>
        </w:rPr>
      </w:pPr>
      <w:r>
        <w:rPr>
          <w:lang w:eastAsia="pl-PL"/>
        </w:rPr>
        <w:t>Kształcenie doktorantów</w:t>
      </w:r>
    </w:p>
    <w:p w14:paraId="4772AE9D" w14:textId="59AA8BAF" w:rsidR="004A4860" w:rsidRPr="00103484" w:rsidRDefault="004A4860" w:rsidP="004A4860">
      <w:pPr>
        <w:pStyle w:val="Tekstpodstawowy"/>
      </w:pPr>
      <w:r w:rsidRPr="00103484">
        <w:t xml:space="preserve">Według stanu w dniu 31 grudnia 2024 r. w szkołach doktorskich kształciło się </w:t>
      </w:r>
      <w:r w:rsidRPr="007D4D57">
        <w:t xml:space="preserve">z zamiarem uzyskania </w:t>
      </w:r>
      <w:r>
        <w:t xml:space="preserve">stopnia doktora </w:t>
      </w:r>
      <w:r w:rsidRPr="00103484">
        <w:t xml:space="preserve">1670 </w:t>
      </w:r>
      <w:r>
        <w:t>osób</w:t>
      </w:r>
      <w:r w:rsidRPr="00103484">
        <w:t xml:space="preserve"> (łącznie z cudzoziemcami)</w:t>
      </w:r>
      <w:r>
        <w:t>,</w:t>
      </w:r>
      <w:r w:rsidRPr="00103484">
        <w:t xml:space="preserve"> w tym 841 kobiet.</w:t>
      </w:r>
      <w:r>
        <w:t xml:space="preserve"> W</w:t>
      </w:r>
      <w:r w:rsidRPr="00103484">
        <w:t xml:space="preserve"> porównaniu ze stanem sprzed roku zwiększyła</w:t>
      </w:r>
      <w:r>
        <w:t xml:space="preserve"> się liczba doktorantów ogółem </w:t>
      </w:r>
      <w:r w:rsidRPr="00103484">
        <w:t xml:space="preserve">o </w:t>
      </w:r>
      <w:r>
        <w:t>2,1</w:t>
      </w:r>
      <w:r w:rsidRPr="00103484">
        <w:t>%</w:t>
      </w:r>
      <w:r>
        <w:t xml:space="preserve">, </w:t>
      </w:r>
      <w:r w:rsidRPr="005C72E4">
        <w:t xml:space="preserve">w tym </w:t>
      </w:r>
      <w:r>
        <w:t>o 4,9%</w:t>
      </w:r>
      <w:r w:rsidRPr="005C72E4">
        <w:t xml:space="preserve"> kobiet</w:t>
      </w:r>
      <w:r w:rsidRPr="00103484">
        <w:t xml:space="preserve">. </w:t>
      </w:r>
      <w:r>
        <w:t xml:space="preserve">Doktoranci kształcili się głównie w zakresie następujących dziedzin: nauk inżynieryjno-technicznych 570 osób (34,1%), nauk medycznych i nauk o zdrowiu 372 osoby (22,3%), nauk społecznych 279 osób (16,7%) oraz nauk ścisłych i przyrodniczych 270 osób (16,2%). </w:t>
      </w:r>
    </w:p>
    <w:p w14:paraId="1E573BDA" w14:textId="082084D2" w:rsidR="004A4860" w:rsidRPr="00567647" w:rsidRDefault="004A4860" w:rsidP="004A4860">
      <w:pPr>
        <w:pStyle w:val="Tekstpodstawowy"/>
      </w:pPr>
      <w:r w:rsidRPr="00567647">
        <w:t>W roku kalendarzowym 2024 rozprawę doktorską złożył</w:t>
      </w:r>
      <w:r>
        <w:t>y</w:t>
      </w:r>
      <w:r w:rsidRPr="00567647">
        <w:t xml:space="preserve"> 263 osoby</w:t>
      </w:r>
      <w:r w:rsidR="003E73E1">
        <w:t>,</w:t>
      </w:r>
      <w:r>
        <w:t xml:space="preserve"> w tym 126 kobiet</w:t>
      </w:r>
      <w:r w:rsidR="003E73E1">
        <w:t>.</w:t>
      </w:r>
      <w:r w:rsidRPr="00567647">
        <w:t xml:space="preserve"> </w:t>
      </w:r>
      <w:r w:rsidR="003E73E1">
        <w:t>N</w:t>
      </w:r>
      <w:r w:rsidRPr="00567647">
        <w:t>atomiast</w:t>
      </w:r>
      <w:r>
        <w:t xml:space="preserve"> postępowanie o nadanie stopnia doktora wszczęło i ukończyło szkołę doktorską </w:t>
      </w:r>
      <w:r w:rsidR="006D7FAF">
        <w:br/>
      </w:r>
      <w:r w:rsidRPr="0057403C">
        <w:t>139 osób (w tym 66 kobiet).</w:t>
      </w:r>
      <w:r>
        <w:t xml:space="preserve"> </w:t>
      </w:r>
      <w:r w:rsidRPr="0057403C">
        <w:t>Stopień doktora uzyskały 154 osoby (w tym 70 kobiet)</w:t>
      </w:r>
      <w:r w:rsidR="003E73E1">
        <w:t>,</w:t>
      </w:r>
      <w:r>
        <w:t xml:space="preserve"> </w:t>
      </w:r>
      <w:r w:rsidRPr="0057403C">
        <w:t xml:space="preserve">głównie </w:t>
      </w:r>
      <w:r w:rsidR="006D7FAF">
        <w:br/>
      </w:r>
      <w:r w:rsidRPr="0057403C">
        <w:t>w za</w:t>
      </w:r>
      <w:r>
        <w:t>kresie dziedzin</w:t>
      </w:r>
      <w:r w:rsidR="0068058B">
        <w:t xml:space="preserve"> nauk</w:t>
      </w:r>
      <w:r w:rsidRPr="00567647">
        <w:t>: inżynieryjno-technicznych 52 osoby</w:t>
      </w:r>
      <w:r>
        <w:t xml:space="preserve"> </w:t>
      </w:r>
      <w:r w:rsidRPr="00567647">
        <w:t>(33,8%), medycznych</w:t>
      </w:r>
      <w:r>
        <w:t xml:space="preserve"> </w:t>
      </w:r>
      <w:r w:rsidRPr="00567647">
        <w:t>i o zdrowiu</w:t>
      </w:r>
      <w:r>
        <w:t xml:space="preserve"> </w:t>
      </w:r>
      <w:r w:rsidRPr="00567647">
        <w:t>34 osoby (22,1%) oraz ścisłych</w:t>
      </w:r>
      <w:r>
        <w:t xml:space="preserve"> </w:t>
      </w:r>
      <w:r w:rsidRPr="00567647">
        <w:t>i przyrodniczych 27 osób (17,5%).</w:t>
      </w:r>
    </w:p>
    <w:p w14:paraId="1258D090" w14:textId="11ABC2F8" w:rsidR="004A4860" w:rsidRPr="007D0F60" w:rsidRDefault="004A4860" w:rsidP="004A4860">
      <w:pPr>
        <w:pStyle w:val="Tekstpodstawowy"/>
      </w:pPr>
      <w:r w:rsidRPr="007D0F60">
        <w:t>Na st</w:t>
      </w:r>
      <w:r>
        <w:t>ud</w:t>
      </w:r>
      <w:r w:rsidRPr="007D0F60">
        <w:t>iach doktoranckich</w:t>
      </w:r>
      <w:r>
        <w:t xml:space="preserve"> (wygasających) kształciło się 39 osób</w:t>
      </w:r>
      <w:r w:rsidR="006D7FAF">
        <w:t>,</w:t>
      </w:r>
      <w:r>
        <w:t xml:space="preserve"> w tym 27 kobiet. Stopień doktora w roku kalendarzowym 2024 uzyskało 176 osób, w tym 105 kobiet. </w:t>
      </w:r>
    </w:p>
    <w:p w14:paraId="40496736" w14:textId="77777777" w:rsidR="004A4860" w:rsidRDefault="004A4860" w:rsidP="0075550E"/>
    <w:p w14:paraId="3C222B0C" w14:textId="068E294E" w:rsidR="004A4860" w:rsidRPr="0075550E" w:rsidRDefault="004A4860" w:rsidP="0075550E">
      <w:pPr>
        <w:sectPr w:rsidR="004A4860" w:rsidRPr="0075550E" w:rsidSect="009E4370">
          <w:headerReference w:type="default" r:id="rId22"/>
          <w:footerReference w:type="default" r:id="rId23"/>
          <w:headerReference w:type="first" r:id="rId24"/>
          <w:footerReference w:type="first" r:id="rId25"/>
          <w:pgSz w:w="11906" w:h="16838" w:code="9"/>
          <w:pgMar w:top="720" w:right="3119" w:bottom="720" w:left="720" w:header="284" w:footer="284" w:gutter="0"/>
          <w:cols w:space="708"/>
          <w:titlePg/>
          <w:docGrid w:linePitch="360"/>
        </w:sectPr>
      </w:pPr>
    </w:p>
    <w:tbl>
      <w:tblPr>
        <w:tblStyle w:val="Tabela-Siatka"/>
        <w:tblW w:w="10627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  <w:tblDescription w:val="&quot;&quot;"/>
      </w:tblPr>
      <w:tblGrid>
        <w:gridCol w:w="846"/>
        <w:gridCol w:w="2107"/>
        <w:gridCol w:w="818"/>
        <w:gridCol w:w="332"/>
        <w:gridCol w:w="1402"/>
        <w:gridCol w:w="692"/>
        <w:gridCol w:w="3154"/>
        <w:gridCol w:w="1276"/>
      </w:tblGrid>
      <w:tr w:rsidR="00ED3AE3" w14:paraId="497504A7" w14:textId="77777777" w:rsidTr="00887A2C">
        <w:trPr>
          <w:gridAfter w:val="1"/>
          <w:wAfter w:w="1276" w:type="dxa"/>
        </w:trPr>
        <w:tc>
          <w:tcPr>
            <w:tcW w:w="4103" w:type="dxa"/>
            <w:gridSpan w:val="4"/>
          </w:tcPr>
          <w:p w14:paraId="7DB3493F" w14:textId="77777777" w:rsidR="00ED3AE3" w:rsidRDefault="00ED3AE3" w:rsidP="00946B14">
            <w:pPr>
              <w:pStyle w:val="61ostatniastronatekst"/>
              <w:spacing w:after="0"/>
              <w:rPr>
                <w:rFonts w:ascii="Calibri" w:hAnsi="Calibri"/>
              </w:rPr>
            </w:pPr>
            <w:r>
              <w:lastRenderedPageBreak/>
              <w:t>Opracowanie:</w:t>
            </w:r>
          </w:p>
          <w:p w14:paraId="620E00A7" w14:textId="77777777" w:rsidR="00ED3AE3" w:rsidRDefault="00ED3AE3" w:rsidP="00946B14">
            <w:pPr>
              <w:pStyle w:val="61ostatniastronatekst"/>
              <w:rPr>
                <w:b/>
                <w:bCs/>
              </w:rPr>
            </w:pPr>
            <w:r>
              <w:rPr>
                <w:b/>
                <w:bCs/>
              </w:rPr>
              <w:t>Urząd Statystyczny w Katowicach</w:t>
            </w:r>
          </w:p>
          <w:p w14:paraId="4E3BEFCB" w14:textId="77777777" w:rsidR="00ED3AE3" w:rsidRDefault="00ED3AE3" w:rsidP="00946B14">
            <w:pPr>
              <w:pStyle w:val="61ostatniastronatekst"/>
              <w:spacing w:after="0"/>
              <w:rPr>
                <w:b/>
                <w:bCs/>
              </w:rPr>
            </w:pPr>
            <w:r>
              <w:rPr>
                <w:b/>
                <w:bCs/>
              </w:rPr>
              <w:t>Dyrektor Grażyna Witkowska</w:t>
            </w:r>
          </w:p>
          <w:p w14:paraId="6C6B1283" w14:textId="77777777" w:rsidR="00ED3AE3" w:rsidRPr="001F6C97" w:rsidRDefault="00ED3AE3" w:rsidP="00946B14">
            <w:pPr>
              <w:pStyle w:val="61ostatniastronatekst"/>
            </w:pPr>
            <w:r>
              <w:rPr>
                <w:rFonts w:eastAsia="Times New Roman"/>
                <w:lang w:val="fi-FI"/>
              </w:rPr>
              <w:t>tel: 32 779 12 48</w:t>
            </w:r>
          </w:p>
        </w:tc>
        <w:tc>
          <w:tcPr>
            <w:tcW w:w="5248" w:type="dxa"/>
            <w:gridSpan w:val="3"/>
          </w:tcPr>
          <w:p w14:paraId="62B22EA3" w14:textId="77777777" w:rsidR="00ED3AE3" w:rsidRDefault="00ED3AE3" w:rsidP="00946B14">
            <w:pPr>
              <w:pStyle w:val="61ostatniastronatekst"/>
              <w:spacing w:after="0"/>
              <w:rPr>
                <w:rFonts w:ascii="Calibri" w:hAnsi="Calibri"/>
              </w:rPr>
            </w:pPr>
            <w:r>
              <w:t>Rozpowszechnianie:</w:t>
            </w:r>
          </w:p>
          <w:p w14:paraId="68B41794" w14:textId="77777777" w:rsidR="00ED3AE3" w:rsidRDefault="00ED3AE3" w:rsidP="00946B14">
            <w:pPr>
              <w:pStyle w:val="61ostatniastronatekst"/>
              <w:spacing w:after="0"/>
              <w:rPr>
                <w:b/>
                <w:bCs/>
              </w:rPr>
            </w:pPr>
            <w:proofErr w:type="spellStart"/>
            <w:r>
              <w:rPr>
                <w:b/>
                <w:bCs/>
              </w:rPr>
              <w:t>Informatorium</w:t>
            </w:r>
            <w:proofErr w:type="spellEnd"/>
            <w:r>
              <w:rPr>
                <w:b/>
                <w:bCs/>
              </w:rPr>
              <w:t xml:space="preserve"> Statystyczne</w:t>
            </w:r>
          </w:p>
          <w:p w14:paraId="5FF965FA" w14:textId="77777777" w:rsidR="00ED3AE3" w:rsidRDefault="00ED3AE3" w:rsidP="00946B14">
            <w:pPr>
              <w:pStyle w:val="61ostatniastronatekst"/>
            </w:pPr>
            <w:r>
              <w:rPr>
                <w:rFonts w:eastAsia="Times New Roman"/>
                <w:lang w:val="fi-FI"/>
              </w:rPr>
              <w:t>tel: 32 779 12 33, 32 779 12 34</w:t>
            </w:r>
          </w:p>
          <w:p w14:paraId="7DCA0028" w14:textId="77777777" w:rsidR="00ED3AE3" w:rsidRDefault="00ED3AE3" w:rsidP="00946B14">
            <w:pPr>
              <w:pStyle w:val="61ostatniastronatekst"/>
            </w:pPr>
          </w:p>
        </w:tc>
      </w:tr>
      <w:tr w:rsidR="00ED3AE3" w14:paraId="1524F411" w14:textId="77777777" w:rsidTr="00887A2C">
        <w:trPr>
          <w:gridAfter w:val="1"/>
          <w:wAfter w:w="1276" w:type="dxa"/>
          <w:trHeight w:val="567"/>
        </w:trPr>
        <w:tc>
          <w:tcPr>
            <w:tcW w:w="846" w:type="dxa"/>
            <w:vAlign w:val="center"/>
          </w:tcPr>
          <w:p w14:paraId="294059E7" w14:textId="77777777" w:rsidR="00ED3AE3" w:rsidRDefault="00ED3AE3" w:rsidP="00946B14">
            <w:pPr>
              <w:tabs>
                <w:tab w:val="right" w:pos="4536"/>
                <w:tab w:val="right" w:pos="5812"/>
              </w:tabs>
              <w:spacing w:before="480" w:after="480" w:line="240" w:lineRule="exact"/>
              <w:rPr>
                <w:sz w:val="18"/>
              </w:rPr>
            </w:pPr>
            <w:r>
              <w:rPr>
                <w:noProof/>
                <w:sz w:val="20"/>
                <w:szCs w:val="20"/>
                <w:lang w:eastAsia="pl-PL"/>
              </w:rPr>
              <w:drawing>
                <wp:anchor distT="0" distB="0" distL="114300" distR="114300" simplePos="0" relativeHeight="252033024" behindDoc="0" locked="0" layoutInCell="1" allowOverlap="1" wp14:anchorId="45B3DC89" wp14:editId="28FF43EB">
                  <wp:simplePos x="0" y="0"/>
                  <wp:positionH relativeFrom="column">
                    <wp:posOffset>155575</wp:posOffset>
                  </wp:positionH>
                  <wp:positionV relativeFrom="paragraph">
                    <wp:posOffset>240030</wp:posOffset>
                  </wp:positionV>
                  <wp:extent cx="255905" cy="252730"/>
                  <wp:effectExtent l="0" t="0" r="0" b="0"/>
                  <wp:wrapNone/>
                  <wp:docPr id="51" name="Obraz 1" descr="ikona strony WWW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95727448" name="Obraz 1" descr="ikona strony WWW"/>
                          <pic:cNvPicPr>
                            <a:picLocks noChangeAspect="1"/>
                          </pic:cNvPicPr>
                        </pic:nvPicPr>
                        <pic:blipFill>
                          <a:blip r:embed="rId2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5905" cy="25273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2107" w:type="dxa"/>
            <w:vAlign w:val="center"/>
          </w:tcPr>
          <w:p w14:paraId="24C5C797" w14:textId="77777777" w:rsidR="00ED3AE3" w:rsidRPr="00967598" w:rsidRDefault="00000000" w:rsidP="00946B14">
            <w:pPr>
              <w:ind w:left="-113"/>
            </w:pPr>
            <w:hyperlink r:id="rId27" w:tooltip="link do strony internetowej Urzędu" w:history="1">
              <w:r w:rsidR="00ED3AE3" w:rsidRPr="00506551">
                <w:rPr>
                  <w:rStyle w:val="Hipercze"/>
                  <w:rFonts w:cstheme="minorBidi"/>
                  <w:color w:val="000000" w:themeColor="text1"/>
                  <w:sz w:val="20"/>
                  <w:szCs w:val="20"/>
                  <w:u w:val="none"/>
                </w:rPr>
                <w:t>kato</w:t>
              </w:r>
              <w:r w:rsidR="00ED3AE3" w:rsidRPr="00506551">
                <w:rPr>
                  <w:rStyle w:val="62ostatniastronatekstprzyikonachZnak"/>
                  <w:szCs w:val="20"/>
                </w:rPr>
                <w:t>wice.st</w:t>
              </w:r>
              <w:r w:rsidR="00ED3AE3" w:rsidRPr="00506551">
                <w:rPr>
                  <w:rStyle w:val="Hipercze"/>
                  <w:rFonts w:cstheme="minorBidi"/>
                  <w:color w:val="000000" w:themeColor="text1"/>
                  <w:sz w:val="20"/>
                  <w:szCs w:val="20"/>
                  <w:u w:val="none"/>
                </w:rPr>
                <w:t>at.gov.pl</w:t>
              </w:r>
            </w:hyperlink>
          </w:p>
        </w:tc>
        <w:tc>
          <w:tcPr>
            <w:tcW w:w="818" w:type="dxa"/>
            <w:vAlign w:val="center"/>
          </w:tcPr>
          <w:p w14:paraId="5286A912" w14:textId="77777777" w:rsidR="00ED3AE3" w:rsidRDefault="00ED3AE3" w:rsidP="00946B14">
            <w:pPr>
              <w:tabs>
                <w:tab w:val="right" w:pos="4536"/>
                <w:tab w:val="right" w:pos="5812"/>
              </w:tabs>
              <w:spacing w:before="480" w:after="480" w:line="240" w:lineRule="exact"/>
              <w:rPr>
                <w:sz w:val="18"/>
              </w:rPr>
            </w:pPr>
            <w:r>
              <w:rPr>
                <w:noProof/>
                <w:sz w:val="20"/>
                <w:szCs w:val="20"/>
                <w:lang w:eastAsia="pl-PL"/>
              </w:rPr>
              <w:drawing>
                <wp:anchor distT="0" distB="0" distL="114300" distR="114300" simplePos="0" relativeHeight="252034048" behindDoc="0" locked="0" layoutInCell="1" allowOverlap="1" wp14:anchorId="0F9C4A63" wp14:editId="63DD625D">
                  <wp:simplePos x="0" y="0"/>
                  <wp:positionH relativeFrom="column">
                    <wp:posOffset>142875</wp:posOffset>
                  </wp:positionH>
                  <wp:positionV relativeFrom="paragraph">
                    <wp:posOffset>245745</wp:posOffset>
                  </wp:positionV>
                  <wp:extent cx="255905" cy="252730"/>
                  <wp:effectExtent l="0" t="0" r="0" b="0"/>
                  <wp:wrapNone/>
                  <wp:docPr id="53" name="Obraz 2" descr="ikona platformy X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0179502" name="Obraz 2" descr="ikona platformy X"/>
                          <pic:cNvPicPr>
                            <a:picLocks noChangeAspect="1"/>
                          </pic:cNvPicPr>
                        </pic:nvPicPr>
                        <pic:blipFill>
                          <a:blip r:embed="rId2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5905" cy="25273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1734" w:type="dxa"/>
            <w:gridSpan w:val="2"/>
            <w:vAlign w:val="center"/>
          </w:tcPr>
          <w:p w14:paraId="131100BE" w14:textId="77777777" w:rsidR="00ED3AE3" w:rsidRPr="00967598" w:rsidRDefault="00000000" w:rsidP="00946B14">
            <w:pPr>
              <w:ind w:left="-113"/>
            </w:pPr>
            <w:hyperlink r:id="rId29" w:tooltip="link do platformy X" w:history="1">
              <w:r w:rsidR="00ED3AE3" w:rsidRPr="00506551">
                <w:rPr>
                  <w:sz w:val="20"/>
                  <w:szCs w:val="20"/>
                </w:rPr>
                <w:t>@Katowice_STA</w:t>
              </w:r>
              <w:r w:rsidR="00ED3AE3" w:rsidRPr="00506551">
                <w:rPr>
                  <w:rStyle w:val="Hipercze"/>
                  <w:rFonts w:cstheme="minorBidi"/>
                  <w:color w:val="000000" w:themeColor="text1"/>
                  <w:sz w:val="20"/>
                  <w:szCs w:val="20"/>
                  <w:u w:val="none"/>
                </w:rPr>
                <w:t>T</w:t>
              </w:r>
            </w:hyperlink>
          </w:p>
        </w:tc>
        <w:tc>
          <w:tcPr>
            <w:tcW w:w="692" w:type="dxa"/>
            <w:vAlign w:val="center"/>
          </w:tcPr>
          <w:p w14:paraId="0E562D67" w14:textId="77777777" w:rsidR="00ED3AE3" w:rsidRDefault="00ED3AE3" w:rsidP="00946B14">
            <w:pPr>
              <w:tabs>
                <w:tab w:val="right" w:pos="4536"/>
                <w:tab w:val="right" w:pos="5812"/>
              </w:tabs>
              <w:spacing w:before="480" w:after="480" w:line="240" w:lineRule="exact"/>
              <w:rPr>
                <w:sz w:val="18"/>
              </w:rPr>
            </w:pPr>
            <w:r>
              <w:rPr>
                <w:noProof/>
                <w:sz w:val="20"/>
                <w:szCs w:val="20"/>
                <w:lang w:eastAsia="pl-PL"/>
              </w:rPr>
              <w:drawing>
                <wp:anchor distT="0" distB="0" distL="114300" distR="114300" simplePos="0" relativeHeight="252035072" behindDoc="0" locked="0" layoutInCell="1" allowOverlap="1" wp14:anchorId="63796EFB" wp14:editId="3F137B60">
                  <wp:simplePos x="0" y="0"/>
                  <wp:positionH relativeFrom="column">
                    <wp:posOffset>91440</wp:posOffset>
                  </wp:positionH>
                  <wp:positionV relativeFrom="paragraph">
                    <wp:posOffset>255270</wp:posOffset>
                  </wp:positionV>
                  <wp:extent cx="255905" cy="252730"/>
                  <wp:effectExtent l="0" t="0" r="0" b="0"/>
                  <wp:wrapNone/>
                  <wp:docPr id="54" name="Obraz 3" descr="ikona facebook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15682543" name="Obraz 3" descr="ikona facebooka"/>
                          <pic:cNvPicPr>
                            <a:picLocks noChangeAspect="1"/>
                          </pic:cNvPicPr>
                        </pic:nvPicPr>
                        <pic:blipFill>
                          <a:blip r:embed="rId3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5905" cy="25273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3154" w:type="dxa"/>
            <w:vAlign w:val="center"/>
          </w:tcPr>
          <w:p w14:paraId="1B187A9F" w14:textId="77777777" w:rsidR="00ED3AE3" w:rsidRPr="00967598" w:rsidRDefault="00000000" w:rsidP="00946B14">
            <w:pPr>
              <w:ind w:left="-113"/>
            </w:pPr>
            <w:hyperlink r:id="rId31" w:tooltip="link do Facebooka" w:history="1">
              <w:r w:rsidR="00ED3AE3" w:rsidRPr="00506551">
                <w:rPr>
                  <w:sz w:val="20"/>
                  <w:szCs w:val="20"/>
                </w:rPr>
                <w:t>@St</w:t>
              </w:r>
              <w:r w:rsidR="00ED3AE3" w:rsidRPr="00506551">
                <w:rPr>
                  <w:rStyle w:val="62ostatniastronatekstprzyikonachZnak"/>
                  <w:szCs w:val="20"/>
                </w:rPr>
                <w:t>atKatow</w:t>
              </w:r>
              <w:r w:rsidR="00ED3AE3" w:rsidRPr="00506551">
                <w:rPr>
                  <w:sz w:val="20"/>
                  <w:szCs w:val="20"/>
                </w:rPr>
                <w:t>ic</w:t>
              </w:r>
              <w:r w:rsidR="00ED3AE3" w:rsidRPr="00506551">
                <w:rPr>
                  <w:rStyle w:val="Hipercze"/>
                  <w:rFonts w:cstheme="minorBidi"/>
                  <w:color w:val="auto"/>
                  <w:sz w:val="20"/>
                  <w:szCs w:val="20"/>
                  <w:u w:val="none"/>
                </w:rPr>
                <w:t>e</w:t>
              </w:r>
            </w:hyperlink>
          </w:p>
        </w:tc>
      </w:tr>
      <w:tr w:rsidR="00887A2C" w14:paraId="596D3A68" w14:textId="77777777" w:rsidTr="00887A2C">
        <w:tblPrEx>
          <w:tblBorders>
            <w:insideH w:val="single" w:sz="4" w:space="0" w:color="auto"/>
            <w:insideV w:val="single" w:sz="4" w:space="0" w:color="auto"/>
          </w:tblBorders>
        </w:tblPrEx>
        <w:tc>
          <w:tcPr>
            <w:tcW w:w="10627" w:type="dxa"/>
            <w:gridSpan w:val="8"/>
            <w:tcBorders>
              <w:top w:val="nil"/>
              <w:bottom w:val="nil"/>
            </w:tcBorders>
          </w:tcPr>
          <w:p w14:paraId="46698702" w14:textId="4A621D81" w:rsidR="00887A2C" w:rsidRDefault="00ED3AE3" w:rsidP="001E1E55">
            <w:pPr>
              <w:tabs>
                <w:tab w:val="right" w:pos="4536"/>
                <w:tab w:val="right" w:pos="5812"/>
              </w:tabs>
              <w:spacing w:before="360" w:after="0"/>
              <w:ind w:right="907"/>
              <w:rPr>
                <w:sz w:val="18"/>
              </w:rPr>
            </w:pPr>
            <w:r w:rsidRPr="00506551">
              <w:rPr>
                <w:noProof/>
                <w:sz w:val="20"/>
                <w:szCs w:val="20"/>
                <w:lang w:eastAsia="pl-PL"/>
              </w:rPr>
              <mc:AlternateContent>
                <mc:Choice Requires="wps">
                  <w:drawing>
                    <wp:anchor distT="45720" distB="45720" distL="114300" distR="114300" simplePos="0" relativeHeight="252030976" behindDoc="0" locked="0" layoutInCell="1" allowOverlap="1" wp14:anchorId="19F9C75F" wp14:editId="183AF615">
                      <wp:simplePos x="0" y="0"/>
                      <wp:positionH relativeFrom="margin">
                        <wp:align>left</wp:align>
                      </wp:positionH>
                      <wp:positionV relativeFrom="paragraph">
                        <wp:posOffset>120955</wp:posOffset>
                      </wp:positionV>
                      <wp:extent cx="5887720" cy="3366770"/>
                      <wp:effectExtent l="0" t="0" r="17780" b="24130"/>
                      <wp:wrapTopAndBottom/>
                      <wp:docPr id="50" name="Pole tekstowe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5887720" cy="3366895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>
                                  <a:lumMod val="95000"/>
                                </a:sysClr>
                              </a:solidFill>
                              <a:ln w="9525">
                                <a:solidFill>
                                  <a:sysClr val="window" lastClr="FFFFFF"/>
                                </a:solidFill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F6FEAE9" w14:textId="77777777" w:rsidR="00EE3C03" w:rsidRPr="00EE3C03" w:rsidRDefault="00EE3C03" w:rsidP="00EE3C03">
                                  <w:pPr>
                                    <w:widowControl w:val="0"/>
                                    <w:autoSpaceDE w:val="0"/>
                                    <w:autoSpaceDN w:val="0"/>
                                    <w:spacing w:before="134" w:after="0" w:line="240" w:lineRule="auto"/>
                                    <w:ind w:left="107"/>
                                    <w:rPr>
                                      <w:rFonts w:eastAsia="Fira Sans" w:cs="Fira Sans"/>
                                      <w:b/>
                                    </w:rPr>
                                  </w:pPr>
                                  <w:r w:rsidRPr="00EE3C03">
                                    <w:rPr>
                                      <w:rFonts w:eastAsia="Fira Sans" w:cs="Fira Sans"/>
                                      <w:b/>
                                      <w:spacing w:val="-2"/>
                                    </w:rPr>
                                    <w:t>Powiązane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  <w:spacing w:val="5"/>
                                    </w:rPr>
                                    <w:t xml:space="preserve"> 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  <w:spacing w:val="-2"/>
                                    </w:rPr>
                                    <w:t>opracowania</w:t>
                                  </w:r>
                                </w:p>
                                <w:p w14:paraId="1393D459" w14:textId="26A77087" w:rsidR="00EE3C03" w:rsidRPr="002118D8" w:rsidRDefault="00000000" w:rsidP="0044694E">
                                  <w:pPr>
                                    <w:widowControl w:val="0"/>
                                    <w:autoSpaceDE w:val="0"/>
                                    <w:autoSpaceDN w:val="0"/>
                                    <w:spacing w:before="118" w:after="0" w:line="240" w:lineRule="exact"/>
                                    <w:ind w:left="108"/>
                                    <w:rPr>
                                      <w:rFonts w:eastAsia="Fira Sans" w:cs="Fira Sans"/>
                                      <w:color w:val="001D77"/>
                                    </w:rPr>
                                  </w:pPr>
                                  <w:hyperlink r:id="rId32"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Szkolnictwo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7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wyższe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6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i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7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jego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6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finanse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7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w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5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2023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6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4"/>
                                      </w:rPr>
                                      <w:t>roku</w:t>
                                    </w:r>
                                  </w:hyperlink>
                                </w:p>
                                <w:p w14:paraId="41E9601B" w14:textId="0FB2B0FA" w:rsidR="00EE3C03" w:rsidRDefault="00000000" w:rsidP="0044694E">
                                  <w:pPr>
                                    <w:widowControl w:val="0"/>
                                    <w:autoSpaceDE w:val="0"/>
                                    <w:autoSpaceDN w:val="0"/>
                                    <w:spacing w:before="118" w:after="0" w:line="240" w:lineRule="exact"/>
                                    <w:ind w:left="108"/>
                                    <w:rPr>
                                      <w:rFonts w:eastAsia="Fira Sans" w:cs="Fira Sans"/>
                                      <w:color w:val="001F5F"/>
                                    </w:rPr>
                                  </w:pPr>
                                  <w:hyperlink r:id="rId33"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Szkolnictwo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7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wyższe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7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w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6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roku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6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akademickim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6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2024/25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6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(wyniki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5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wstępne)</w:t>
                                    </w:r>
                                  </w:hyperlink>
                                  <w:r w:rsidR="00EE3C03" w:rsidRPr="00EE3C03">
                                    <w:rPr>
                                      <w:rFonts w:eastAsia="Fira Sans" w:cs="Fira Sans"/>
                                      <w:color w:val="001F5F"/>
                                    </w:rPr>
                                    <w:t xml:space="preserve"> </w:t>
                                  </w:r>
                                </w:p>
                                <w:p w14:paraId="29461CCC" w14:textId="2E5A7895" w:rsidR="00EE3C03" w:rsidRPr="002118D8" w:rsidRDefault="00000000" w:rsidP="0044694E">
                                  <w:pPr>
                                    <w:widowControl w:val="0"/>
                                    <w:autoSpaceDE w:val="0"/>
                                    <w:autoSpaceDN w:val="0"/>
                                    <w:spacing w:before="118" w:after="0" w:line="240" w:lineRule="exact"/>
                                    <w:ind w:left="108"/>
                                    <w:rPr>
                                      <w:rFonts w:eastAsia="Fira Sans" w:cs="Fira Sans"/>
                                      <w:color w:val="001D77"/>
                                    </w:rPr>
                                  </w:pPr>
                                  <w:hyperlink r:id="rId34" w:history="1">
                                    <w:r w:rsidR="00EE3C03" w:rsidRPr="002118D8">
                                      <w:rPr>
                                        <w:rStyle w:val="Hipercze"/>
                                        <w:rFonts w:eastAsia="Fira Sans" w:cs="Fira Sans"/>
                                        <w:color w:val="001D77"/>
                                        <w:u w:val="none"/>
                                      </w:rPr>
                                      <w:t>Rocznik Statystyczny Województwa Śląskiego 2024</w:t>
                                    </w:r>
                                  </w:hyperlink>
                                </w:p>
                                <w:p w14:paraId="01CB7603" w14:textId="77777777" w:rsidR="00EE3C03" w:rsidRPr="00EE3C03" w:rsidRDefault="00EE3C03" w:rsidP="00EE3C03">
                                  <w:pPr>
                                    <w:widowControl w:val="0"/>
                                    <w:autoSpaceDE w:val="0"/>
                                    <w:autoSpaceDN w:val="0"/>
                                    <w:spacing w:before="25" w:after="0" w:line="240" w:lineRule="auto"/>
                                    <w:rPr>
                                      <w:rFonts w:eastAsia="Fira Sans" w:cs="Fira Sans"/>
                                    </w:rPr>
                                  </w:pPr>
                                </w:p>
                                <w:p w14:paraId="757AF188" w14:textId="77777777" w:rsidR="00EE3C03" w:rsidRPr="00EE3C03" w:rsidRDefault="00EE3C03" w:rsidP="00EE3C03">
                                  <w:pPr>
                                    <w:widowControl w:val="0"/>
                                    <w:autoSpaceDE w:val="0"/>
                                    <w:autoSpaceDN w:val="0"/>
                                    <w:spacing w:before="0" w:after="0" w:line="240" w:lineRule="auto"/>
                                    <w:ind w:left="107"/>
                                    <w:rPr>
                                      <w:rFonts w:eastAsia="Fira Sans" w:cs="Fira Sans"/>
                                      <w:b/>
                                    </w:rPr>
                                  </w:pPr>
                                  <w:r w:rsidRPr="00EE3C03">
                                    <w:rPr>
                                      <w:rFonts w:eastAsia="Fira Sans" w:cs="Fira Sans"/>
                                      <w:b/>
                                    </w:rPr>
                                    <w:t>Temat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  <w:spacing w:val="-7"/>
                                    </w:rPr>
                                    <w:t xml:space="preserve"> 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</w:rPr>
                                    <w:t>dostępny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  <w:spacing w:val="-7"/>
                                    </w:rPr>
                                    <w:t xml:space="preserve"> 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</w:rPr>
                                    <w:t>w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  <w:spacing w:val="-7"/>
                                    </w:rPr>
                                    <w:t xml:space="preserve"> 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</w:rPr>
                                    <w:t>bazach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  <w:spacing w:val="-6"/>
                                    </w:rPr>
                                    <w:t xml:space="preserve"> 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  <w:spacing w:val="-2"/>
                                    </w:rPr>
                                    <w:t>danych</w:t>
                                  </w:r>
                                </w:p>
                                <w:p w14:paraId="0890E134" w14:textId="0443D22A" w:rsidR="00EE3C03" w:rsidRPr="002118D8" w:rsidRDefault="00000000" w:rsidP="00EE3C03">
                                  <w:pPr>
                                    <w:widowControl w:val="0"/>
                                    <w:autoSpaceDE w:val="0"/>
                                    <w:autoSpaceDN w:val="0"/>
                                    <w:spacing w:before="132" w:after="0" w:line="240" w:lineRule="auto"/>
                                    <w:ind w:left="107"/>
                                    <w:rPr>
                                      <w:rFonts w:eastAsia="Fira Sans" w:cs="Fira Sans"/>
                                      <w:color w:val="001D77"/>
                                    </w:rPr>
                                  </w:pPr>
                                  <w:hyperlink r:id="rId35" w:anchor="/"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Strateg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7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→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6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Edukacja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3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i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7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2"/>
                                      </w:rPr>
                                      <w:t>wychowanie</w:t>
                                    </w:r>
                                  </w:hyperlink>
                                </w:p>
                                <w:p w14:paraId="391C3692" w14:textId="77777777" w:rsidR="00EE3C03" w:rsidRPr="002118D8" w:rsidRDefault="00000000" w:rsidP="00B36E22">
                                  <w:pPr>
                                    <w:widowControl w:val="0"/>
                                    <w:autoSpaceDE w:val="0"/>
                                    <w:autoSpaceDN w:val="0"/>
                                    <w:spacing w:before="132" w:after="0" w:line="240" w:lineRule="auto"/>
                                    <w:ind w:left="108"/>
                                    <w:rPr>
                                      <w:rFonts w:eastAsia="Fira Sans" w:cs="Fira Sans"/>
                                      <w:color w:val="001D77"/>
                                    </w:rPr>
                                  </w:pPr>
                                  <w:hyperlink r:id="rId36"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Bank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9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Danych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8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Lokalnych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8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→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8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</w:rPr>
                                      <w:t>Szkolnictwo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8"/>
                                      </w:rPr>
                                      <w:t xml:space="preserve"> </w:t>
                                    </w:r>
                                    <w:r w:rsidR="00EE3C03" w:rsidRPr="002118D8">
                                      <w:rPr>
                                        <w:rFonts w:eastAsia="Fira Sans" w:cs="Fira Sans"/>
                                        <w:color w:val="001D77"/>
                                        <w:spacing w:val="-2"/>
                                      </w:rPr>
                                      <w:t>wyższe</w:t>
                                    </w:r>
                                  </w:hyperlink>
                                </w:p>
                                <w:p w14:paraId="0A665F1A" w14:textId="77777777" w:rsidR="00EE3C03" w:rsidRPr="00EE3C03" w:rsidRDefault="00EE3C03" w:rsidP="00EE3C03">
                                  <w:pPr>
                                    <w:widowControl w:val="0"/>
                                    <w:autoSpaceDE w:val="0"/>
                                    <w:autoSpaceDN w:val="0"/>
                                    <w:spacing w:before="144" w:after="0" w:line="240" w:lineRule="auto"/>
                                    <w:rPr>
                                      <w:rFonts w:eastAsia="Fira Sans" w:cs="Fira Sans"/>
                                    </w:rPr>
                                  </w:pPr>
                                </w:p>
                                <w:p w14:paraId="145B16AE" w14:textId="77777777" w:rsidR="00EE3C03" w:rsidRDefault="00EE3C03" w:rsidP="00EE3C03">
                                  <w:pPr>
                                    <w:widowControl w:val="0"/>
                                    <w:autoSpaceDE w:val="0"/>
                                    <w:autoSpaceDN w:val="0"/>
                                    <w:spacing w:before="0" w:after="0" w:line="240" w:lineRule="auto"/>
                                    <w:ind w:left="107"/>
                                    <w:rPr>
                                      <w:rFonts w:eastAsia="Fira Sans" w:cs="Fira Sans"/>
                                      <w:b/>
                                      <w:spacing w:val="-2"/>
                                    </w:rPr>
                                  </w:pPr>
                                  <w:r w:rsidRPr="00EE3C03">
                                    <w:rPr>
                                      <w:rFonts w:eastAsia="Fira Sans" w:cs="Fira Sans"/>
                                      <w:b/>
                                    </w:rPr>
                                    <w:t>Ważniejsze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  <w:spacing w:val="-8"/>
                                    </w:rPr>
                                    <w:t xml:space="preserve"> 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</w:rPr>
                                    <w:t>pojęcia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  <w:spacing w:val="-7"/>
                                    </w:rPr>
                                    <w:t xml:space="preserve"> 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</w:rPr>
                                    <w:t>dostępne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  <w:spacing w:val="-8"/>
                                    </w:rPr>
                                    <w:t xml:space="preserve"> 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</w:rPr>
                                    <w:t>w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  <w:spacing w:val="-8"/>
                                    </w:rPr>
                                    <w:t xml:space="preserve"> </w:t>
                                  </w:r>
                                  <w:r w:rsidRPr="00EE3C03">
                                    <w:rPr>
                                      <w:rFonts w:eastAsia="Fira Sans" w:cs="Fira Sans"/>
                                      <w:b/>
                                      <w:spacing w:val="-2"/>
                                    </w:rPr>
                                    <w:t>słowniku</w:t>
                                  </w:r>
                                </w:p>
                                <w:p w14:paraId="75222858" w14:textId="77777777" w:rsidR="0044694E" w:rsidRPr="002118D8" w:rsidRDefault="0044694E" w:rsidP="00B36E22">
                                  <w:pPr>
                                    <w:spacing w:line="240" w:lineRule="exact"/>
                                    <w:ind w:left="108"/>
                                    <w:rPr>
                                      <w:color w:val="001D77"/>
                                    </w:rPr>
                                  </w:pP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fldChar w:fldCharType="begin"/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instrText>HYPERLINK "https://stat.gov.pl/metainformacje/slownik-pojec/pojecia-stosowane-w-statystyce-publicznej/2584,pojecie.html" \o "Link do słownika pojęć"</w:instrText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fldChar w:fldCharType="separate"/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t>Student</w:t>
                                  </w:r>
                                </w:p>
                                <w:p w14:paraId="3A72BBFE" w14:textId="77777777" w:rsidR="0044694E" w:rsidRPr="002118D8" w:rsidRDefault="0044694E" w:rsidP="00B36E22">
                                  <w:pPr>
                                    <w:spacing w:line="240" w:lineRule="exact"/>
                                    <w:ind w:left="108"/>
                                    <w:rPr>
                                      <w:color w:val="001D77"/>
                                    </w:rPr>
                                  </w:pP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fldChar w:fldCharType="end"/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fldChar w:fldCharType="begin"/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instrText>HYPERLINK "https://stat.gov.pl/metainformacje/slownik-pojec/pojecia-stosowane-w-statystyce-publicznej/4028,pojecie.html" \o "Link do słownika pojęć"</w:instrText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fldChar w:fldCharType="separate"/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t>Absolwent</w:t>
                                  </w:r>
                                </w:p>
                                <w:p w14:paraId="5EA2DB35" w14:textId="77777777" w:rsidR="0044694E" w:rsidRPr="002118D8" w:rsidRDefault="0044694E" w:rsidP="00B36E22">
                                  <w:pPr>
                                    <w:spacing w:line="240" w:lineRule="exact"/>
                                    <w:ind w:left="108"/>
                                    <w:rPr>
                                      <w:color w:val="001D77"/>
                                    </w:rPr>
                                  </w:pP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fldChar w:fldCharType="end"/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fldChar w:fldCharType="begin"/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instrText>HYPERLINK "https://stat.gov.pl/metainformacje/slownik-pojec/pojecia-stosowane-w-statystyce-publicznej/4027,pojecie.html" \o "Link do słownika pojęć"</w:instrText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fldChar w:fldCharType="separate"/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t>Uczelnia</w:t>
                                  </w:r>
                                </w:p>
                                <w:p w14:paraId="28C07B96" w14:textId="77777777" w:rsidR="0044694E" w:rsidRPr="002118D8" w:rsidRDefault="0044694E" w:rsidP="00B36E22">
                                  <w:pPr>
                                    <w:spacing w:line="240" w:lineRule="exact"/>
                                    <w:ind w:left="108"/>
                                    <w:rPr>
                                      <w:color w:val="001D77"/>
                                    </w:rPr>
                                  </w:pP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fldChar w:fldCharType="end"/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fldChar w:fldCharType="begin"/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instrText>HYPERLINK "https://stat.gov.pl/metainformacje/slownik-pojec/pojecia-stosowane-w-statystyce-publicznej/2641,pojecie.html" \o "Link do słownika pojęć"</w:instrText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fldChar w:fldCharType="separate"/>
                                  </w: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t>Studia wyższe</w:t>
                                  </w:r>
                                </w:p>
                                <w:p w14:paraId="0F486733" w14:textId="2FFDC8F5" w:rsidR="00EE3C03" w:rsidRPr="002118D8" w:rsidRDefault="0044694E" w:rsidP="00B36E22">
                                  <w:pPr>
                                    <w:widowControl w:val="0"/>
                                    <w:autoSpaceDE w:val="0"/>
                                    <w:autoSpaceDN w:val="0"/>
                                    <w:spacing w:before="0" w:after="0" w:line="240" w:lineRule="auto"/>
                                    <w:ind w:left="108"/>
                                    <w:rPr>
                                      <w:rFonts w:eastAsia="Fira Sans" w:cs="Fira Sans"/>
                                      <w:b/>
                                      <w:color w:val="001D77"/>
                                      <w:spacing w:val="-2"/>
                                    </w:rPr>
                                  </w:pPr>
                                  <w:r w:rsidRPr="002118D8">
                                    <w:rPr>
                                      <w:rFonts w:cs="Times New Roman"/>
                                      <w:color w:val="001D77"/>
                                    </w:rPr>
                                    <w:fldChar w:fldCharType="end"/>
                                  </w:r>
                                  <w:hyperlink r:id="rId37" w:tooltip="Link do słownika pojęć" w:history="1">
                                    <w:r w:rsidRPr="002118D8">
                                      <w:rPr>
                                        <w:rFonts w:cs="Times New Roman"/>
                                        <w:color w:val="001D77"/>
                                      </w:rPr>
                                      <w:t>Rok akademicki</w:t>
                                    </w:r>
                                  </w:hyperlink>
                                </w:p>
                              </w:txbxContent>
                            </wps:txbx>
                            <wps:bodyPr rot="0" vert="horz" wrap="square" lIns="91440" tIns="45720" rIns="91440" bIns="4572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9F9C75F" id="_x0000_s1100" type="#_x0000_t202" alt="&quot;&quot;" style="position:absolute;margin-left:0;margin-top:9.5pt;width:463.6pt;height:265.1pt;z-index:252030976;visibility:visible;mso-wrap-style:square;mso-width-percent:0;mso-height-percent:0;mso-wrap-distance-left:9pt;mso-wrap-distance-top:3.6pt;mso-wrap-distance-right:9pt;mso-wrap-distance-bottom:3.6pt;mso-position-horizontal:lef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URJH5MgIAAGkEAAAOAAAAZHJzL2Uyb0RvYy54bWysVNuO2yAQfa/Uf0C8N3aycS5WnNU221SV&#10;thdp2w8gGMeowFAgsdOv74Cz2Wz71Kp5QMCYM2fOmcnqtteKHIXzEkxFx6OcEmE41NLsK/rt6/bN&#10;ghIfmKmZAiMqehKe3q5fv1p1thQTaEHVwhEEMb7sbEXbEGyZZZ63QjM/AisMBhtwmgU8un1WO9Yh&#10;ulbZJM9nWQeutg648B5v74cgXSf8phE8fG4aLwJRFUVuIa0urbu4ZusVK/eO2VbyMw32Dyw0kwaT&#10;XqDuWWDk4OQfUFpyBx6aMOKgM2gayUWqAasZ579V89gyK1ItKI63F5n8/4Pln46P9osjoX8LPRqY&#10;ivD2Afh3TwxsWmb24s456FrBakw8jpJlnfXl+WmU2pc+guy6j1CjyewQIAH1jdNRFayTIDoacLqI&#10;LvpAOF4Wi8V8PsEQx9jNzWy2WBYpByufnlvnw3sBmsRNRR26muDZ8cGHSIeVT5/EbB6UrLdSqXQ4&#10;+Y1y5MiwAbBvaugoUcwHvKzoNv0SljpoJD98tyzyPLUGAvv0PuV4gasM6Sq6LCbFINnf5hxov4DU&#10;MuAsKKkrukACAwVWRuHfmTp1amBSDXukpszZiSj+YEPodz2RNQo5jxpGZ3ZQn9AbB0Pv46zipgX3&#10;k5IO+76i/seBOYGqfDDo73I8ncZBSYdpkZxx15HddYQZjlAVDZQM201IwxWVN3CHfdDI5NAzkzNn&#10;7Ock6nn24sBcn9NXz/8Q618AAAD//wMAUEsDBBQABgAIAAAAIQC6Y9eZ2wAAAAcBAAAPAAAAZHJz&#10;L2Rvd25yZXYueG1sTI9BT8MwDIXvSPyHyEjcWNpqQFuaThPSuCG0gnb2GtNWNE7VZFv595gTnKzn&#10;Z733udosblRnmsPg2UC6SkARt94O3Bn4eN/d5aBCRLY4eiYD3xRgU19fVVhaf+E9nZvYKQnhUKKB&#10;Psap1Dq0PTkMKz8Ri/fpZ4dR5NxpO+NFwt2osyR50A4HloYeJ3ruqf1qTs5Avl83vO3yfHw76MNr&#10;SimmLztjbm+W7ROoSEv8O4ZffEGHWpiO/sQ2qNGAPBJlW8gUt8geM1BHA/frIgNdV/o/f/0DAAD/&#10;/wMAUEsBAi0AFAAGAAgAAAAhALaDOJL+AAAA4QEAABMAAAAAAAAAAAAAAAAAAAAAAFtDb250ZW50&#10;X1R5cGVzXS54bWxQSwECLQAUAAYACAAAACEAOP0h/9YAAACUAQAACwAAAAAAAAAAAAAAAAAvAQAA&#10;X3JlbHMvLnJlbHNQSwECLQAUAAYACAAAACEAlESR+TICAABpBAAADgAAAAAAAAAAAAAAAAAuAgAA&#10;ZHJzL2Uyb0RvYy54bWxQSwECLQAUAAYACAAAACEAumPXmdsAAAAHAQAADwAAAAAAAAAAAAAAAACM&#10;BAAAZHJzL2Rvd25yZXYueG1sUEsFBgAAAAAEAAQA8wAAAJQFAAAAAA==&#10;" fillcolor="#f2f2f2" strokecolor="window">
                      <v:textbox>
                        <w:txbxContent>
                          <w:p w14:paraId="4F6FEAE9" w14:textId="77777777" w:rsidR="00EE3C03" w:rsidRPr="00EE3C03" w:rsidRDefault="00EE3C03" w:rsidP="00EE3C03">
                            <w:pPr>
                              <w:widowControl w:val="0"/>
                              <w:autoSpaceDE w:val="0"/>
                              <w:autoSpaceDN w:val="0"/>
                              <w:spacing w:before="134" w:after="0" w:line="240" w:lineRule="auto"/>
                              <w:ind w:left="107"/>
                              <w:rPr>
                                <w:rFonts w:eastAsia="Fira Sans" w:cs="Fira Sans"/>
                                <w:b/>
                              </w:rPr>
                            </w:pPr>
                            <w:r w:rsidRPr="00EE3C03">
                              <w:rPr>
                                <w:rFonts w:eastAsia="Fira Sans" w:cs="Fira Sans"/>
                                <w:b/>
                                <w:spacing w:val="-2"/>
                              </w:rPr>
                              <w:t>Powiązane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  <w:spacing w:val="5"/>
                              </w:rPr>
                              <w:t xml:space="preserve"> 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  <w:spacing w:val="-2"/>
                              </w:rPr>
                              <w:t>opracowania</w:t>
                            </w:r>
                          </w:p>
                          <w:p w14:paraId="1393D459" w14:textId="26A77087" w:rsidR="00EE3C03" w:rsidRPr="002118D8" w:rsidRDefault="00000000" w:rsidP="0044694E">
                            <w:pPr>
                              <w:widowControl w:val="0"/>
                              <w:autoSpaceDE w:val="0"/>
                              <w:autoSpaceDN w:val="0"/>
                              <w:spacing w:before="118" w:after="0" w:line="240" w:lineRule="exact"/>
                              <w:ind w:left="108"/>
                              <w:rPr>
                                <w:rFonts w:eastAsia="Fira Sans" w:cs="Fira Sans"/>
                                <w:color w:val="001D77"/>
                              </w:rPr>
                            </w:pPr>
                            <w:hyperlink r:id="rId38"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Szkolnictwo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7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wyższe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6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i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7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jego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6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finanse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7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w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5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2023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6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4"/>
                                </w:rPr>
                                <w:t>roku</w:t>
                              </w:r>
                            </w:hyperlink>
                          </w:p>
                          <w:p w14:paraId="41E9601B" w14:textId="0FB2B0FA" w:rsidR="00EE3C03" w:rsidRDefault="00000000" w:rsidP="0044694E">
                            <w:pPr>
                              <w:widowControl w:val="0"/>
                              <w:autoSpaceDE w:val="0"/>
                              <w:autoSpaceDN w:val="0"/>
                              <w:spacing w:before="118" w:after="0" w:line="240" w:lineRule="exact"/>
                              <w:ind w:left="108"/>
                              <w:rPr>
                                <w:rFonts w:eastAsia="Fira Sans" w:cs="Fira Sans"/>
                                <w:color w:val="001F5F"/>
                              </w:rPr>
                            </w:pPr>
                            <w:hyperlink r:id="rId39"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Szkolnictwo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7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wyższe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7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w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6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roku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6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akademickim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6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2024/25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6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(wyniki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5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wstępne)</w:t>
                              </w:r>
                            </w:hyperlink>
                            <w:r w:rsidR="00EE3C03" w:rsidRPr="00EE3C03">
                              <w:rPr>
                                <w:rFonts w:eastAsia="Fira Sans" w:cs="Fira Sans"/>
                                <w:color w:val="001F5F"/>
                              </w:rPr>
                              <w:t xml:space="preserve"> </w:t>
                            </w:r>
                          </w:p>
                          <w:p w14:paraId="29461CCC" w14:textId="2E5A7895" w:rsidR="00EE3C03" w:rsidRPr="002118D8" w:rsidRDefault="00000000" w:rsidP="0044694E">
                            <w:pPr>
                              <w:widowControl w:val="0"/>
                              <w:autoSpaceDE w:val="0"/>
                              <w:autoSpaceDN w:val="0"/>
                              <w:spacing w:before="118" w:after="0" w:line="240" w:lineRule="exact"/>
                              <w:ind w:left="108"/>
                              <w:rPr>
                                <w:rFonts w:eastAsia="Fira Sans" w:cs="Fira Sans"/>
                                <w:color w:val="001D77"/>
                              </w:rPr>
                            </w:pPr>
                            <w:hyperlink r:id="rId40" w:history="1">
                              <w:r w:rsidR="00EE3C03" w:rsidRPr="002118D8">
                                <w:rPr>
                                  <w:rStyle w:val="Hipercze"/>
                                  <w:rFonts w:eastAsia="Fira Sans" w:cs="Fira Sans"/>
                                  <w:color w:val="001D77"/>
                                  <w:u w:val="none"/>
                                </w:rPr>
                                <w:t>Rocznik Statystyczny Województwa Śląskiego 2024</w:t>
                              </w:r>
                            </w:hyperlink>
                          </w:p>
                          <w:p w14:paraId="01CB7603" w14:textId="77777777" w:rsidR="00EE3C03" w:rsidRPr="00EE3C03" w:rsidRDefault="00EE3C03" w:rsidP="00EE3C03">
                            <w:pPr>
                              <w:widowControl w:val="0"/>
                              <w:autoSpaceDE w:val="0"/>
                              <w:autoSpaceDN w:val="0"/>
                              <w:spacing w:before="25" w:after="0" w:line="240" w:lineRule="auto"/>
                              <w:rPr>
                                <w:rFonts w:eastAsia="Fira Sans" w:cs="Fira Sans"/>
                              </w:rPr>
                            </w:pPr>
                          </w:p>
                          <w:p w14:paraId="757AF188" w14:textId="77777777" w:rsidR="00EE3C03" w:rsidRPr="00EE3C03" w:rsidRDefault="00EE3C03" w:rsidP="00EE3C03">
                            <w:pPr>
                              <w:widowControl w:val="0"/>
                              <w:autoSpaceDE w:val="0"/>
                              <w:autoSpaceDN w:val="0"/>
                              <w:spacing w:before="0" w:after="0" w:line="240" w:lineRule="auto"/>
                              <w:ind w:left="107"/>
                              <w:rPr>
                                <w:rFonts w:eastAsia="Fira Sans" w:cs="Fira Sans"/>
                                <w:b/>
                              </w:rPr>
                            </w:pPr>
                            <w:r w:rsidRPr="00EE3C03">
                              <w:rPr>
                                <w:rFonts w:eastAsia="Fira Sans" w:cs="Fira Sans"/>
                                <w:b/>
                              </w:rPr>
                              <w:t>Temat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  <w:spacing w:val="-7"/>
                              </w:rPr>
                              <w:t xml:space="preserve"> 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</w:rPr>
                              <w:t>dostępny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  <w:spacing w:val="-7"/>
                              </w:rPr>
                              <w:t xml:space="preserve"> 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</w:rPr>
                              <w:t>w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  <w:spacing w:val="-7"/>
                              </w:rPr>
                              <w:t xml:space="preserve"> 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</w:rPr>
                              <w:t>bazach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  <w:spacing w:val="-6"/>
                              </w:rPr>
                              <w:t xml:space="preserve"> 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  <w:spacing w:val="-2"/>
                              </w:rPr>
                              <w:t>danych</w:t>
                            </w:r>
                          </w:p>
                          <w:p w14:paraId="0890E134" w14:textId="0443D22A" w:rsidR="00EE3C03" w:rsidRPr="002118D8" w:rsidRDefault="00000000" w:rsidP="00EE3C03">
                            <w:pPr>
                              <w:widowControl w:val="0"/>
                              <w:autoSpaceDE w:val="0"/>
                              <w:autoSpaceDN w:val="0"/>
                              <w:spacing w:before="132" w:after="0" w:line="240" w:lineRule="auto"/>
                              <w:ind w:left="107"/>
                              <w:rPr>
                                <w:rFonts w:eastAsia="Fira Sans" w:cs="Fira Sans"/>
                                <w:color w:val="001D77"/>
                              </w:rPr>
                            </w:pPr>
                            <w:hyperlink r:id="rId41" w:anchor="/"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Strateg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7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→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6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Edukacja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3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i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7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2"/>
                                </w:rPr>
                                <w:t>wychowanie</w:t>
                              </w:r>
                            </w:hyperlink>
                          </w:p>
                          <w:p w14:paraId="391C3692" w14:textId="77777777" w:rsidR="00EE3C03" w:rsidRPr="002118D8" w:rsidRDefault="00000000" w:rsidP="00B36E22">
                            <w:pPr>
                              <w:widowControl w:val="0"/>
                              <w:autoSpaceDE w:val="0"/>
                              <w:autoSpaceDN w:val="0"/>
                              <w:spacing w:before="132" w:after="0" w:line="240" w:lineRule="auto"/>
                              <w:ind w:left="108"/>
                              <w:rPr>
                                <w:rFonts w:eastAsia="Fira Sans" w:cs="Fira Sans"/>
                                <w:color w:val="001D77"/>
                              </w:rPr>
                            </w:pPr>
                            <w:hyperlink r:id="rId42"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Bank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9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Danych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8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Lokalnych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8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→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8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</w:rPr>
                                <w:t>Szkolnictwo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8"/>
                                </w:rPr>
                                <w:t xml:space="preserve"> </w:t>
                              </w:r>
                              <w:r w:rsidR="00EE3C03" w:rsidRPr="002118D8">
                                <w:rPr>
                                  <w:rFonts w:eastAsia="Fira Sans" w:cs="Fira Sans"/>
                                  <w:color w:val="001D77"/>
                                  <w:spacing w:val="-2"/>
                                </w:rPr>
                                <w:t>wyższe</w:t>
                              </w:r>
                            </w:hyperlink>
                          </w:p>
                          <w:p w14:paraId="0A665F1A" w14:textId="77777777" w:rsidR="00EE3C03" w:rsidRPr="00EE3C03" w:rsidRDefault="00EE3C03" w:rsidP="00EE3C03">
                            <w:pPr>
                              <w:widowControl w:val="0"/>
                              <w:autoSpaceDE w:val="0"/>
                              <w:autoSpaceDN w:val="0"/>
                              <w:spacing w:before="144" w:after="0" w:line="240" w:lineRule="auto"/>
                              <w:rPr>
                                <w:rFonts w:eastAsia="Fira Sans" w:cs="Fira Sans"/>
                              </w:rPr>
                            </w:pPr>
                          </w:p>
                          <w:p w14:paraId="145B16AE" w14:textId="77777777" w:rsidR="00EE3C03" w:rsidRDefault="00EE3C03" w:rsidP="00EE3C03">
                            <w:pPr>
                              <w:widowControl w:val="0"/>
                              <w:autoSpaceDE w:val="0"/>
                              <w:autoSpaceDN w:val="0"/>
                              <w:spacing w:before="0" w:after="0" w:line="240" w:lineRule="auto"/>
                              <w:ind w:left="107"/>
                              <w:rPr>
                                <w:rFonts w:eastAsia="Fira Sans" w:cs="Fira Sans"/>
                                <w:b/>
                                <w:spacing w:val="-2"/>
                              </w:rPr>
                            </w:pPr>
                            <w:r w:rsidRPr="00EE3C03">
                              <w:rPr>
                                <w:rFonts w:eastAsia="Fira Sans" w:cs="Fira Sans"/>
                                <w:b/>
                              </w:rPr>
                              <w:t>Ważniejsze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  <w:spacing w:val="-8"/>
                              </w:rPr>
                              <w:t xml:space="preserve"> 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</w:rPr>
                              <w:t>pojęcia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  <w:spacing w:val="-7"/>
                              </w:rPr>
                              <w:t xml:space="preserve"> 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</w:rPr>
                              <w:t>dostępne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  <w:spacing w:val="-8"/>
                              </w:rPr>
                              <w:t xml:space="preserve"> 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</w:rPr>
                              <w:t>w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  <w:spacing w:val="-8"/>
                              </w:rPr>
                              <w:t xml:space="preserve"> </w:t>
                            </w:r>
                            <w:r w:rsidRPr="00EE3C03">
                              <w:rPr>
                                <w:rFonts w:eastAsia="Fira Sans" w:cs="Fira Sans"/>
                                <w:b/>
                                <w:spacing w:val="-2"/>
                              </w:rPr>
                              <w:t>słowniku</w:t>
                            </w:r>
                          </w:p>
                          <w:p w14:paraId="75222858" w14:textId="77777777" w:rsidR="0044694E" w:rsidRPr="002118D8" w:rsidRDefault="0044694E" w:rsidP="00B36E22">
                            <w:pPr>
                              <w:spacing w:line="240" w:lineRule="exact"/>
                              <w:ind w:left="108"/>
                              <w:rPr>
                                <w:color w:val="001D77"/>
                              </w:rPr>
                            </w:pP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fldChar w:fldCharType="begin"/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instrText>HYPERLINK "https://stat.gov.pl/metainformacje/slownik-pojec/pojecia-stosowane-w-statystyce-publicznej/2584,pojecie.html" \o "Link do słownika pojęć"</w:instrText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fldChar w:fldCharType="separate"/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t>Student</w:t>
                            </w:r>
                          </w:p>
                          <w:p w14:paraId="3A72BBFE" w14:textId="77777777" w:rsidR="0044694E" w:rsidRPr="002118D8" w:rsidRDefault="0044694E" w:rsidP="00B36E22">
                            <w:pPr>
                              <w:spacing w:line="240" w:lineRule="exact"/>
                              <w:ind w:left="108"/>
                              <w:rPr>
                                <w:color w:val="001D77"/>
                              </w:rPr>
                            </w:pP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fldChar w:fldCharType="end"/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fldChar w:fldCharType="begin"/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instrText>HYPERLINK "https://stat.gov.pl/metainformacje/slownik-pojec/pojecia-stosowane-w-statystyce-publicznej/4028,pojecie.html" \o "Link do słownika pojęć"</w:instrText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fldChar w:fldCharType="separate"/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t>Absolwent</w:t>
                            </w:r>
                          </w:p>
                          <w:p w14:paraId="5EA2DB35" w14:textId="77777777" w:rsidR="0044694E" w:rsidRPr="002118D8" w:rsidRDefault="0044694E" w:rsidP="00B36E22">
                            <w:pPr>
                              <w:spacing w:line="240" w:lineRule="exact"/>
                              <w:ind w:left="108"/>
                              <w:rPr>
                                <w:color w:val="001D77"/>
                              </w:rPr>
                            </w:pP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fldChar w:fldCharType="end"/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fldChar w:fldCharType="begin"/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instrText>HYPERLINK "https://stat.gov.pl/metainformacje/slownik-pojec/pojecia-stosowane-w-statystyce-publicznej/4027,pojecie.html" \o "Link do słownika pojęć"</w:instrText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fldChar w:fldCharType="separate"/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t>Uczelnia</w:t>
                            </w:r>
                          </w:p>
                          <w:p w14:paraId="28C07B96" w14:textId="77777777" w:rsidR="0044694E" w:rsidRPr="002118D8" w:rsidRDefault="0044694E" w:rsidP="00B36E22">
                            <w:pPr>
                              <w:spacing w:line="240" w:lineRule="exact"/>
                              <w:ind w:left="108"/>
                              <w:rPr>
                                <w:color w:val="001D77"/>
                              </w:rPr>
                            </w:pP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fldChar w:fldCharType="end"/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fldChar w:fldCharType="begin"/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instrText>HYPERLINK "https://stat.gov.pl/metainformacje/slownik-pojec/pojecia-stosowane-w-statystyce-publicznej/2641,pojecie.html" \o "Link do słownika pojęć"</w:instrText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fldChar w:fldCharType="separate"/>
                            </w: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t>Studia wyższe</w:t>
                            </w:r>
                          </w:p>
                          <w:p w14:paraId="0F486733" w14:textId="2FFDC8F5" w:rsidR="00EE3C03" w:rsidRPr="002118D8" w:rsidRDefault="0044694E" w:rsidP="00B36E22">
                            <w:pPr>
                              <w:widowControl w:val="0"/>
                              <w:autoSpaceDE w:val="0"/>
                              <w:autoSpaceDN w:val="0"/>
                              <w:spacing w:before="0" w:after="0" w:line="240" w:lineRule="auto"/>
                              <w:ind w:left="108"/>
                              <w:rPr>
                                <w:rFonts w:eastAsia="Fira Sans" w:cs="Fira Sans"/>
                                <w:b/>
                                <w:color w:val="001D77"/>
                                <w:spacing w:val="-2"/>
                              </w:rPr>
                            </w:pPr>
                            <w:r w:rsidRPr="002118D8">
                              <w:rPr>
                                <w:rFonts w:cs="Times New Roman"/>
                                <w:color w:val="001D77"/>
                              </w:rPr>
                              <w:fldChar w:fldCharType="end"/>
                            </w:r>
                            <w:hyperlink r:id="rId43" w:tooltip="Link do słownika pojęć" w:history="1">
                              <w:r w:rsidRPr="002118D8">
                                <w:rPr>
                                  <w:rFonts w:cs="Times New Roman"/>
                                  <w:color w:val="001D77"/>
                                </w:rPr>
                                <w:t>Rok akademicki</w:t>
                              </w:r>
                            </w:hyperlink>
                          </w:p>
                        </w:txbxContent>
                      </v:textbox>
                      <w10:wrap type="topAndBottom" anchorx="margin"/>
                    </v:shape>
                  </w:pict>
                </mc:Fallback>
              </mc:AlternateContent>
            </w:r>
            <w:r w:rsidR="00887A2C">
              <w:rPr>
                <w:sz w:val="18"/>
              </w:rPr>
              <w:t>W</w:t>
            </w:r>
            <w:r w:rsidR="00887A2C" w:rsidRPr="00ED3AE3">
              <w:rPr>
                <w:sz w:val="18"/>
              </w:rPr>
              <w:t xml:space="preserve"> przypadku cytowania danych Głównego Urzędu Statystycznego prosimy o zamieszczenie informacji: „Źródło danych GUS”,</w:t>
            </w:r>
            <w:r w:rsidR="001E1E55">
              <w:rPr>
                <w:sz w:val="18"/>
              </w:rPr>
              <w:t xml:space="preserve"> </w:t>
            </w:r>
            <w:r w:rsidR="00887A2C" w:rsidRPr="00ED3AE3">
              <w:rPr>
                <w:sz w:val="18"/>
              </w:rPr>
              <w:t>a w przypadku publikowania obliczeń dokonanych na danych opublikowanych przez GUS prosimy o</w:t>
            </w:r>
            <w:r w:rsidR="00887A2C">
              <w:rPr>
                <w:sz w:val="18"/>
              </w:rPr>
              <w:t xml:space="preserve"> </w:t>
            </w:r>
            <w:r w:rsidR="00887A2C" w:rsidRPr="00ED3AE3">
              <w:rPr>
                <w:sz w:val="18"/>
              </w:rPr>
              <w:t>zamieszczenie informacji: „Opracowanie własne na podstawie danych GUS”.</w:t>
            </w:r>
          </w:p>
        </w:tc>
      </w:tr>
    </w:tbl>
    <w:p w14:paraId="13FC6EE9" w14:textId="77777777" w:rsidR="00521B4A" w:rsidRPr="00001C5B" w:rsidRDefault="00521B4A" w:rsidP="00415E97">
      <w:pPr>
        <w:tabs>
          <w:tab w:val="right" w:pos="4536"/>
          <w:tab w:val="right" w:pos="5812"/>
        </w:tabs>
        <w:spacing w:before="720" w:after="8400" w:line="240" w:lineRule="exact"/>
        <w:rPr>
          <w:sz w:val="18"/>
        </w:rPr>
      </w:pPr>
    </w:p>
    <w:sectPr w:rsidR="00521B4A" w:rsidRPr="00001C5B" w:rsidSect="009E4370">
      <w:headerReference w:type="default" r:id="rId44"/>
      <w:footerReference w:type="default" r:id="rId45"/>
      <w:pgSz w:w="11906" w:h="16838"/>
      <w:pgMar w:top="720" w:right="3119" w:bottom="720" w:left="720" w:header="170" w:footer="283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7A3F7F35" w14:textId="77777777" w:rsidR="002A5412" w:rsidRDefault="002A5412" w:rsidP="000662E2">
      <w:pPr>
        <w:spacing w:after="0" w:line="240" w:lineRule="auto"/>
      </w:pPr>
      <w:r>
        <w:separator/>
      </w:r>
    </w:p>
  </w:endnote>
  <w:endnote w:type="continuationSeparator" w:id="0">
    <w:p w14:paraId="275D8973" w14:textId="77777777" w:rsidR="002A5412" w:rsidRDefault="002A5412" w:rsidP="000662E2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Fira Sans">
    <w:panose1 w:val="020B0503050000020004"/>
    <w:charset w:val="EE"/>
    <w:family w:val="swiss"/>
    <w:pitch w:val="variable"/>
    <w:sig w:usb0="600002FF" w:usb1="02000001" w:usb2="00000000" w:usb3="00000000" w:csb0="0000019F" w:csb1="00000000"/>
    <w:embedRegular r:id="rId1" w:fontKey="{998B95C0-27B1-4B45-BFDA-994BCF0D5F87}"/>
    <w:embedBold r:id="rId2" w:fontKey="{16147B99-9D01-4F21-AB49-9A8605DA790A}"/>
  </w:font>
  <w:font w:name="Fira Sans Light">
    <w:panose1 w:val="020B0403050000020004"/>
    <w:charset w:val="EE"/>
    <w:family w:val="swiss"/>
    <w:pitch w:val="variable"/>
    <w:sig w:usb0="600002FF" w:usb1="02000001" w:usb2="00000000" w:usb3="00000000" w:csb0="0000019F" w:csb1="00000000"/>
    <w:embedRegular r:id="rId3" w:fontKey="{4D7EAF0A-11D7-481B-9B51-A1280B490777}"/>
    <w:embedBold r:id="rId4" w:fontKey="{89A1CF04-9922-4CD5-B44A-1284AF9410C1}"/>
  </w:font>
  <w:font w:name="Fira Sans Medium">
    <w:panose1 w:val="020B0603050000020004"/>
    <w:charset w:val="EE"/>
    <w:family w:val="swiss"/>
    <w:pitch w:val="variable"/>
    <w:sig w:usb0="600002FF" w:usb1="02000001" w:usb2="00000000" w:usb3="00000000" w:csb0="0000019F" w:csb1="00000000"/>
    <w:embedRegular r:id="rId5" w:fontKey="{D9536635-1884-4B5E-923E-1FCF21153501}"/>
    <w:embedItalic r:id="rId6" w:fontKey="{28273451-CD09-474B-9520-FE177261BC61}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  <w:embedRegular r:id="rId7" w:fontKey="{5465FD3A-F223-4E8B-80F1-91EEE625CFDF}"/>
  </w:font>
  <w:font w:name="Fira Sans Extra Condensed SemiB">
    <w:panose1 w:val="020B0603050000020004"/>
    <w:charset w:val="EE"/>
    <w:family w:val="swiss"/>
    <w:pitch w:val="variable"/>
    <w:sig w:usb0="600002FF" w:usb1="00000001" w:usb2="00000000" w:usb3="00000000" w:csb0="0000019F" w:csb1="00000000"/>
    <w:embedRegular r:id="rId8" w:fontKey="{C45853A7-FA1F-4612-9B35-7E99BB9B8447}"/>
  </w:font>
  <w:font w:name="Fira Sans SemiBold">
    <w:panose1 w:val="020B0603050000020004"/>
    <w:charset w:val="EE"/>
    <w:family w:val="swiss"/>
    <w:pitch w:val="variable"/>
    <w:sig w:usb0="600002FF" w:usb1="02000001" w:usb2="00000000" w:usb3="00000000" w:csb0="0000019F" w:csb1="00000000"/>
    <w:embedRegular r:id="rId9" w:fontKey="{9AC825AF-7818-4EE5-AAA2-751838344463}"/>
    <w:embedBold r:id="rId10" w:fontKey="{37E1D02A-20AB-4003-99B3-5F0290F0A022}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  <w:embedRegular r:id="rId11" w:fontKey="{7F75588F-D648-4E3E-9A79-2A9FC0328B90}"/>
  </w:font>
  <w:font w:name="Minion Pro">
    <w:altName w:val="Times New Roman"/>
    <w:panose1 w:val="00000000000000000000"/>
    <w:charset w:val="00"/>
    <w:family w:val="roman"/>
    <w:notTrueType/>
    <w:pitch w:val="variable"/>
    <w:sig w:usb0="60000287" w:usb1="00000001" w:usb2="00000000" w:usb3="00000000" w:csb0="0000019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510575277"/>
      <w:docPartObj>
        <w:docPartGallery w:val="Page Numbers (Bottom of Page)"/>
        <w:docPartUnique/>
      </w:docPartObj>
    </w:sdtPr>
    <w:sdtContent>
      <w:p w14:paraId="6E91F2FF" w14:textId="77777777" w:rsidR="00EB556D" w:rsidRDefault="00541E6E" w:rsidP="003B18B6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7D0869">
          <w:rPr>
            <w:noProof/>
          </w:rPr>
          <w:t>5</w:t>
        </w:r>
        <w:r>
          <w:fldChar w:fldCharType="end"/>
        </w:r>
      </w:p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941836088"/>
      <w:docPartObj>
        <w:docPartGallery w:val="Page Numbers (Bottom of Page)"/>
        <w:docPartUnique/>
      </w:docPartObj>
    </w:sdtPr>
    <w:sdtContent>
      <w:p w14:paraId="7A63DCE2" w14:textId="77777777" w:rsidR="00EB556D" w:rsidRDefault="00541E6E" w:rsidP="003B18B6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7D0869">
          <w:rPr>
            <w:noProof/>
          </w:rPr>
          <w:t>1</w:t>
        </w:r>
        <w:r>
          <w:fldChar w:fldCharType="end"/>
        </w:r>
      </w:p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1745636839"/>
      <w:docPartObj>
        <w:docPartGallery w:val="Page Numbers (Bottom of Page)"/>
        <w:docPartUnique/>
      </w:docPartObj>
    </w:sdtPr>
    <w:sdtContent>
      <w:p w14:paraId="535B31BF" w14:textId="77777777" w:rsidR="003B18B6" w:rsidRDefault="003B18B6" w:rsidP="003B18B6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7D0869">
          <w:rPr>
            <w:noProof/>
          </w:rPr>
          <w:t>7</w:t>
        </w:r>
        <w: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0E1B44F3" w14:textId="77777777" w:rsidR="002A5412" w:rsidRDefault="002A5412" w:rsidP="000662E2">
      <w:pPr>
        <w:spacing w:after="0" w:line="240" w:lineRule="auto"/>
      </w:pPr>
      <w:r>
        <w:separator/>
      </w:r>
    </w:p>
  </w:footnote>
  <w:footnote w:type="continuationSeparator" w:id="0">
    <w:p w14:paraId="3713E8FA" w14:textId="77777777" w:rsidR="002A5412" w:rsidRDefault="002A5412" w:rsidP="000662E2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41BA6DB" w14:textId="72C31978" w:rsidR="000662E2" w:rsidRDefault="00D972F6">
    <w:pPr>
      <w:pStyle w:val="Nagwek"/>
    </w:pPr>
    <w:r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73600" behindDoc="1" locked="0" layoutInCell="1" allowOverlap="1" wp14:anchorId="2E1D93D8" wp14:editId="5AE041E0">
              <wp:simplePos x="0" y="0"/>
              <wp:positionH relativeFrom="column">
                <wp:posOffset>5222240</wp:posOffset>
              </wp:positionH>
              <wp:positionV relativeFrom="paragraph">
                <wp:posOffset>-4100195</wp:posOffset>
              </wp:positionV>
              <wp:extent cx="1871980" cy="22905085"/>
              <wp:effectExtent l="0" t="0" r="0" b="0"/>
              <wp:wrapTight wrapText="bothSides">
                <wp:wrapPolygon edited="0">
                  <wp:start x="0" y="0"/>
                  <wp:lineTo x="0" y="21575"/>
                  <wp:lineTo x="21322" y="21575"/>
                  <wp:lineTo x="21322" y="0"/>
                  <wp:lineTo x="0" y="0"/>
                </wp:wrapPolygon>
              </wp:wrapTight>
              <wp:docPr id="12" name="Prostokąt 12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1871980" cy="22905085"/>
                      </a:xfrm>
                      <a:prstGeom prst="rect">
                        <a:avLst/>
                      </a:prstGeom>
                      <a:solidFill>
                        <a:srgbClr val="F2F2F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72C5ACEC" id="Prostokąt 12" o:spid="_x0000_s1026" alt="&quot;&quot;" style="position:absolute;margin-left:411.2pt;margin-top:-322.85pt;width:147.4pt;height:1803.55pt;z-index:-2516428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ZFDm3fwIAAGEFAAAOAAAAZHJzL2Uyb0RvYy54bWysVG1vGyEM/j5p/wHxfb0XNWsa9VJFrTJN&#10;qtpq7dTPhIMcEocZkFyyXz/DvaTrqn2YlkgcYPux/WD76vrQarIXziswFS3OckqE4VArs63o9+f1&#10;pzklPjBTMw1GVPQoPL1efvxw1dmFKKEBXQtHEMT4RWcr2oRgF1nmeSNa5s/ACoNCCa5lAY9um9WO&#10;dYje6qzM889ZB662DrjwHm9veyFdJnwpBQ8PUnoRiK4oxhbS6tK6iWu2vGKLrWO2UXwIg/1DFC1T&#10;Bp1OULcsMLJz6g+oVnEHHmQ449BmIKXiIuWA2RT5m2yeGmZFygXJ8Xaiyf8/WH6/f7KPDmnorF94&#10;3MYsDtK18YvxkUMi6ziRJQ6BcLws5hfF5Rw55Sgry8t8ls9nkc/sZG+dD18EtCRuKurwORJLbH/n&#10;Q686qkR3HrSq10rrdHDbzY12ZM/w6dZl/A/ov6lpE5UNRLMeMd5kp2zSLhy1iHrafBOSqBrjL1Mk&#10;qdDE5IdxLkwoelHDatG7n+X4G73H0owWKdMEGJEl+p+wB4BRswcZsfsoB/1oKlKdTsb53wLrjSeL&#10;5BlMmIxbZcC9B6Axq8Fzrz+S1FMTWdpAfXx0xEHfJd7ytcJ3u2M+PDKHbYGPja0eHnCRGrqKwrCj&#10;pAH38737qI/VilJKOmyzivofO+YEJfqrwTq+LM7PY1+mw/nsosSDey3ZvJaYXXsDWA4FDhXL0zbq&#10;Bz1upYP2BSfCKnpFETMcfVeUBzcebkLf/jhTuFitkhr2omXhzjxZHsEjq7Eunw8vzNmheAMW/j2M&#10;LckWb2q4142WBla7AFKlAj/xOvCNfZwKZ5g5cVC8Piet02Rc/gIAAP//AwBQSwMEFAAGAAgAAAAh&#10;AEKG7grmAAAADgEAAA8AAABkcnMvZG93bnJldi54bWxMj1FPgzAUhd9N/A/NNfFtKzTIGFIWo5KY&#10;+DK3Ed1bR69ARlukHUN/vd2TPt6cL+d8N1tNqiMjDrY1mkM4D4Cgroxsdc1hty1mCRDrhJaiMxo5&#10;fKOFVX59lYlUmrN+w3HjauJLtE0Fh8a5PqXUVg0qYeemR+2zTzMo4fw51FQO4uzLVUdZEMRUiVb7&#10;hUb0+NhgddycFAezH7evsiiOZfnz9L5Onj/Kr/0L57c308M9EIeT+4Phou/VIfdOB3PS0pKOQ8JY&#10;5FEOszi6WwC5IGG4YEAOHNgyDiOgeUb/v5H/AgAA//8DAFBLAQItABQABgAIAAAAIQC2gziS/gAA&#10;AOEBAAATAAAAAAAAAAAAAAAAAAAAAABbQ29udGVudF9UeXBlc10ueG1sUEsBAi0AFAAGAAgAAAAh&#10;ADj9If/WAAAAlAEAAAsAAAAAAAAAAAAAAAAALwEAAF9yZWxzLy5yZWxzUEsBAi0AFAAGAAgAAAAh&#10;AFkUObd/AgAAYQUAAA4AAAAAAAAAAAAAAAAALgIAAGRycy9lMm9Eb2MueG1sUEsBAi0AFAAGAAgA&#10;AAAhAEKG7grmAAAADgEAAA8AAAAAAAAAAAAAAAAA2QQAAGRycy9kb3ducmV2LnhtbFBLBQYAAAAA&#10;BAAEAPMAAADsBQAAAAA=&#10;" fillcolor="#f2f2f2" stroked="f" strokeweight="1pt">
              <w10:wrap type="tight"/>
            </v:rect>
          </w:pict>
        </mc:Fallback>
      </mc:AlternateContent>
    </w:r>
  </w:p>
  <w:p w14:paraId="03DCE83E" w14:textId="77777777" w:rsidR="000662E2" w:rsidRDefault="000662E2">
    <w:pPr>
      <w:pStyle w:val="Nagwek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1F34D8C" w14:textId="53574146" w:rsidR="00003437" w:rsidRDefault="008D3DAA">
    <w:pPr>
      <w:pStyle w:val="Nagwek"/>
      <w:rPr>
        <w:noProof/>
        <w:lang w:eastAsia="pl-PL"/>
      </w:rPr>
    </w:pPr>
    <w:r>
      <w:rPr>
        <w:noProof/>
        <w:lang w:eastAsia="pl-PL"/>
      </w:rPr>
      <w:drawing>
        <wp:anchor distT="0" distB="0" distL="114300" distR="114300" simplePos="0" relativeHeight="251665407" behindDoc="0" locked="0" layoutInCell="1" allowOverlap="1" wp14:anchorId="20B7CBDB" wp14:editId="7D26D1EF">
          <wp:simplePos x="0" y="0"/>
          <wp:positionH relativeFrom="margin">
            <wp:posOffset>67945</wp:posOffset>
          </wp:positionH>
          <wp:positionV relativeFrom="paragraph">
            <wp:posOffset>151130</wp:posOffset>
          </wp:positionV>
          <wp:extent cx="1457325" cy="450850"/>
          <wp:effectExtent l="0" t="0" r="9525" b="6350"/>
          <wp:wrapNone/>
          <wp:docPr id="20" name="Obraz 20" descr="Logo Urzędu Statystycznego w Katowicach – dwa nachodzące na siebie w pionie koła (górne w kolorze jasnozielonym, dolne w kolorze granatowym); po prawej stronie napis: Urząd Statystyczny w Katowicach 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1" name="Obraz 41" descr="Logo Urzędu Statystycznego w Katowicach – dwa nachodzące na siebie w pionie koła (górne w kolorze jasnozielonym, dolne w kolorze granatowym); po prawej stronie napis: Urząd Statystyczny w Katowicach 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457325" cy="45085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AE2D4B" w:rsidRPr="00F37172"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68480" behindDoc="0" locked="0" layoutInCell="1" allowOverlap="1" wp14:anchorId="39BCBEE3" wp14:editId="105617D2">
              <wp:simplePos x="0" y="0"/>
              <wp:positionH relativeFrom="column">
                <wp:posOffset>5036820</wp:posOffset>
              </wp:positionH>
              <wp:positionV relativeFrom="paragraph">
                <wp:posOffset>198755</wp:posOffset>
              </wp:positionV>
              <wp:extent cx="2060575" cy="357505"/>
              <wp:effectExtent l="0" t="0" r="0" b="4445"/>
              <wp:wrapNone/>
              <wp:docPr id="9" name="Schemat blokowy: opóźnienie 6" descr="Na granatowym pasku napis Informacje sygnalne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 flipH="1">
                        <a:off x="0" y="0"/>
                        <a:ext cx="2060575" cy="357505"/>
                      </a:xfrm>
                      <a:custGeom>
                        <a:avLst/>
                        <a:gdLst>
                          <a:gd name="connsiteX0" fmla="*/ 0 w 612140"/>
                          <a:gd name="connsiteY0" fmla="*/ 0 h 612140"/>
                          <a:gd name="connsiteX1" fmla="*/ 306070 w 612140"/>
                          <a:gd name="connsiteY1" fmla="*/ 0 h 612140"/>
                          <a:gd name="connsiteX2" fmla="*/ 612140 w 612140"/>
                          <a:gd name="connsiteY2" fmla="*/ 306070 h 612140"/>
                          <a:gd name="connsiteX3" fmla="*/ 306070 w 612140"/>
                          <a:gd name="connsiteY3" fmla="*/ 612140 h 612140"/>
                          <a:gd name="connsiteX4" fmla="*/ 0 w 612140"/>
                          <a:gd name="connsiteY4" fmla="*/ 612140 h 612140"/>
                          <a:gd name="connsiteX5" fmla="*/ 0 w 612140"/>
                          <a:gd name="connsiteY5" fmla="*/ 0 h 612140"/>
                          <a:gd name="connsiteX0" fmla="*/ 0 w 1939208"/>
                          <a:gd name="connsiteY0" fmla="*/ 0 h 612140"/>
                          <a:gd name="connsiteX1" fmla="*/ 1633138 w 1939208"/>
                          <a:gd name="connsiteY1" fmla="*/ 0 h 612140"/>
                          <a:gd name="connsiteX2" fmla="*/ 1939208 w 1939208"/>
                          <a:gd name="connsiteY2" fmla="*/ 306070 h 612140"/>
                          <a:gd name="connsiteX3" fmla="*/ 1633138 w 1939208"/>
                          <a:gd name="connsiteY3" fmla="*/ 612140 h 612140"/>
                          <a:gd name="connsiteX4" fmla="*/ 1327068 w 1939208"/>
                          <a:gd name="connsiteY4" fmla="*/ 612140 h 612140"/>
                          <a:gd name="connsiteX5" fmla="*/ 0 w 1939208"/>
                          <a:gd name="connsiteY5" fmla="*/ 0 h 612140"/>
                          <a:gd name="connsiteX0" fmla="*/ 0 w 1939208"/>
                          <a:gd name="connsiteY0" fmla="*/ 0 h 612140"/>
                          <a:gd name="connsiteX1" fmla="*/ 1633138 w 1939208"/>
                          <a:gd name="connsiteY1" fmla="*/ 0 h 612140"/>
                          <a:gd name="connsiteX2" fmla="*/ 1939208 w 1939208"/>
                          <a:gd name="connsiteY2" fmla="*/ 306070 h 612140"/>
                          <a:gd name="connsiteX3" fmla="*/ 1633138 w 1939208"/>
                          <a:gd name="connsiteY3" fmla="*/ 612140 h 612140"/>
                          <a:gd name="connsiteX4" fmla="*/ 0 w 1939208"/>
                          <a:gd name="connsiteY4" fmla="*/ 612140 h 612140"/>
                          <a:gd name="connsiteX5" fmla="*/ 0 w 1939208"/>
                          <a:gd name="connsiteY5" fmla="*/ 0 h 612140"/>
                          <a:gd name="connsiteX0" fmla="*/ 1 w 3113643"/>
                          <a:gd name="connsiteY0" fmla="*/ 10131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1174435 w 3113643"/>
                          <a:gd name="connsiteY4" fmla="*/ 612140 h 612140"/>
                          <a:gd name="connsiteX5" fmla="*/ 1 w 3113643"/>
                          <a:gd name="connsiteY5" fmla="*/ 10131 h 612140"/>
                          <a:gd name="connsiteX0" fmla="*/ 0 w 3113643"/>
                          <a:gd name="connsiteY0" fmla="*/ 0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1174435 w 3113643"/>
                          <a:gd name="connsiteY4" fmla="*/ 612140 h 612140"/>
                          <a:gd name="connsiteX5" fmla="*/ 0 w 3113643"/>
                          <a:gd name="connsiteY5" fmla="*/ 0 h 612140"/>
                          <a:gd name="connsiteX0" fmla="*/ 0 w 3113643"/>
                          <a:gd name="connsiteY0" fmla="*/ 0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0 w 3113643"/>
                          <a:gd name="connsiteY4" fmla="*/ 612140 h 612140"/>
                          <a:gd name="connsiteX5" fmla="*/ 0 w 3113643"/>
                          <a:gd name="connsiteY5" fmla="*/ 0 h 612140"/>
                          <a:gd name="connsiteX0" fmla="*/ 0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788886 w 3902529"/>
                          <a:gd name="connsiteY4" fmla="*/ 612140 h 612140"/>
                          <a:gd name="connsiteX5" fmla="*/ 0 w 3902529"/>
                          <a:gd name="connsiteY5" fmla="*/ 0 h 612140"/>
                          <a:gd name="connsiteX0" fmla="*/ 0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0 w 3902529"/>
                          <a:gd name="connsiteY4" fmla="*/ 612140 h 612140"/>
                          <a:gd name="connsiteX5" fmla="*/ 0 w 3902529"/>
                          <a:gd name="connsiteY5" fmla="*/ 0 h 612140"/>
                          <a:gd name="connsiteX0" fmla="*/ 546911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0 w 3902529"/>
                          <a:gd name="connsiteY4" fmla="*/ 612140 h 612140"/>
                          <a:gd name="connsiteX5" fmla="*/ 546911 w 3902529"/>
                          <a:gd name="connsiteY5" fmla="*/ 0 h 612140"/>
                          <a:gd name="connsiteX0" fmla="*/ 23272 w 3378890"/>
                          <a:gd name="connsiteY0" fmla="*/ 0 h 612140"/>
                          <a:gd name="connsiteX1" fmla="*/ 3072820 w 3378890"/>
                          <a:gd name="connsiteY1" fmla="*/ 0 h 612140"/>
                          <a:gd name="connsiteX2" fmla="*/ 3378890 w 3378890"/>
                          <a:gd name="connsiteY2" fmla="*/ 306070 h 612140"/>
                          <a:gd name="connsiteX3" fmla="*/ 3072820 w 3378890"/>
                          <a:gd name="connsiteY3" fmla="*/ 612140 h 612140"/>
                          <a:gd name="connsiteX4" fmla="*/ 0 w 3378890"/>
                          <a:gd name="connsiteY4" fmla="*/ 612140 h 612140"/>
                          <a:gd name="connsiteX5" fmla="*/ 23272 w 3378890"/>
                          <a:gd name="connsiteY5" fmla="*/ 0 h 612140"/>
                          <a:gd name="connsiteX0" fmla="*/ 0 w 3355618"/>
                          <a:gd name="connsiteY0" fmla="*/ 0 h 612140"/>
                          <a:gd name="connsiteX1" fmla="*/ 3049548 w 3355618"/>
                          <a:gd name="connsiteY1" fmla="*/ 0 h 612140"/>
                          <a:gd name="connsiteX2" fmla="*/ 3355618 w 3355618"/>
                          <a:gd name="connsiteY2" fmla="*/ 306070 h 612140"/>
                          <a:gd name="connsiteX3" fmla="*/ 3049548 w 3355618"/>
                          <a:gd name="connsiteY3" fmla="*/ 612140 h 612140"/>
                          <a:gd name="connsiteX4" fmla="*/ 19571 w 3355618"/>
                          <a:gd name="connsiteY4" fmla="*/ 612140 h 612140"/>
                          <a:gd name="connsiteX5" fmla="*/ 0 w 3355618"/>
                          <a:gd name="connsiteY5" fmla="*/ 0 h 612140"/>
                          <a:gd name="connsiteX0" fmla="*/ 0 w 3355618"/>
                          <a:gd name="connsiteY0" fmla="*/ 0 h 612140"/>
                          <a:gd name="connsiteX1" fmla="*/ 3049548 w 3355618"/>
                          <a:gd name="connsiteY1" fmla="*/ 0 h 612140"/>
                          <a:gd name="connsiteX2" fmla="*/ 3355618 w 3355618"/>
                          <a:gd name="connsiteY2" fmla="*/ 306070 h 612140"/>
                          <a:gd name="connsiteX3" fmla="*/ 3049548 w 3355618"/>
                          <a:gd name="connsiteY3" fmla="*/ 612140 h 612140"/>
                          <a:gd name="connsiteX4" fmla="*/ 0 w 3355618"/>
                          <a:gd name="connsiteY4" fmla="*/ 612140 h 612140"/>
                          <a:gd name="connsiteX5" fmla="*/ 0 w 33556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171400 w 3527018"/>
                          <a:gd name="connsiteY4" fmla="*/ 612140 h 612140"/>
                          <a:gd name="connsiteX5" fmla="*/ 0 w 35270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21835 w 3527018"/>
                          <a:gd name="connsiteY4" fmla="*/ 612140 h 612140"/>
                          <a:gd name="connsiteX5" fmla="*/ 0 w 35270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0 w 3527018"/>
                          <a:gd name="connsiteY4" fmla="*/ 612140 h 612140"/>
                          <a:gd name="connsiteX5" fmla="*/ 0 w 3527018"/>
                          <a:gd name="connsiteY5" fmla="*/ 0 h 61214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3527018" h="612140">
                            <a:moveTo>
                              <a:pt x="0" y="0"/>
                            </a:moveTo>
                            <a:lnTo>
                              <a:pt x="3220948" y="0"/>
                            </a:lnTo>
                            <a:cubicBezTo>
                              <a:pt x="3389986" y="0"/>
                              <a:pt x="3527018" y="137032"/>
                              <a:pt x="3527018" y="306070"/>
                            </a:cubicBezTo>
                            <a:cubicBezTo>
                              <a:pt x="3527018" y="475108"/>
                              <a:pt x="3389986" y="612140"/>
                              <a:pt x="3220948" y="612140"/>
                            </a:cubicBezTo>
                            <a:lnTo>
                              <a:pt x="0" y="612140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solidFill>
                        <a:srgbClr val="001D77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txbx>
                      <w:txbxContent>
                        <w:p w14:paraId="62915D9C" w14:textId="77777777" w:rsidR="00F37172" w:rsidRPr="003C6C8D" w:rsidRDefault="00F37172" w:rsidP="0013573A">
                          <w:pPr>
                            <w:pStyle w:val="11nazwaseriiwydawniczej"/>
                          </w:pPr>
                          <w:r>
                            <w:t>INFORMACJE SYGNALNE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39BCBEE3" id="Schemat blokowy: opóźnienie 6" o:spid="_x0000_s1101" alt="Na granatowym pasku napis Informacje sygnalne" style="position:absolute;margin-left:396.6pt;margin-top:15.65pt;width:162.25pt;height:28.15pt;flip:x;z-index:2516684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3527018,612140" o:spt="10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7Wu+DAYAANArAAAOAAAAZHJzL2Uyb0RvYy54bWzsWltv2zYUfh+w/0DoccBqURfLCuoUWYtu&#10;A4K2WDu0e6RlKhYgiRrJxE5//Q5JyabSTJSjZEgx58GhzHM/nw4F+Xv5aleV6IZyUbB66eEXvodo&#10;nbF1UV8tvT8/vf154SEhSb0mJavp0rulwnt1/uMPL7fNGQ3YhpVryhEYqcXZtll6Gymbs9lMZBta&#10;EfGCNbSGzZzxiki45FezNSdbsF6Vs8D357Mt4+uGs4wKAd++MZveubaf5zST7/NcUInKpQexSf3J&#10;9edKfc7OX5KzK06aTZG1YZAHRFGRogane1NviCTomhffmKqKjDPBcvkiY9WM5XmRUZ0DZIP9O9l8&#10;3JCG6lygOKLZl0k8ntns3c3H5gOHMmwbcSZgqbLY5bxCeVk0v0FPdV4QKdrpst3uy0Z3EmXwZeDP&#10;/TiJPZTBXggrP1Z1nRk7yl52LeSvlFVqTW4uhTRlX8NKF22NalIBOjJW16KQ9Au0Kq9K6MRPM+Sj&#10;LZrjAEddt+5K/9WX3gxLf8GW7RBCT9wObBUfuRwElgMTuDMDW6WNyeUltLyMTMNWaQNzeYksL+46&#10;2dIjHQBsjuh0X9oVfB8XW4TTMA38RXvTPyKM8DwMcbiANjtcPBxIrWG3i4lQGp3KRDDhMEj8+YiS&#10;PQKmHE05gcqJ2+8EVGpCOZr9nOGEIfwQ43AehWNmFPZxiJ2nkT1ygoWfxEnodmMrHXfgtfG7XUyE&#10;1OhUps4pnERRGLvzmQisEb2359S43t89AI8Al7vrNkZGd8NWcrvoYcTcGO5G9JTM853rQcHGyOhU&#10;bKWRDzs2RvB/BCw1Ex19t4HlbsoJVM8XVCOabWNwJGz7+HhqOKV+EAfpmAPQjVV73IRxOo/iVN0O&#10;wy5sJbeL3rgxht0uekrHw2l0KhNnVLKAv7k7ncfA1HBP+hB0zfNvRtSw8b64y7gNj9GNsJX+35jS&#10;I2q4H88ZTnE0T7F+WBvO4YQpeHU3+vaYOKeeHlNj2/7wORXAC5FAjdoQpm76JO86k2AR6FINu5gw&#10;q4xhdxZTzz9/ZCqPgavhYk2cVSO7/nBYmX7H8Rw/wXvP0I/SOFIv8cJw0MUUSGnDbheTITUylYmQ&#10;wmmc6ONjuGATYTWi6ydIOVH7nUBqRLOfPZxi+DXgSSZUEPipmVDDLiZMKGNYTahhF1PhNDaVqRMq&#10;gZ9aNaaG03kMTA17mDiiho1PeEAf24gTprrf8AO8MO/Qh3tygpRrhpwg1UHqmU8oYL9cdfwWsuko&#10;L9mubjkvsEJEkaR8za9pmFD8GpsAA2Sa7hIYLoZQA1qaTzOsDCCxlfFRynBK2crBUcpw9NjK+mdM&#10;qMS4sOHut5WjozzDWWErdwwk7dlE0BaeAydMscFKzQaTHgI2GPcQsMFWyiE5a4hU/eqWaKtITebx&#10;BG2WnnlnrptWsRv6iWlBeYcdBS4Pu2VtS4Xm+NDxdn3tJLLrVZH9Qr/25MNFmi7mB3kIUbvbRwWJ&#10;4zDxQ92r+3YNP6irZ8/HvR67dMFwlMS4o8y0bq142mKYupmgrOwOu6oDPbddwsYknMXgqifeCXT/&#10;bcFvqlYyQc0NopqnqWf7LmrXB/qZYGWxfluUpWqb4Fer1yVHN0TRA338JknaIvXESn3T1UypGTfq&#10;m9mBMadX8rakymhZ/0FzVKwVM07DRJMZ6d4PyTJaS0OrExuypsZ97MNf513RH5WGTkUbVJZz8L+3&#10;3RroJI2RzraJspVXqlRzIffKZuj8S2BGea+hPbNa7pWromb8vsxKyKr1bOS7IpnSqCrJ3WoHImq5&#10;YuvbDxxxZkiZosneFlzISyLkB8KB+weoAGapfA8fecngNoTbTa88tGH8633fK3kgR8Kuh7bA6lx6&#10;4u9rwqmHyt9roE2mOAIaIZL6IoqTAC64vbOyd+rr6jUDZMA8hej0UsnLslvmnFWfgYB6obzCFqkz&#10;8A1zW8JEMRevJVzDFlBYM3pxoddA/QR4XtYfm6zjVzaQ+afdZ8IbpJZLTwK78h3rGKAH2iTA+SCr&#10;WlOzi2vJ8kJxKjUkTV3bC6CNagy1FFfFS7WvtdSBiHv+DwAAAP//AwBQSwMEFAAGAAgAAAAhADBP&#10;DPXeAAAACgEAAA8AAABkcnMvZG93bnJldi54bWxMj8FuwjAQRO+V+g/WVuqtOCESoWk2CCG1J1Sp&#10;hN5NvE0C9jqKDYS/rzm1x9U8zbwtV5M14kKj7x0jpLMEBHHjdM8twr5+f1mC8EGxVsYxIdzIw6p6&#10;fChVod2Vv+iyC62IJewLhdCFMBRS+qYjq/zMDcQx+3GjVSGeYyv1qK6x3Bo5T5KFtKrnuNCpgTYd&#10;Nafd2SIYsxnGOnzcPutmvd0n9TZ8Hz3i89O0fgMRaAp/MNz1ozpU0engzqy9MAj5azaPKEKWZiDu&#10;QJrmOYgDwjJfgKxK+f+F6hcAAP//AwBQSwECLQAUAAYACAAAACEAtoM4kv4AAADhAQAAEwAAAAAA&#10;AAAAAAAAAAAAAAAAW0NvbnRlbnRfVHlwZXNdLnhtbFBLAQItABQABgAIAAAAIQA4/SH/1gAAAJQB&#10;AAALAAAAAAAAAAAAAAAAAC8BAABfcmVscy8ucmVsc1BLAQItABQABgAIAAAAIQAC7Wu+DAYAANAr&#10;AAAOAAAAAAAAAAAAAAAAAC4CAABkcnMvZTJvRG9jLnhtbFBLAQItABQABgAIAAAAIQAwTwz13gAA&#10;AAoBAAAPAAAAAAAAAAAAAAAAAGYIAABkcnMvZG93bnJldi54bWxQSwUGAAAAAAQABADzAAAAcQkA&#10;AAAA&#10;" adj="-11796480,,5400" path="m,l3220948,v169038,,306070,137032,306070,306070c3527018,475108,3389986,612140,3220948,612140l,612140,,xe" fillcolor="#001d77" stroked="f" strokeweight="1pt">
              <v:stroke joinstyle="miter"/>
              <v:formulas/>
              <v:path arrowok="t" o:connecttype="custom" o:connectlocs="0,0;1881761,0;2060575,178753;1881761,357505;0,357505;0,0" o:connectangles="0,0,0,0,0,0" textboxrect="0,0,3527018,612140"/>
              <v:textbox>
                <w:txbxContent>
                  <w:p w14:paraId="62915D9C" w14:textId="77777777" w:rsidR="00F37172" w:rsidRPr="003C6C8D" w:rsidRDefault="00F37172" w:rsidP="0013573A">
                    <w:pPr>
                      <w:pStyle w:val="11nazwaseriiwydawniczej"/>
                    </w:pPr>
                    <w:r>
                      <w:t>INFORMACJE SYGNALNE</w:t>
                    </w:r>
                  </w:p>
                </w:txbxContent>
              </v:textbox>
            </v:shape>
          </w:pict>
        </mc:Fallback>
      </mc:AlternateContent>
    </w:r>
    <w:r w:rsidR="00C22105"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66432" behindDoc="1" locked="0" layoutInCell="1" allowOverlap="1" wp14:anchorId="5CAA771D" wp14:editId="5A3E28B7">
              <wp:simplePos x="0" y="0"/>
              <wp:positionH relativeFrom="column">
                <wp:posOffset>5219065</wp:posOffset>
              </wp:positionH>
              <wp:positionV relativeFrom="paragraph">
                <wp:posOffset>511810</wp:posOffset>
              </wp:positionV>
              <wp:extent cx="1871980" cy="22905085"/>
              <wp:effectExtent l="0" t="0" r="0" b="0"/>
              <wp:wrapTight wrapText="bothSides">
                <wp:wrapPolygon edited="0">
                  <wp:start x="0" y="0"/>
                  <wp:lineTo x="0" y="21575"/>
                  <wp:lineTo x="21322" y="21575"/>
                  <wp:lineTo x="21322" y="0"/>
                  <wp:lineTo x="0" y="0"/>
                </wp:wrapPolygon>
              </wp:wrapTight>
              <wp:docPr id="10" name="Prostokąt 10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1871980" cy="22905085"/>
                      </a:xfrm>
                      <a:prstGeom prst="rect">
                        <a:avLst/>
                      </a:prstGeom>
                      <a:solidFill>
                        <a:srgbClr val="F2F2F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6du="http://schemas.microsoft.com/office/word/2023/wordml/word16du">
          <w:pict>
            <v:rect w14:anchorId="3D99C1F2" id="Prostokąt 10" o:spid="_x0000_s1026" alt="&quot;&quot;" style="position:absolute;margin-left:410.95pt;margin-top:40.3pt;width:147.4pt;height:1803.55pt;z-index:-25165004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ZFDm3fwIAAGEFAAAOAAAAZHJzL2Uyb0RvYy54bWysVG1vGyEM/j5p/wHxfb0XNWsa9VJFrTJN&#10;qtpq7dTPhIMcEocZkFyyXz/DvaTrqn2YlkgcYPux/WD76vrQarIXziswFS3OckqE4VArs63o9+f1&#10;pzklPjBTMw1GVPQoPL1efvxw1dmFKKEBXQtHEMT4RWcr2oRgF1nmeSNa5s/ACoNCCa5lAY9um9WO&#10;dYje6qzM889ZB662DrjwHm9veyFdJnwpBQ8PUnoRiK4oxhbS6tK6iWu2vGKLrWO2UXwIg/1DFC1T&#10;Bp1OULcsMLJz6g+oVnEHHmQ449BmIKXiIuWA2RT5m2yeGmZFygXJ8Xaiyf8/WH6/f7KPDmnorF94&#10;3MYsDtK18YvxkUMi6ziRJQ6BcLws5hfF5Rw55Sgry8t8ls9nkc/sZG+dD18EtCRuKurwORJLbH/n&#10;Q686qkR3HrSq10rrdHDbzY12ZM/w6dZl/A/ov6lpE5UNRLMeMd5kp2zSLhy1iHrafBOSqBrjL1Mk&#10;qdDE5IdxLkwoelHDatG7n+X4G73H0owWKdMEGJEl+p+wB4BRswcZsfsoB/1oKlKdTsb53wLrjSeL&#10;5BlMmIxbZcC9B6Axq8Fzrz+S1FMTWdpAfXx0xEHfJd7ytcJ3u2M+PDKHbYGPja0eHnCRGrqKwrCj&#10;pAH38737qI/VilJKOmyzivofO+YEJfqrwTq+LM7PY1+mw/nsosSDey3ZvJaYXXsDWA4FDhXL0zbq&#10;Bz1upYP2BSfCKnpFETMcfVeUBzcebkLf/jhTuFitkhr2omXhzjxZHsEjq7Eunw8vzNmheAMW/j2M&#10;LckWb2q4142WBla7AFKlAj/xOvCNfZwKZ5g5cVC8Piet02Rc/gIAAP//AwBQSwMEFAAGAAgAAAAh&#10;AKayJs7kAAAADAEAAA8AAABkcnMvZG93bnJldi54bWxMj8FOg0AQhu8mfYfNmHizCzUBRJamUUlM&#10;vGhbor1t2RFI2VlktxR9ercne5vJfPnn+7PlpDs24mBbQwLCeQAMqTKqpVrAdlPcJsCsk6RkZwgF&#10;/KCFZT67ymSqzInecVy7mvkQsqkU0DjXp5zbqkEt7dz0SP72ZQYtnV+HmqtBnny47vgiCCKuZUv+&#10;QyN7fGywOqyPWoDZjZtXVRSHsvx9+nhLnj/L792LEDfX0+oBmMPJ/cNw1vfqkHunvTmSsqwTkCzC&#10;e4/6IYiAnYEwjGJgewF3URLHwPOMX5bI/wAAAP//AwBQSwECLQAUAAYACAAAACEAtoM4kv4AAADh&#10;AQAAEwAAAAAAAAAAAAAAAAAAAAAAW0NvbnRlbnRfVHlwZXNdLnhtbFBLAQItABQABgAIAAAAIQA4&#10;/SH/1gAAAJQBAAALAAAAAAAAAAAAAAAAAC8BAABfcmVscy8ucmVsc1BLAQItABQABgAIAAAAIQBZ&#10;FDm3fwIAAGEFAAAOAAAAAAAAAAAAAAAAAC4CAABkcnMvZTJvRG9jLnhtbFBLAQItABQABgAIAAAA&#10;IQCmsibO5AAAAAwBAAAPAAAAAAAAAAAAAAAAANkEAABkcnMvZG93bnJldi54bWxQSwUGAAAAAAQA&#10;BADzAAAA6gUAAAAA&#10;" fillcolor="#f2f2f2" stroked="f" strokeweight="1pt">
              <w10:wrap type="tight"/>
            </v:rect>
          </w:pict>
        </mc:Fallback>
      </mc:AlternateContent>
    </w:r>
    <w:r w:rsidR="00EB3333">
      <w:rPr>
        <w:noProof/>
        <w:lang w:eastAsia="pl-PL"/>
      </w:rPr>
      <w:t xml:space="preserve"> </w:t>
    </w:r>
    <w:r w:rsidR="00540C5C" w:rsidRPr="00540C5C">
      <w:rPr>
        <w:noProof/>
      </w:rPr>
      <w:t xml:space="preserve"> </w:t>
    </w:r>
  </w:p>
  <w:p w14:paraId="5DF2C6CE" w14:textId="173F3C9E" w:rsidR="00540C5C" w:rsidRDefault="00540C5C" w:rsidP="00FE164E">
    <w:pPr>
      <w:pStyle w:val="Nagwek"/>
      <w:tabs>
        <w:tab w:val="clear" w:pos="4536"/>
        <w:tab w:val="clear" w:pos="9072"/>
        <w:tab w:val="left" w:pos="3479"/>
      </w:tabs>
      <w:rPr>
        <w:noProof/>
        <w:lang w:eastAsia="pl-PL"/>
      </w:rPr>
    </w:pPr>
  </w:p>
  <w:p w14:paraId="45C1A999" w14:textId="1D20D800" w:rsidR="00540C5C" w:rsidRDefault="00540C5C" w:rsidP="000A0A5D">
    <w:pPr>
      <w:pStyle w:val="Nagwek"/>
      <w:tabs>
        <w:tab w:val="clear" w:pos="4536"/>
        <w:tab w:val="clear" w:pos="9072"/>
        <w:tab w:val="left" w:pos="6165"/>
      </w:tabs>
      <w:rPr>
        <w:noProof/>
        <w:lang w:eastAsia="pl-PL"/>
      </w:rPr>
    </w:pPr>
  </w:p>
  <w:p w14:paraId="3194277A" w14:textId="5E6F66AE" w:rsidR="00F32749" w:rsidRDefault="00C7346B">
    <w:pPr>
      <w:pStyle w:val="Nagwek"/>
      <w:rPr>
        <w:noProof/>
        <w:lang w:eastAsia="pl-PL"/>
      </w:rPr>
    </w:pPr>
    <w:r w:rsidRPr="00F37172">
      <w:rPr>
        <w:noProof/>
        <w:lang w:eastAsia="pl-PL"/>
      </w:rPr>
      <mc:AlternateContent>
        <mc:Choice Requires="wps">
          <w:drawing>
            <wp:anchor distT="45720" distB="45720" distL="114300" distR="114300" simplePos="0" relativeHeight="251669504" behindDoc="0" locked="0" layoutInCell="1" allowOverlap="1" wp14:anchorId="65476D37" wp14:editId="4493D96C">
              <wp:simplePos x="0" y="0"/>
              <wp:positionH relativeFrom="column">
                <wp:posOffset>5287976</wp:posOffset>
              </wp:positionH>
              <wp:positionV relativeFrom="paragraph">
                <wp:posOffset>266065</wp:posOffset>
              </wp:positionV>
              <wp:extent cx="1432293" cy="336589"/>
              <wp:effectExtent l="0" t="0" r="0" b="6350"/>
              <wp:wrapNone/>
              <wp:docPr id="8" name="Pole tekstowe 2" descr="Data publikacji informacji sygnalnej – 24.09.2025 r.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432293" cy="336589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71967FEA" w14:textId="6607C54A" w:rsidR="00F37172" w:rsidRPr="00233E63" w:rsidRDefault="00CD5748" w:rsidP="00F049AB">
                          <w:pPr>
                            <w:pStyle w:val="12datainformacjisygnalnej"/>
                          </w:pPr>
                          <w:r>
                            <w:t>24</w:t>
                          </w:r>
                          <w:r w:rsidR="00DE6B58" w:rsidRPr="00233E63">
                            <w:t>.</w:t>
                          </w:r>
                          <w:r w:rsidR="00C3068C">
                            <w:t>0</w:t>
                          </w:r>
                          <w:r>
                            <w:t>9</w:t>
                          </w:r>
                          <w:r w:rsidR="00DE6B58" w:rsidRPr="00233E63">
                            <w:t>.</w:t>
                          </w:r>
                          <w:r w:rsidR="003531C4" w:rsidRPr="00233E63">
                            <w:t>202</w:t>
                          </w:r>
                          <w:r w:rsidR="00DF570E">
                            <w:t>5</w:t>
                          </w:r>
                          <w:r w:rsidR="00DE6B58" w:rsidRPr="00233E63">
                            <w:t xml:space="preserve"> r.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5476D37" id="_x0000_t202" coordsize="21600,21600" o:spt="202" path="m,l,21600r21600,l21600,xe">
              <v:stroke joinstyle="miter"/>
              <v:path gradientshapeok="t" o:connecttype="rect"/>
            </v:shapetype>
            <v:shape id="_x0000_s1102" type="#_x0000_t202" alt="Data publikacji informacji sygnalnej – 24.09.2025 r." style="position:absolute;margin-left:416.4pt;margin-top:20.95pt;width:112.8pt;height:26.5pt;z-index:25166950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B6bQs+wEAANQDAAAOAAAAZHJzL2Uyb0RvYy54bWysU11v2yAUfZ+0/4B4X+w4SZdYcaquXadJ&#10;3YfU7gdgjGM04DIgsbNfvwt202h7q+YHxPWFc+8597C9HrQiR+G8BFPR+SynRBgOjTT7iv54un+3&#10;psQHZhqmwIiKnoSn17u3b7a9LUUBHahGOIIgxpe9rWgXgi2zzPNOaOZnYIXBZAtOs4Ch22eNYz2i&#10;a5UVeX6V9eAa64AL7/Hv3Ziku4TftoKHb23rRSCqothbSKtLax3XbLdl5d4x20k+tcFe0YVm0mDR&#10;M9QdC4wcnPwHSkvuwEMbZhx0Bm0ruUgckM08/4vNY8esSFxQHG/PMvn/B8u/Hh/td0fC8AEGHGAi&#10;4e0D8J+eGLjtmNmLG+eg7wRrsPA8Spb11pfT1Si1L30Eqfsv0OCQ2SFAAhpap6MqyJMgOg7gdBZd&#10;DIHwWHK5KIrNghKOucXiarXepBKsfL5tnQ+fBGgSNxV1ONSEzo4PPsRuWPl8JBYzcC+VSoNVhvQV&#10;3ayKVbpwkdEyoO+U1BVd5/EbnRBJfjRNuhyYVOMeCygzsY5ER8phqAcim0mSKEINzQllcDDaDJ8F&#10;bjpwvynp0WIV9b8OzAlK1GeDUm7my2X0ZAqWq/cFBu4yU19mmOEIVdFAybi9DcnHI+UblLyVSY2X&#10;TqaW0TpJpMnm0ZuXcTr18hh3fwAAAP//AwBQSwMEFAAGAAgAAAAhALTJV9/eAAAACgEAAA8AAABk&#10;cnMvZG93bnJldi54bWxMj8FOwzAQRO9I/IO1SNyo3ZJWScimQiCuoLaAxM2Nt0lEvI5itwl/j3tq&#10;j6MZzbwp1pPtxIkG3zpGmM8UCOLKmZZrhM/d20MKwgfNRneOCeGPPKzL25tC58aNvKHTNtQilrDP&#10;NUITQp9L6auGrPYz1xNH7+AGq0OUQy3NoMdYbju5UGolrW45LjS6p5eGqt/t0SJ8vR9+vhP1Ub/a&#10;ZT+6SUm2mUS8v5uen0AEmsIlDGf8iA5lZNq7IxsvOoT0cRHRA0Iyz0CcA2qZJiD2CFmSgSwLeX2h&#10;/AcAAP//AwBQSwECLQAUAAYACAAAACEAtoM4kv4AAADhAQAAEwAAAAAAAAAAAAAAAAAAAAAAW0Nv&#10;bnRlbnRfVHlwZXNdLnhtbFBLAQItABQABgAIAAAAIQA4/SH/1gAAAJQBAAALAAAAAAAAAAAAAAAA&#10;AC8BAABfcmVscy8ucmVsc1BLAQItABQABgAIAAAAIQBB6bQs+wEAANQDAAAOAAAAAAAAAAAAAAAA&#10;AC4CAABkcnMvZTJvRG9jLnhtbFBLAQItABQABgAIAAAAIQC0yVff3gAAAAoBAAAPAAAAAAAAAAAA&#10;AAAAAFUEAABkcnMvZG93bnJldi54bWxQSwUGAAAAAAQABADzAAAAYAUAAAAA&#10;" filled="f" stroked="f">
              <v:textbox>
                <w:txbxContent>
                  <w:p w14:paraId="71967FEA" w14:textId="6607C54A" w:rsidR="00F37172" w:rsidRPr="00233E63" w:rsidRDefault="00CD5748" w:rsidP="00F049AB">
                    <w:pPr>
                      <w:pStyle w:val="12datainformacjisygnalnej"/>
                    </w:pPr>
                    <w:r>
                      <w:t>24</w:t>
                    </w:r>
                    <w:r w:rsidR="00DE6B58" w:rsidRPr="00233E63">
                      <w:t>.</w:t>
                    </w:r>
                    <w:r w:rsidR="00C3068C">
                      <w:t>0</w:t>
                    </w:r>
                    <w:r>
                      <w:t>9</w:t>
                    </w:r>
                    <w:r w:rsidR="00DE6B58" w:rsidRPr="00233E63">
                      <w:t>.</w:t>
                    </w:r>
                    <w:r w:rsidR="003531C4" w:rsidRPr="00233E63">
                      <w:t>202</w:t>
                    </w:r>
                    <w:r w:rsidR="00DF570E">
                      <w:t>5</w:t>
                    </w:r>
                    <w:r w:rsidR="00DE6B58" w:rsidRPr="00233E63">
                      <w:t xml:space="preserve"> r.</w:t>
                    </w:r>
                  </w:p>
                </w:txbxContent>
              </v:textbox>
            </v:shape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63480AA" w14:textId="7F25A925" w:rsidR="00607CC5" w:rsidRDefault="000A0A5D" w:rsidP="000A0A5D">
    <w:pPr>
      <w:pStyle w:val="Nagwek"/>
      <w:tabs>
        <w:tab w:val="clear" w:pos="4536"/>
        <w:tab w:val="clear" w:pos="9072"/>
        <w:tab w:val="left" w:pos="2655"/>
      </w:tabs>
    </w:pPr>
    <w:r>
      <w:tab/>
    </w:r>
  </w:p>
  <w:p w14:paraId="0738E4E9" w14:textId="4398CE38" w:rsidR="00607CC5" w:rsidRDefault="008D3DAA" w:rsidP="008D3DAA">
    <w:pPr>
      <w:pStyle w:val="Nagwek"/>
      <w:tabs>
        <w:tab w:val="clear" w:pos="4536"/>
        <w:tab w:val="clear" w:pos="9072"/>
        <w:tab w:val="left" w:pos="1815"/>
      </w:tabs>
    </w:pPr>
    <w:r>
      <w:tab/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numPicBullet w:numPicBulletId="0">
    <w:pict>
      <v:shapetype id="_x0000_t75" coordsize="21600,21600" o:spt="75" o:preferrelative="t" path="m@4@5l@4@11@9@11@9@5xe" filled="f" stroked="f">
        <v:stroke joinstyle="miter"/>
        <v:formulas>
          <v:f eqn="if lineDrawn pixelLineWidth 0"/>
          <v:f eqn="sum @0 1 0"/>
          <v:f eqn="sum 0 0 @1"/>
          <v:f eqn="prod @2 1 2"/>
          <v:f eqn="prod @3 21600 pixelWidth"/>
          <v:f eqn="prod @3 21600 pixelHeight"/>
          <v:f eqn="sum @0 0 1"/>
          <v:f eqn="prod @6 1 2"/>
          <v:f eqn="prod @7 21600 pixelWidth"/>
          <v:f eqn="sum @8 21600 0"/>
          <v:f eqn="prod @7 21600 pixelHeight"/>
          <v:f eqn="sum @10 21600 0"/>
        </v:formulas>
        <v:path o:extrusionok="f" gradientshapeok="t" o:connecttype="rect"/>
        <o:lock v:ext="edit" aspectratio="t"/>
      </v:shapetype>
      <v:shape id="_x0000_i1060" type="#_x0000_t75" style="width:124.9pt;height:127.1pt;visibility:visible;mso-wrap-style:square" o:bullet="t">
        <v:imagedata r:id="rId1" o:title=""/>
      </v:shape>
    </w:pict>
  </w:numPicBullet>
  <w:numPicBullet w:numPicBulletId="1">
    <w:pict>
      <v:shape id="_x0000_i1061" type="#_x0000_t75" style="width:123.95pt;height:127.1pt;visibility:visible;mso-wrap-style:square" o:bullet="t">
        <v:imagedata r:id="rId2" o:title=""/>
      </v:shape>
    </w:pict>
  </w:numPicBullet>
  <w:abstractNum w:abstractNumId="0" w15:restartNumberingAfterBreak="0">
    <w:nsid w:val="09814555"/>
    <w:multiLevelType w:val="hybridMultilevel"/>
    <w:tmpl w:val="183E75B4"/>
    <w:lvl w:ilvl="0" w:tplc="04150001">
      <w:start w:val="1"/>
      <w:numFmt w:val="bullet"/>
      <w:lvlText w:val=""/>
      <w:lvlJc w:val="left"/>
      <w:pPr>
        <w:ind w:left="1713" w:hanging="360"/>
      </w:pPr>
      <w:rPr>
        <w:rFonts w:ascii="Symbol" w:hAnsi="Symbol" w:hint="default"/>
      </w:rPr>
    </w:lvl>
    <w:lvl w:ilvl="1" w:tplc="04150003">
      <w:start w:val="1"/>
      <w:numFmt w:val="bullet"/>
      <w:lvlText w:val="o"/>
      <w:lvlJc w:val="left"/>
      <w:pPr>
        <w:ind w:left="2433" w:hanging="360"/>
      </w:pPr>
      <w:rPr>
        <w:rFonts w:ascii="Courier New" w:hAnsi="Courier New" w:cs="Courier New" w:hint="default"/>
      </w:rPr>
    </w:lvl>
    <w:lvl w:ilvl="2" w:tplc="04150005">
      <w:start w:val="1"/>
      <w:numFmt w:val="bullet"/>
      <w:lvlText w:val=""/>
      <w:lvlJc w:val="left"/>
      <w:pPr>
        <w:ind w:left="3153" w:hanging="360"/>
      </w:pPr>
      <w:rPr>
        <w:rFonts w:ascii="Wingdings" w:hAnsi="Wingdings" w:hint="default"/>
      </w:rPr>
    </w:lvl>
    <w:lvl w:ilvl="3" w:tplc="04150001">
      <w:start w:val="1"/>
      <w:numFmt w:val="bullet"/>
      <w:lvlText w:val=""/>
      <w:lvlJc w:val="left"/>
      <w:pPr>
        <w:ind w:left="3873" w:hanging="360"/>
      </w:pPr>
      <w:rPr>
        <w:rFonts w:ascii="Symbol" w:hAnsi="Symbol" w:hint="default"/>
      </w:rPr>
    </w:lvl>
    <w:lvl w:ilvl="4" w:tplc="04150003">
      <w:start w:val="1"/>
      <w:numFmt w:val="bullet"/>
      <w:lvlText w:val="o"/>
      <w:lvlJc w:val="left"/>
      <w:pPr>
        <w:ind w:left="4593" w:hanging="360"/>
      </w:pPr>
      <w:rPr>
        <w:rFonts w:ascii="Courier New" w:hAnsi="Courier New" w:cs="Courier New" w:hint="default"/>
      </w:rPr>
    </w:lvl>
    <w:lvl w:ilvl="5" w:tplc="04150005">
      <w:start w:val="1"/>
      <w:numFmt w:val="bullet"/>
      <w:lvlText w:val=""/>
      <w:lvlJc w:val="left"/>
      <w:pPr>
        <w:ind w:left="5313" w:hanging="360"/>
      </w:pPr>
      <w:rPr>
        <w:rFonts w:ascii="Wingdings" w:hAnsi="Wingdings" w:hint="default"/>
      </w:rPr>
    </w:lvl>
    <w:lvl w:ilvl="6" w:tplc="04150001">
      <w:start w:val="1"/>
      <w:numFmt w:val="bullet"/>
      <w:lvlText w:val=""/>
      <w:lvlJc w:val="left"/>
      <w:pPr>
        <w:ind w:left="6033" w:hanging="360"/>
      </w:pPr>
      <w:rPr>
        <w:rFonts w:ascii="Symbol" w:hAnsi="Symbol" w:hint="default"/>
      </w:rPr>
    </w:lvl>
    <w:lvl w:ilvl="7" w:tplc="04150003">
      <w:start w:val="1"/>
      <w:numFmt w:val="bullet"/>
      <w:lvlText w:val="o"/>
      <w:lvlJc w:val="left"/>
      <w:pPr>
        <w:ind w:left="6753" w:hanging="360"/>
      </w:pPr>
      <w:rPr>
        <w:rFonts w:ascii="Courier New" w:hAnsi="Courier New" w:cs="Courier New" w:hint="default"/>
      </w:rPr>
    </w:lvl>
    <w:lvl w:ilvl="8" w:tplc="04150005">
      <w:start w:val="1"/>
      <w:numFmt w:val="bullet"/>
      <w:lvlText w:val=""/>
      <w:lvlJc w:val="left"/>
      <w:pPr>
        <w:ind w:left="7473" w:hanging="360"/>
      </w:pPr>
      <w:rPr>
        <w:rFonts w:ascii="Wingdings" w:hAnsi="Wingdings" w:hint="default"/>
      </w:rPr>
    </w:lvl>
  </w:abstractNum>
  <w:abstractNum w:abstractNumId="1" w15:restartNumberingAfterBreak="0">
    <w:nsid w:val="0C7232EE"/>
    <w:multiLevelType w:val="hybridMultilevel"/>
    <w:tmpl w:val="FE3AAC84"/>
    <w:lvl w:ilvl="0" w:tplc="BD04B2B0">
      <w:numFmt w:val="bullet"/>
      <w:lvlText w:val="–"/>
      <w:lvlJc w:val="left"/>
      <w:pPr>
        <w:ind w:left="11" w:hanging="149"/>
      </w:pPr>
      <w:rPr>
        <w:rFonts w:ascii="Fira Sans" w:eastAsia="Fira Sans" w:hAnsi="Fira Sans" w:cs="Fira Sans" w:hint="default"/>
        <w:b w:val="0"/>
        <w:bCs w:val="0"/>
        <w:i w:val="0"/>
        <w:iCs w:val="0"/>
        <w:spacing w:val="0"/>
        <w:w w:val="99"/>
        <w:sz w:val="19"/>
        <w:szCs w:val="19"/>
        <w:lang w:val="pl-PL" w:eastAsia="en-US" w:bidi="ar-SA"/>
      </w:rPr>
    </w:lvl>
    <w:lvl w:ilvl="1" w:tplc="A3B4CF2E">
      <w:numFmt w:val="bullet"/>
      <w:lvlText w:val="•"/>
      <w:lvlJc w:val="left"/>
      <w:pPr>
        <w:ind w:left="820" w:hanging="149"/>
      </w:pPr>
      <w:rPr>
        <w:rFonts w:hint="default"/>
        <w:lang w:val="pl-PL" w:eastAsia="en-US" w:bidi="ar-SA"/>
      </w:rPr>
    </w:lvl>
    <w:lvl w:ilvl="2" w:tplc="996A1CD6">
      <w:numFmt w:val="bullet"/>
      <w:lvlText w:val="•"/>
      <w:lvlJc w:val="left"/>
      <w:pPr>
        <w:ind w:left="1620" w:hanging="149"/>
      </w:pPr>
      <w:rPr>
        <w:rFonts w:hint="default"/>
        <w:lang w:val="pl-PL" w:eastAsia="en-US" w:bidi="ar-SA"/>
      </w:rPr>
    </w:lvl>
    <w:lvl w:ilvl="3" w:tplc="A6047300">
      <w:numFmt w:val="bullet"/>
      <w:lvlText w:val="•"/>
      <w:lvlJc w:val="left"/>
      <w:pPr>
        <w:ind w:left="2420" w:hanging="149"/>
      </w:pPr>
      <w:rPr>
        <w:rFonts w:hint="default"/>
        <w:lang w:val="pl-PL" w:eastAsia="en-US" w:bidi="ar-SA"/>
      </w:rPr>
    </w:lvl>
    <w:lvl w:ilvl="4" w:tplc="5164E300">
      <w:numFmt w:val="bullet"/>
      <w:lvlText w:val="•"/>
      <w:lvlJc w:val="left"/>
      <w:pPr>
        <w:ind w:left="3220" w:hanging="149"/>
      </w:pPr>
      <w:rPr>
        <w:rFonts w:hint="default"/>
        <w:lang w:val="pl-PL" w:eastAsia="en-US" w:bidi="ar-SA"/>
      </w:rPr>
    </w:lvl>
    <w:lvl w:ilvl="5" w:tplc="3970D61C">
      <w:numFmt w:val="bullet"/>
      <w:lvlText w:val="•"/>
      <w:lvlJc w:val="left"/>
      <w:pPr>
        <w:ind w:left="4021" w:hanging="149"/>
      </w:pPr>
      <w:rPr>
        <w:rFonts w:hint="default"/>
        <w:lang w:val="pl-PL" w:eastAsia="en-US" w:bidi="ar-SA"/>
      </w:rPr>
    </w:lvl>
    <w:lvl w:ilvl="6" w:tplc="75D62AB4">
      <w:numFmt w:val="bullet"/>
      <w:lvlText w:val="•"/>
      <w:lvlJc w:val="left"/>
      <w:pPr>
        <w:ind w:left="4821" w:hanging="149"/>
      </w:pPr>
      <w:rPr>
        <w:rFonts w:hint="default"/>
        <w:lang w:val="pl-PL" w:eastAsia="en-US" w:bidi="ar-SA"/>
      </w:rPr>
    </w:lvl>
    <w:lvl w:ilvl="7" w:tplc="84AE7F94">
      <w:numFmt w:val="bullet"/>
      <w:lvlText w:val="•"/>
      <w:lvlJc w:val="left"/>
      <w:pPr>
        <w:ind w:left="5621" w:hanging="149"/>
      </w:pPr>
      <w:rPr>
        <w:rFonts w:hint="default"/>
        <w:lang w:val="pl-PL" w:eastAsia="en-US" w:bidi="ar-SA"/>
      </w:rPr>
    </w:lvl>
    <w:lvl w:ilvl="8" w:tplc="E320BD64">
      <w:numFmt w:val="bullet"/>
      <w:lvlText w:val="•"/>
      <w:lvlJc w:val="left"/>
      <w:pPr>
        <w:ind w:left="6421" w:hanging="149"/>
      </w:pPr>
      <w:rPr>
        <w:rFonts w:hint="default"/>
        <w:lang w:val="pl-PL" w:eastAsia="en-US" w:bidi="ar-SA"/>
      </w:rPr>
    </w:lvl>
  </w:abstractNum>
  <w:abstractNum w:abstractNumId="2" w15:restartNumberingAfterBreak="0">
    <w:nsid w:val="10497FAF"/>
    <w:multiLevelType w:val="hybridMultilevel"/>
    <w:tmpl w:val="7BEC98E0"/>
    <w:lvl w:ilvl="0" w:tplc="74F2CACE">
      <w:start w:val="1"/>
      <w:numFmt w:val="bullet"/>
      <w:lvlText w:val=""/>
      <w:lvlPicBulletId w:val="1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D048EDFC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7DD0127E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D35642B2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2BB8832A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88E2D952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ABC63C1E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9CFABB2E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68CCFA4C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3" w15:restartNumberingAfterBreak="0">
    <w:nsid w:val="167F332C"/>
    <w:multiLevelType w:val="hybridMultilevel"/>
    <w:tmpl w:val="9670BE8C"/>
    <w:lvl w:ilvl="0" w:tplc="B218E378">
      <w:start w:val="1"/>
      <w:numFmt w:val="bullet"/>
      <w:lvlText w:val=""/>
      <w:lvlPicBulletId w:val="1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294E243E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DA1CF354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987EB006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7D324380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FA4E130E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51E07B18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E522109A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5650A066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4" w15:restartNumberingAfterBreak="0">
    <w:nsid w:val="26A66F3E"/>
    <w:multiLevelType w:val="multilevel"/>
    <w:tmpl w:val="209A0748"/>
    <w:lvl w:ilvl="0">
      <w:start w:val="1"/>
      <w:numFmt w:val="decimal"/>
      <w:lvlText w:val="%1."/>
      <w:lvlJc w:val="left"/>
      <w:pPr>
        <w:ind w:left="1637" w:hanging="360"/>
      </w:pPr>
      <w:rPr>
        <w:rFonts w:ascii="Fira Sans" w:hAnsi="Fira Sans" w:hint="default"/>
        <w:b w:val="0"/>
        <w:sz w:val="19"/>
      </w:rPr>
    </w:lvl>
    <w:lvl w:ilvl="1">
      <w:start w:val="1"/>
      <w:numFmt w:val="bullet"/>
      <w:pStyle w:val="Tekstwypunktowania"/>
      <w:lvlText w:val=""/>
      <w:lvlJc w:val="left"/>
      <w:pPr>
        <w:ind w:left="1146" w:hanging="720"/>
      </w:pPr>
      <w:rPr>
        <w:rFonts w:ascii="Symbol" w:hAnsi="Symbol" w:hint="default"/>
        <w:sz w:val="19"/>
        <w:szCs w:val="19"/>
      </w:rPr>
    </w:lvl>
    <w:lvl w:ilvl="2">
      <w:start w:val="1"/>
      <w:numFmt w:val="decimal"/>
      <w:isLgl/>
      <w:lvlText w:val="%1.%2.%3."/>
      <w:lvlJc w:val="left"/>
      <w:pPr>
        <w:ind w:left="1146" w:hanging="720"/>
      </w:pPr>
    </w:lvl>
    <w:lvl w:ilvl="3">
      <w:start w:val="1"/>
      <w:numFmt w:val="decimal"/>
      <w:isLgl/>
      <w:lvlText w:val="%1.%2.%3.%4."/>
      <w:lvlJc w:val="left"/>
      <w:pPr>
        <w:ind w:left="1506" w:hanging="1080"/>
      </w:pPr>
    </w:lvl>
    <w:lvl w:ilvl="4">
      <w:start w:val="1"/>
      <w:numFmt w:val="decimal"/>
      <w:isLgl/>
      <w:lvlText w:val="%1.%2.%3.%4.%5."/>
      <w:lvlJc w:val="left"/>
      <w:pPr>
        <w:ind w:left="1506" w:hanging="1080"/>
      </w:pPr>
    </w:lvl>
    <w:lvl w:ilvl="5">
      <w:start w:val="1"/>
      <w:numFmt w:val="decimal"/>
      <w:isLgl/>
      <w:lvlText w:val="%1.%2.%3.%4.%5.%6."/>
      <w:lvlJc w:val="left"/>
      <w:pPr>
        <w:ind w:left="1866" w:hanging="1440"/>
      </w:pPr>
    </w:lvl>
    <w:lvl w:ilvl="6">
      <w:start w:val="1"/>
      <w:numFmt w:val="decimal"/>
      <w:isLgl/>
      <w:lvlText w:val="%1.%2.%3.%4.%5.%6.%7."/>
      <w:lvlJc w:val="left"/>
      <w:pPr>
        <w:ind w:left="1866" w:hanging="1440"/>
      </w:pPr>
    </w:lvl>
    <w:lvl w:ilvl="7">
      <w:start w:val="1"/>
      <w:numFmt w:val="decimal"/>
      <w:isLgl/>
      <w:lvlText w:val="%1.%2.%3.%4.%5.%6.%7.%8."/>
      <w:lvlJc w:val="left"/>
      <w:pPr>
        <w:ind w:left="2226" w:hanging="1800"/>
      </w:pPr>
    </w:lvl>
    <w:lvl w:ilvl="8">
      <w:start w:val="1"/>
      <w:numFmt w:val="decimal"/>
      <w:isLgl/>
      <w:lvlText w:val="%1.%2.%3.%4.%5.%6.%7.%8.%9."/>
      <w:lvlJc w:val="left"/>
      <w:pPr>
        <w:ind w:left="2226" w:hanging="1800"/>
      </w:pPr>
    </w:lvl>
  </w:abstractNum>
  <w:abstractNum w:abstractNumId="5" w15:restartNumberingAfterBreak="0">
    <w:nsid w:val="323A230B"/>
    <w:multiLevelType w:val="hybridMultilevel"/>
    <w:tmpl w:val="125A64C4"/>
    <w:lvl w:ilvl="0" w:tplc="340AEF3C">
      <w:start w:val="1"/>
      <w:numFmt w:val="bullet"/>
      <w:lvlText w:val=""/>
      <w:lvlPicBulletId w:val="0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6C06B20C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242AE0D4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D514F69A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F968D82E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F80C7752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0D82700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1F7430E0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5D18BEB4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6" w15:restartNumberingAfterBreak="0">
    <w:nsid w:val="3B6C5356"/>
    <w:multiLevelType w:val="multilevel"/>
    <w:tmpl w:val="C38C8C98"/>
    <w:lvl w:ilvl="0">
      <w:start w:val="104"/>
      <w:numFmt w:val="decimal"/>
      <w:lvlText w:val="%1."/>
      <w:lvlJc w:val="left"/>
      <w:pPr>
        <w:ind w:left="1637" w:hanging="360"/>
      </w:pPr>
      <w:rPr>
        <w:rFonts w:ascii="Fira Sans" w:hAnsi="Fira Sans" w:hint="default"/>
        <w:b w:val="0"/>
        <w:sz w:val="19"/>
      </w:rPr>
    </w:lvl>
    <w:lvl w:ilvl="1">
      <w:start w:val="1"/>
      <w:numFmt w:val="bullet"/>
      <w:lvlText w:val=""/>
      <w:lvlJc w:val="left"/>
      <w:pPr>
        <w:ind w:left="1146" w:hanging="720"/>
      </w:pPr>
      <w:rPr>
        <w:rFonts w:ascii="Symbol" w:hAnsi="Symbol" w:hint="default"/>
        <w:sz w:val="19"/>
        <w:szCs w:val="19"/>
      </w:rPr>
    </w:lvl>
    <w:lvl w:ilvl="2">
      <w:start w:val="1"/>
      <w:numFmt w:val="decimal"/>
      <w:isLgl/>
      <w:lvlText w:val="%1.%2.%3."/>
      <w:lvlJc w:val="left"/>
      <w:pPr>
        <w:ind w:left="1146" w:hanging="720"/>
      </w:pPr>
    </w:lvl>
    <w:lvl w:ilvl="3">
      <w:start w:val="1"/>
      <w:numFmt w:val="decimal"/>
      <w:isLgl/>
      <w:lvlText w:val="%1.%2.%3.%4."/>
      <w:lvlJc w:val="left"/>
      <w:pPr>
        <w:ind w:left="1506" w:hanging="1080"/>
      </w:pPr>
    </w:lvl>
    <w:lvl w:ilvl="4">
      <w:start w:val="1"/>
      <w:numFmt w:val="decimal"/>
      <w:isLgl/>
      <w:lvlText w:val="%1.%2.%3.%4.%5."/>
      <w:lvlJc w:val="left"/>
      <w:pPr>
        <w:ind w:left="1506" w:hanging="1080"/>
      </w:pPr>
    </w:lvl>
    <w:lvl w:ilvl="5">
      <w:start w:val="1"/>
      <w:numFmt w:val="decimal"/>
      <w:isLgl/>
      <w:lvlText w:val="%1.%2.%3.%4.%5.%6."/>
      <w:lvlJc w:val="left"/>
      <w:pPr>
        <w:ind w:left="1866" w:hanging="1440"/>
      </w:pPr>
    </w:lvl>
    <w:lvl w:ilvl="6">
      <w:start w:val="1"/>
      <w:numFmt w:val="decimal"/>
      <w:isLgl/>
      <w:lvlText w:val="%1.%2.%3.%4.%5.%6.%7."/>
      <w:lvlJc w:val="left"/>
      <w:pPr>
        <w:ind w:left="1866" w:hanging="1440"/>
      </w:pPr>
    </w:lvl>
    <w:lvl w:ilvl="7">
      <w:start w:val="1"/>
      <w:numFmt w:val="decimal"/>
      <w:isLgl/>
      <w:lvlText w:val="%1.%2.%3.%4.%5.%6.%7.%8."/>
      <w:lvlJc w:val="left"/>
      <w:pPr>
        <w:ind w:left="2226" w:hanging="1800"/>
      </w:pPr>
    </w:lvl>
    <w:lvl w:ilvl="8">
      <w:start w:val="1"/>
      <w:numFmt w:val="decimal"/>
      <w:isLgl/>
      <w:lvlText w:val="%1.%2.%3.%4.%5.%6.%7.%8.%9."/>
      <w:lvlJc w:val="left"/>
      <w:pPr>
        <w:ind w:left="2226" w:hanging="1800"/>
      </w:pPr>
    </w:lvl>
  </w:abstractNum>
  <w:abstractNum w:abstractNumId="7" w15:restartNumberingAfterBreak="0">
    <w:nsid w:val="50F21AC1"/>
    <w:multiLevelType w:val="multilevel"/>
    <w:tmpl w:val="0415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num w:numId="1" w16cid:durableId="444077790">
    <w:abstractNumId w:val="5"/>
  </w:num>
  <w:num w:numId="2" w16cid:durableId="1616013233">
    <w:abstractNumId w:val="2"/>
  </w:num>
  <w:num w:numId="3" w16cid:durableId="554202302">
    <w:abstractNumId w:val="3"/>
  </w:num>
  <w:num w:numId="4" w16cid:durableId="806509185">
    <w:abstractNumId w:val="4"/>
    <w:lvlOverride w:ilvl="0">
      <w:startOverride w:val="1"/>
    </w:lvlOverride>
    <w:lvlOverride w:ilvl="1"/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" w16cid:durableId="1915699227">
    <w:abstractNumId w:val="6"/>
    <w:lvlOverride w:ilvl="0">
      <w:startOverride w:val="104"/>
    </w:lvlOverride>
    <w:lvlOverride w:ilvl="1"/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" w16cid:durableId="332152729">
    <w:abstractNumId w:val="0"/>
  </w:num>
  <w:num w:numId="7" w16cid:durableId="877474179">
    <w:abstractNumId w:val="7"/>
  </w:num>
  <w:num w:numId="8" w16cid:durableId="258488466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60"/>
  <w:embedTrueTypeFonts/>
  <w:proofState w:spelling="clean"/>
  <w:defaultTabStop w:val="3515"/>
  <w:autoHyphenation/>
  <w:hyphenationZone w:val="425"/>
  <w:drawingGridHorizontalSpacing w:val="57"/>
  <w:drawingGridVerticalSpacing w:val="57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110D87"/>
    <w:rsid w:val="00001C5B"/>
    <w:rsid w:val="00002E76"/>
    <w:rsid w:val="00003437"/>
    <w:rsid w:val="000051CD"/>
    <w:rsid w:val="000060A7"/>
    <w:rsid w:val="0000709F"/>
    <w:rsid w:val="0000737E"/>
    <w:rsid w:val="000108B8"/>
    <w:rsid w:val="0001252B"/>
    <w:rsid w:val="00013BE7"/>
    <w:rsid w:val="00013EE2"/>
    <w:rsid w:val="000152F5"/>
    <w:rsid w:val="00020664"/>
    <w:rsid w:val="000245B3"/>
    <w:rsid w:val="00024BE4"/>
    <w:rsid w:val="00025B28"/>
    <w:rsid w:val="0002645C"/>
    <w:rsid w:val="00027075"/>
    <w:rsid w:val="0002715B"/>
    <w:rsid w:val="00027608"/>
    <w:rsid w:val="00030234"/>
    <w:rsid w:val="00030E9A"/>
    <w:rsid w:val="00040347"/>
    <w:rsid w:val="00042678"/>
    <w:rsid w:val="0004582E"/>
    <w:rsid w:val="000470AA"/>
    <w:rsid w:val="00053DA6"/>
    <w:rsid w:val="0005700A"/>
    <w:rsid w:val="00057CA1"/>
    <w:rsid w:val="00062DBA"/>
    <w:rsid w:val="00063147"/>
    <w:rsid w:val="000647A9"/>
    <w:rsid w:val="000662E2"/>
    <w:rsid w:val="00066883"/>
    <w:rsid w:val="000672B1"/>
    <w:rsid w:val="0007187C"/>
    <w:rsid w:val="00071B39"/>
    <w:rsid w:val="00074B57"/>
    <w:rsid w:val="00074DD8"/>
    <w:rsid w:val="00075759"/>
    <w:rsid w:val="000776FA"/>
    <w:rsid w:val="00077891"/>
    <w:rsid w:val="000806F7"/>
    <w:rsid w:val="00083415"/>
    <w:rsid w:val="00095039"/>
    <w:rsid w:val="00095D04"/>
    <w:rsid w:val="00096BB7"/>
    <w:rsid w:val="00097840"/>
    <w:rsid w:val="00097A18"/>
    <w:rsid w:val="000A0A5D"/>
    <w:rsid w:val="000A42C1"/>
    <w:rsid w:val="000A68D3"/>
    <w:rsid w:val="000B0727"/>
    <w:rsid w:val="000B0F3F"/>
    <w:rsid w:val="000B3D75"/>
    <w:rsid w:val="000B44CA"/>
    <w:rsid w:val="000B4B67"/>
    <w:rsid w:val="000B6981"/>
    <w:rsid w:val="000B6E42"/>
    <w:rsid w:val="000C135D"/>
    <w:rsid w:val="000C13D1"/>
    <w:rsid w:val="000C1DDC"/>
    <w:rsid w:val="000C21BD"/>
    <w:rsid w:val="000D1295"/>
    <w:rsid w:val="000D1D43"/>
    <w:rsid w:val="000D1E72"/>
    <w:rsid w:val="000D225C"/>
    <w:rsid w:val="000D2A5C"/>
    <w:rsid w:val="000D31D0"/>
    <w:rsid w:val="000D39F0"/>
    <w:rsid w:val="000D3FFE"/>
    <w:rsid w:val="000D487A"/>
    <w:rsid w:val="000D48CF"/>
    <w:rsid w:val="000D62F4"/>
    <w:rsid w:val="000D7C40"/>
    <w:rsid w:val="000D7CB2"/>
    <w:rsid w:val="000E0918"/>
    <w:rsid w:val="000E7699"/>
    <w:rsid w:val="000E79A9"/>
    <w:rsid w:val="000F23DD"/>
    <w:rsid w:val="000F35B5"/>
    <w:rsid w:val="000F4A24"/>
    <w:rsid w:val="000F7238"/>
    <w:rsid w:val="000F7440"/>
    <w:rsid w:val="00100421"/>
    <w:rsid w:val="001007CA"/>
    <w:rsid w:val="001007DC"/>
    <w:rsid w:val="001011C3"/>
    <w:rsid w:val="00106DA3"/>
    <w:rsid w:val="00107275"/>
    <w:rsid w:val="00107B7B"/>
    <w:rsid w:val="00110214"/>
    <w:rsid w:val="00110D87"/>
    <w:rsid w:val="001116AD"/>
    <w:rsid w:val="0011233F"/>
    <w:rsid w:val="00112399"/>
    <w:rsid w:val="00114DB9"/>
    <w:rsid w:val="00116087"/>
    <w:rsid w:val="00117711"/>
    <w:rsid w:val="00126F06"/>
    <w:rsid w:val="001278CD"/>
    <w:rsid w:val="00130296"/>
    <w:rsid w:val="001324AE"/>
    <w:rsid w:val="00134145"/>
    <w:rsid w:val="00134965"/>
    <w:rsid w:val="0013573A"/>
    <w:rsid w:val="00136736"/>
    <w:rsid w:val="00136740"/>
    <w:rsid w:val="00136D67"/>
    <w:rsid w:val="00141158"/>
    <w:rsid w:val="001423B6"/>
    <w:rsid w:val="00143CAA"/>
    <w:rsid w:val="001447E1"/>
    <w:rsid w:val="001448A7"/>
    <w:rsid w:val="001448BF"/>
    <w:rsid w:val="00146621"/>
    <w:rsid w:val="00147D88"/>
    <w:rsid w:val="0015199D"/>
    <w:rsid w:val="001526F5"/>
    <w:rsid w:val="001558DA"/>
    <w:rsid w:val="00156B00"/>
    <w:rsid w:val="00157D0F"/>
    <w:rsid w:val="00157FBF"/>
    <w:rsid w:val="00161026"/>
    <w:rsid w:val="001617E3"/>
    <w:rsid w:val="00162325"/>
    <w:rsid w:val="001624CA"/>
    <w:rsid w:val="00167A13"/>
    <w:rsid w:val="001717D2"/>
    <w:rsid w:val="0017203F"/>
    <w:rsid w:val="001745C2"/>
    <w:rsid w:val="00174833"/>
    <w:rsid w:val="001749F0"/>
    <w:rsid w:val="00177024"/>
    <w:rsid w:val="00177261"/>
    <w:rsid w:val="00180EC0"/>
    <w:rsid w:val="00182F6E"/>
    <w:rsid w:val="001858EE"/>
    <w:rsid w:val="00186D53"/>
    <w:rsid w:val="0019234A"/>
    <w:rsid w:val="001951DA"/>
    <w:rsid w:val="001A1853"/>
    <w:rsid w:val="001A49C8"/>
    <w:rsid w:val="001A4A01"/>
    <w:rsid w:val="001A78D4"/>
    <w:rsid w:val="001B053D"/>
    <w:rsid w:val="001B3858"/>
    <w:rsid w:val="001B7ED9"/>
    <w:rsid w:val="001C0F41"/>
    <w:rsid w:val="001C2536"/>
    <w:rsid w:val="001C2655"/>
    <w:rsid w:val="001C3269"/>
    <w:rsid w:val="001C327E"/>
    <w:rsid w:val="001C3E49"/>
    <w:rsid w:val="001C4359"/>
    <w:rsid w:val="001C4883"/>
    <w:rsid w:val="001D057B"/>
    <w:rsid w:val="001D19B6"/>
    <w:rsid w:val="001D1DB4"/>
    <w:rsid w:val="001D23F1"/>
    <w:rsid w:val="001D25F9"/>
    <w:rsid w:val="001D32D0"/>
    <w:rsid w:val="001D5633"/>
    <w:rsid w:val="001D61ED"/>
    <w:rsid w:val="001D7C11"/>
    <w:rsid w:val="001E1E55"/>
    <w:rsid w:val="001E5B2D"/>
    <w:rsid w:val="001E6CE3"/>
    <w:rsid w:val="001F023F"/>
    <w:rsid w:val="001F4874"/>
    <w:rsid w:val="001F6C97"/>
    <w:rsid w:val="0020156C"/>
    <w:rsid w:val="002017CA"/>
    <w:rsid w:val="00206BF5"/>
    <w:rsid w:val="002118D8"/>
    <w:rsid w:val="00212E21"/>
    <w:rsid w:val="002150E5"/>
    <w:rsid w:val="00215645"/>
    <w:rsid w:val="00216634"/>
    <w:rsid w:val="00220694"/>
    <w:rsid w:val="00221FA0"/>
    <w:rsid w:val="0022590B"/>
    <w:rsid w:val="00225C36"/>
    <w:rsid w:val="00226147"/>
    <w:rsid w:val="00233E63"/>
    <w:rsid w:val="00233E77"/>
    <w:rsid w:val="00240295"/>
    <w:rsid w:val="00242333"/>
    <w:rsid w:val="00242D31"/>
    <w:rsid w:val="00244019"/>
    <w:rsid w:val="00244AAA"/>
    <w:rsid w:val="00250B53"/>
    <w:rsid w:val="00253814"/>
    <w:rsid w:val="0025481E"/>
    <w:rsid w:val="00255903"/>
    <w:rsid w:val="002574F9"/>
    <w:rsid w:val="00260339"/>
    <w:rsid w:val="00262B61"/>
    <w:rsid w:val="00262CC6"/>
    <w:rsid w:val="00263E08"/>
    <w:rsid w:val="00272E4B"/>
    <w:rsid w:val="00273B1A"/>
    <w:rsid w:val="00275672"/>
    <w:rsid w:val="00275691"/>
    <w:rsid w:val="00276811"/>
    <w:rsid w:val="00282699"/>
    <w:rsid w:val="00283308"/>
    <w:rsid w:val="00283AE9"/>
    <w:rsid w:val="00285969"/>
    <w:rsid w:val="002926DF"/>
    <w:rsid w:val="00294994"/>
    <w:rsid w:val="002959F8"/>
    <w:rsid w:val="0029632F"/>
    <w:rsid w:val="00296697"/>
    <w:rsid w:val="00297CA2"/>
    <w:rsid w:val="002A06AD"/>
    <w:rsid w:val="002A2813"/>
    <w:rsid w:val="002A4E5B"/>
    <w:rsid w:val="002A5412"/>
    <w:rsid w:val="002A5C09"/>
    <w:rsid w:val="002A7F74"/>
    <w:rsid w:val="002B0164"/>
    <w:rsid w:val="002B0290"/>
    <w:rsid w:val="002B0472"/>
    <w:rsid w:val="002B12C5"/>
    <w:rsid w:val="002B2EE1"/>
    <w:rsid w:val="002B33C8"/>
    <w:rsid w:val="002B356E"/>
    <w:rsid w:val="002B3DFA"/>
    <w:rsid w:val="002B4F21"/>
    <w:rsid w:val="002B6B12"/>
    <w:rsid w:val="002B6EAD"/>
    <w:rsid w:val="002C046C"/>
    <w:rsid w:val="002C21F0"/>
    <w:rsid w:val="002C4437"/>
    <w:rsid w:val="002C7A98"/>
    <w:rsid w:val="002D01DF"/>
    <w:rsid w:val="002D2828"/>
    <w:rsid w:val="002D2F65"/>
    <w:rsid w:val="002E08A1"/>
    <w:rsid w:val="002E1344"/>
    <w:rsid w:val="002E3EB3"/>
    <w:rsid w:val="002E4DCD"/>
    <w:rsid w:val="002E5363"/>
    <w:rsid w:val="002E6140"/>
    <w:rsid w:val="002E6985"/>
    <w:rsid w:val="002E71B6"/>
    <w:rsid w:val="002F21CC"/>
    <w:rsid w:val="002F35F6"/>
    <w:rsid w:val="002F366E"/>
    <w:rsid w:val="002F390D"/>
    <w:rsid w:val="002F4DF4"/>
    <w:rsid w:val="002F6E49"/>
    <w:rsid w:val="002F7664"/>
    <w:rsid w:val="002F77C8"/>
    <w:rsid w:val="0030169B"/>
    <w:rsid w:val="00302478"/>
    <w:rsid w:val="00304F22"/>
    <w:rsid w:val="00305954"/>
    <w:rsid w:val="00306053"/>
    <w:rsid w:val="0030649A"/>
    <w:rsid w:val="00306C7C"/>
    <w:rsid w:val="003076BA"/>
    <w:rsid w:val="00310BF8"/>
    <w:rsid w:val="00314F86"/>
    <w:rsid w:val="00317F4D"/>
    <w:rsid w:val="0032298B"/>
    <w:rsid w:val="00322EDD"/>
    <w:rsid w:val="00323FA0"/>
    <w:rsid w:val="00325F6D"/>
    <w:rsid w:val="00326266"/>
    <w:rsid w:val="00326C9F"/>
    <w:rsid w:val="003309FA"/>
    <w:rsid w:val="00332320"/>
    <w:rsid w:val="0033367F"/>
    <w:rsid w:val="003365E7"/>
    <w:rsid w:val="003371D7"/>
    <w:rsid w:val="00344F2D"/>
    <w:rsid w:val="003450AA"/>
    <w:rsid w:val="00347D72"/>
    <w:rsid w:val="0035124C"/>
    <w:rsid w:val="00351338"/>
    <w:rsid w:val="003514EE"/>
    <w:rsid w:val="00351585"/>
    <w:rsid w:val="003531C4"/>
    <w:rsid w:val="003539EA"/>
    <w:rsid w:val="00353F45"/>
    <w:rsid w:val="00356554"/>
    <w:rsid w:val="00357611"/>
    <w:rsid w:val="00363870"/>
    <w:rsid w:val="0036432A"/>
    <w:rsid w:val="00364AF9"/>
    <w:rsid w:val="00364CB8"/>
    <w:rsid w:val="00365716"/>
    <w:rsid w:val="00367237"/>
    <w:rsid w:val="003703FC"/>
    <w:rsid w:val="0037077F"/>
    <w:rsid w:val="00372411"/>
    <w:rsid w:val="00373882"/>
    <w:rsid w:val="003800B5"/>
    <w:rsid w:val="00380796"/>
    <w:rsid w:val="00382EE3"/>
    <w:rsid w:val="003843DB"/>
    <w:rsid w:val="00391058"/>
    <w:rsid w:val="003914EB"/>
    <w:rsid w:val="00391930"/>
    <w:rsid w:val="00392B8A"/>
    <w:rsid w:val="00393579"/>
    <w:rsid w:val="00393755"/>
    <w:rsid w:val="00393761"/>
    <w:rsid w:val="00394E26"/>
    <w:rsid w:val="00395073"/>
    <w:rsid w:val="00395C2E"/>
    <w:rsid w:val="00395FF8"/>
    <w:rsid w:val="0039603D"/>
    <w:rsid w:val="0039634E"/>
    <w:rsid w:val="00396691"/>
    <w:rsid w:val="00397D18"/>
    <w:rsid w:val="003A047A"/>
    <w:rsid w:val="003A1B36"/>
    <w:rsid w:val="003A2938"/>
    <w:rsid w:val="003A42D8"/>
    <w:rsid w:val="003A65DF"/>
    <w:rsid w:val="003B1454"/>
    <w:rsid w:val="003B18B6"/>
    <w:rsid w:val="003B19DA"/>
    <w:rsid w:val="003B28F6"/>
    <w:rsid w:val="003B35C9"/>
    <w:rsid w:val="003B46EA"/>
    <w:rsid w:val="003B791F"/>
    <w:rsid w:val="003C0081"/>
    <w:rsid w:val="003C0327"/>
    <w:rsid w:val="003C037F"/>
    <w:rsid w:val="003C161B"/>
    <w:rsid w:val="003C59E0"/>
    <w:rsid w:val="003C5DA3"/>
    <w:rsid w:val="003C6C8D"/>
    <w:rsid w:val="003D2656"/>
    <w:rsid w:val="003D2917"/>
    <w:rsid w:val="003D4D94"/>
    <w:rsid w:val="003D4F10"/>
    <w:rsid w:val="003D4F95"/>
    <w:rsid w:val="003D5F42"/>
    <w:rsid w:val="003D60A9"/>
    <w:rsid w:val="003D7F4B"/>
    <w:rsid w:val="003E2545"/>
    <w:rsid w:val="003E4367"/>
    <w:rsid w:val="003E4891"/>
    <w:rsid w:val="003E6244"/>
    <w:rsid w:val="003E63AF"/>
    <w:rsid w:val="003E6F38"/>
    <w:rsid w:val="003E73E1"/>
    <w:rsid w:val="003F1B3D"/>
    <w:rsid w:val="003F2A1A"/>
    <w:rsid w:val="003F3451"/>
    <w:rsid w:val="003F4C97"/>
    <w:rsid w:val="003F666D"/>
    <w:rsid w:val="003F6D56"/>
    <w:rsid w:val="003F6D78"/>
    <w:rsid w:val="003F7531"/>
    <w:rsid w:val="003F7FE6"/>
    <w:rsid w:val="00400193"/>
    <w:rsid w:val="004044B1"/>
    <w:rsid w:val="00410EBE"/>
    <w:rsid w:val="00411F64"/>
    <w:rsid w:val="004125E3"/>
    <w:rsid w:val="00414401"/>
    <w:rsid w:val="00415E97"/>
    <w:rsid w:val="00416EAF"/>
    <w:rsid w:val="004203DC"/>
    <w:rsid w:val="00420DB2"/>
    <w:rsid w:val="00420FE8"/>
    <w:rsid w:val="004212E7"/>
    <w:rsid w:val="00423C88"/>
    <w:rsid w:val="00423DC9"/>
    <w:rsid w:val="004241C0"/>
    <w:rsid w:val="0042446D"/>
    <w:rsid w:val="0042673F"/>
    <w:rsid w:val="00427AA5"/>
    <w:rsid w:val="00427BF8"/>
    <w:rsid w:val="00431C02"/>
    <w:rsid w:val="00433D0C"/>
    <w:rsid w:val="0043416D"/>
    <w:rsid w:val="00434B0F"/>
    <w:rsid w:val="004372C3"/>
    <w:rsid w:val="00437395"/>
    <w:rsid w:val="00440E34"/>
    <w:rsid w:val="00442280"/>
    <w:rsid w:val="00443E64"/>
    <w:rsid w:val="00443FCB"/>
    <w:rsid w:val="00445047"/>
    <w:rsid w:val="00446749"/>
    <w:rsid w:val="0044694E"/>
    <w:rsid w:val="00447754"/>
    <w:rsid w:val="00450A84"/>
    <w:rsid w:val="00453EB7"/>
    <w:rsid w:val="00454716"/>
    <w:rsid w:val="004562B7"/>
    <w:rsid w:val="0046055E"/>
    <w:rsid w:val="0046284E"/>
    <w:rsid w:val="00463E39"/>
    <w:rsid w:val="004645CD"/>
    <w:rsid w:val="004657FC"/>
    <w:rsid w:val="004677FA"/>
    <w:rsid w:val="00470AFB"/>
    <w:rsid w:val="00473052"/>
    <w:rsid w:val="004733F6"/>
    <w:rsid w:val="00474ABD"/>
    <w:rsid w:val="00474E69"/>
    <w:rsid w:val="0047569D"/>
    <w:rsid w:val="00476390"/>
    <w:rsid w:val="004764A1"/>
    <w:rsid w:val="00476793"/>
    <w:rsid w:val="004776FE"/>
    <w:rsid w:val="00477827"/>
    <w:rsid w:val="00482605"/>
    <w:rsid w:val="00483B43"/>
    <w:rsid w:val="00483CB6"/>
    <w:rsid w:val="00483E9F"/>
    <w:rsid w:val="0048417F"/>
    <w:rsid w:val="00484B33"/>
    <w:rsid w:val="00485A2C"/>
    <w:rsid w:val="004901B0"/>
    <w:rsid w:val="00490BBE"/>
    <w:rsid w:val="00491175"/>
    <w:rsid w:val="00494DF4"/>
    <w:rsid w:val="0049621B"/>
    <w:rsid w:val="00496DEC"/>
    <w:rsid w:val="004A14EA"/>
    <w:rsid w:val="004A1D19"/>
    <w:rsid w:val="004A2A49"/>
    <w:rsid w:val="004A4860"/>
    <w:rsid w:val="004A7EE2"/>
    <w:rsid w:val="004B02AA"/>
    <w:rsid w:val="004B1068"/>
    <w:rsid w:val="004B4599"/>
    <w:rsid w:val="004C07E0"/>
    <w:rsid w:val="004C1895"/>
    <w:rsid w:val="004C2CED"/>
    <w:rsid w:val="004C42A1"/>
    <w:rsid w:val="004C502C"/>
    <w:rsid w:val="004C5E8C"/>
    <w:rsid w:val="004C6D40"/>
    <w:rsid w:val="004D0691"/>
    <w:rsid w:val="004D2D0A"/>
    <w:rsid w:val="004D3FD0"/>
    <w:rsid w:val="004D6D1B"/>
    <w:rsid w:val="004D6E99"/>
    <w:rsid w:val="004D7271"/>
    <w:rsid w:val="004D7B1A"/>
    <w:rsid w:val="004E09A4"/>
    <w:rsid w:val="004E4736"/>
    <w:rsid w:val="004E6AA8"/>
    <w:rsid w:val="004F0C3C"/>
    <w:rsid w:val="004F2280"/>
    <w:rsid w:val="004F23BB"/>
    <w:rsid w:val="004F291A"/>
    <w:rsid w:val="004F48B9"/>
    <w:rsid w:val="004F4966"/>
    <w:rsid w:val="004F63FC"/>
    <w:rsid w:val="004F780D"/>
    <w:rsid w:val="00500511"/>
    <w:rsid w:val="005009CB"/>
    <w:rsid w:val="0050378D"/>
    <w:rsid w:val="00505A92"/>
    <w:rsid w:val="00505D72"/>
    <w:rsid w:val="00506551"/>
    <w:rsid w:val="00520087"/>
    <w:rsid w:val="005203F1"/>
    <w:rsid w:val="00521B4A"/>
    <w:rsid w:val="00521BC3"/>
    <w:rsid w:val="005251D1"/>
    <w:rsid w:val="00530F6D"/>
    <w:rsid w:val="0053185B"/>
    <w:rsid w:val="00531873"/>
    <w:rsid w:val="00533632"/>
    <w:rsid w:val="005336D5"/>
    <w:rsid w:val="00534013"/>
    <w:rsid w:val="00540C5C"/>
    <w:rsid w:val="00541E6E"/>
    <w:rsid w:val="0054251F"/>
    <w:rsid w:val="00542791"/>
    <w:rsid w:val="00543588"/>
    <w:rsid w:val="00545755"/>
    <w:rsid w:val="0054781B"/>
    <w:rsid w:val="00550225"/>
    <w:rsid w:val="00551CC0"/>
    <w:rsid w:val="005520D8"/>
    <w:rsid w:val="005528FE"/>
    <w:rsid w:val="005530A5"/>
    <w:rsid w:val="005538E0"/>
    <w:rsid w:val="00555CFB"/>
    <w:rsid w:val="00556803"/>
    <w:rsid w:val="00556ADB"/>
    <w:rsid w:val="00556CF1"/>
    <w:rsid w:val="00560888"/>
    <w:rsid w:val="005646D6"/>
    <w:rsid w:val="00564E92"/>
    <w:rsid w:val="00565598"/>
    <w:rsid w:val="00566202"/>
    <w:rsid w:val="005703F0"/>
    <w:rsid w:val="005710E8"/>
    <w:rsid w:val="00571310"/>
    <w:rsid w:val="005713FC"/>
    <w:rsid w:val="00572668"/>
    <w:rsid w:val="00574BC1"/>
    <w:rsid w:val="005762A7"/>
    <w:rsid w:val="005763D5"/>
    <w:rsid w:val="00577476"/>
    <w:rsid w:val="00581887"/>
    <w:rsid w:val="00581A6C"/>
    <w:rsid w:val="0058386D"/>
    <w:rsid w:val="0058413B"/>
    <w:rsid w:val="00584595"/>
    <w:rsid w:val="00587CEE"/>
    <w:rsid w:val="005916D7"/>
    <w:rsid w:val="00591BAD"/>
    <w:rsid w:val="00591C99"/>
    <w:rsid w:val="00593387"/>
    <w:rsid w:val="0059427F"/>
    <w:rsid w:val="005A2FFA"/>
    <w:rsid w:val="005A3FED"/>
    <w:rsid w:val="005A50C3"/>
    <w:rsid w:val="005A6919"/>
    <w:rsid w:val="005A698C"/>
    <w:rsid w:val="005A7E2B"/>
    <w:rsid w:val="005B2275"/>
    <w:rsid w:val="005B3352"/>
    <w:rsid w:val="005B3C07"/>
    <w:rsid w:val="005B4BFB"/>
    <w:rsid w:val="005C0CAC"/>
    <w:rsid w:val="005C116F"/>
    <w:rsid w:val="005C4E0D"/>
    <w:rsid w:val="005C559B"/>
    <w:rsid w:val="005D062E"/>
    <w:rsid w:val="005D122E"/>
    <w:rsid w:val="005D2648"/>
    <w:rsid w:val="005D293D"/>
    <w:rsid w:val="005D2F6B"/>
    <w:rsid w:val="005D6DC3"/>
    <w:rsid w:val="005D7C16"/>
    <w:rsid w:val="005E0799"/>
    <w:rsid w:val="005E0B0F"/>
    <w:rsid w:val="005E10F9"/>
    <w:rsid w:val="005E1200"/>
    <w:rsid w:val="005E6EED"/>
    <w:rsid w:val="005F0486"/>
    <w:rsid w:val="005F190E"/>
    <w:rsid w:val="005F1C1E"/>
    <w:rsid w:val="005F45EE"/>
    <w:rsid w:val="005F5A80"/>
    <w:rsid w:val="005F62F7"/>
    <w:rsid w:val="005F697F"/>
    <w:rsid w:val="005F6F7D"/>
    <w:rsid w:val="0060034E"/>
    <w:rsid w:val="00600F13"/>
    <w:rsid w:val="006044FF"/>
    <w:rsid w:val="00604A9A"/>
    <w:rsid w:val="00606031"/>
    <w:rsid w:val="00607CC5"/>
    <w:rsid w:val="0061179B"/>
    <w:rsid w:val="006125F9"/>
    <w:rsid w:val="00612B79"/>
    <w:rsid w:val="0061304D"/>
    <w:rsid w:val="006133BD"/>
    <w:rsid w:val="00616543"/>
    <w:rsid w:val="00620AEC"/>
    <w:rsid w:val="00620B29"/>
    <w:rsid w:val="006226A2"/>
    <w:rsid w:val="0062397F"/>
    <w:rsid w:val="006262B6"/>
    <w:rsid w:val="00626C0C"/>
    <w:rsid w:val="00631762"/>
    <w:rsid w:val="00631904"/>
    <w:rsid w:val="00631C3F"/>
    <w:rsid w:val="00633014"/>
    <w:rsid w:val="0063437B"/>
    <w:rsid w:val="00637554"/>
    <w:rsid w:val="0064017E"/>
    <w:rsid w:val="0064127C"/>
    <w:rsid w:val="0064368D"/>
    <w:rsid w:val="00646428"/>
    <w:rsid w:val="00647C0C"/>
    <w:rsid w:val="00647CA8"/>
    <w:rsid w:val="00650E49"/>
    <w:rsid w:val="00654BB6"/>
    <w:rsid w:val="00655911"/>
    <w:rsid w:val="00655CB9"/>
    <w:rsid w:val="0065653E"/>
    <w:rsid w:val="00657FE1"/>
    <w:rsid w:val="00660320"/>
    <w:rsid w:val="00660518"/>
    <w:rsid w:val="00661BC6"/>
    <w:rsid w:val="00663899"/>
    <w:rsid w:val="00666C99"/>
    <w:rsid w:val="006673CA"/>
    <w:rsid w:val="006707C6"/>
    <w:rsid w:val="006715E3"/>
    <w:rsid w:val="00672195"/>
    <w:rsid w:val="00673C26"/>
    <w:rsid w:val="00674DE5"/>
    <w:rsid w:val="00676380"/>
    <w:rsid w:val="00677ACA"/>
    <w:rsid w:val="00677D12"/>
    <w:rsid w:val="0068058B"/>
    <w:rsid w:val="006812AF"/>
    <w:rsid w:val="0068327D"/>
    <w:rsid w:val="00683CC5"/>
    <w:rsid w:val="00684220"/>
    <w:rsid w:val="00684F59"/>
    <w:rsid w:val="00686E30"/>
    <w:rsid w:val="006904AA"/>
    <w:rsid w:val="00690926"/>
    <w:rsid w:val="00691534"/>
    <w:rsid w:val="006918F0"/>
    <w:rsid w:val="00693880"/>
    <w:rsid w:val="006947A2"/>
    <w:rsid w:val="00694AF0"/>
    <w:rsid w:val="00695341"/>
    <w:rsid w:val="006957CA"/>
    <w:rsid w:val="006965D7"/>
    <w:rsid w:val="006A158C"/>
    <w:rsid w:val="006A1EEA"/>
    <w:rsid w:val="006A28DC"/>
    <w:rsid w:val="006A2D90"/>
    <w:rsid w:val="006A3E82"/>
    <w:rsid w:val="006A4686"/>
    <w:rsid w:val="006A7890"/>
    <w:rsid w:val="006B0E9E"/>
    <w:rsid w:val="006B1B29"/>
    <w:rsid w:val="006B486D"/>
    <w:rsid w:val="006B5AE4"/>
    <w:rsid w:val="006C0298"/>
    <w:rsid w:val="006C0F30"/>
    <w:rsid w:val="006C41AD"/>
    <w:rsid w:val="006C4FAA"/>
    <w:rsid w:val="006C54C4"/>
    <w:rsid w:val="006C5627"/>
    <w:rsid w:val="006D1507"/>
    <w:rsid w:val="006D18EB"/>
    <w:rsid w:val="006D4054"/>
    <w:rsid w:val="006D4624"/>
    <w:rsid w:val="006D48C8"/>
    <w:rsid w:val="006D76E4"/>
    <w:rsid w:val="006D7B10"/>
    <w:rsid w:val="006D7EC6"/>
    <w:rsid w:val="006D7FAF"/>
    <w:rsid w:val="006E02EC"/>
    <w:rsid w:val="006E3C4F"/>
    <w:rsid w:val="006E6871"/>
    <w:rsid w:val="006E6F41"/>
    <w:rsid w:val="006E73E6"/>
    <w:rsid w:val="006F138C"/>
    <w:rsid w:val="006F18C2"/>
    <w:rsid w:val="006F34A1"/>
    <w:rsid w:val="006F5E2B"/>
    <w:rsid w:val="006F7794"/>
    <w:rsid w:val="0070116F"/>
    <w:rsid w:val="007018AD"/>
    <w:rsid w:val="00701DA6"/>
    <w:rsid w:val="007037CA"/>
    <w:rsid w:val="00705B42"/>
    <w:rsid w:val="00705CAA"/>
    <w:rsid w:val="0070689F"/>
    <w:rsid w:val="0071185B"/>
    <w:rsid w:val="0071215D"/>
    <w:rsid w:val="00716595"/>
    <w:rsid w:val="00720B74"/>
    <w:rsid w:val="007211B1"/>
    <w:rsid w:val="0072437A"/>
    <w:rsid w:val="00725936"/>
    <w:rsid w:val="007277DA"/>
    <w:rsid w:val="00731D27"/>
    <w:rsid w:val="00734C3E"/>
    <w:rsid w:val="00734C7A"/>
    <w:rsid w:val="00740409"/>
    <w:rsid w:val="00746187"/>
    <w:rsid w:val="00750FA3"/>
    <w:rsid w:val="00751940"/>
    <w:rsid w:val="007519B7"/>
    <w:rsid w:val="00752D83"/>
    <w:rsid w:val="00753321"/>
    <w:rsid w:val="007538A4"/>
    <w:rsid w:val="00754E96"/>
    <w:rsid w:val="0075550E"/>
    <w:rsid w:val="0075569D"/>
    <w:rsid w:val="00755CB5"/>
    <w:rsid w:val="0075604F"/>
    <w:rsid w:val="00757DBA"/>
    <w:rsid w:val="007608D0"/>
    <w:rsid w:val="0076254F"/>
    <w:rsid w:val="00763A15"/>
    <w:rsid w:val="007658CB"/>
    <w:rsid w:val="00765AC2"/>
    <w:rsid w:val="007671DE"/>
    <w:rsid w:val="007673C6"/>
    <w:rsid w:val="007678DD"/>
    <w:rsid w:val="007701D2"/>
    <w:rsid w:val="007707EC"/>
    <w:rsid w:val="00771399"/>
    <w:rsid w:val="0077265B"/>
    <w:rsid w:val="007763F8"/>
    <w:rsid w:val="007801F5"/>
    <w:rsid w:val="00780DFA"/>
    <w:rsid w:val="00780E49"/>
    <w:rsid w:val="007835C7"/>
    <w:rsid w:val="00783CA4"/>
    <w:rsid w:val="007842FB"/>
    <w:rsid w:val="00785B9E"/>
    <w:rsid w:val="00786124"/>
    <w:rsid w:val="00792A4E"/>
    <w:rsid w:val="00792F2A"/>
    <w:rsid w:val="00793236"/>
    <w:rsid w:val="0079514B"/>
    <w:rsid w:val="00795252"/>
    <w:rsid w:val="007955EE"/>
    <w:rsid w:val="00795709"/>
    <w:rsid w:val="00796C55"/>
    <w:rsid w:val="0079756E"/>
    <w:rsid w:val="007A0BD1"/>
    <w:rsid w:val="007A1E4A"/>
    <w:rsid w:val="007A2DC1"/>
    <w:rsid w:val="007A5953"/>
    <w:rsid w:val="007A7CA3"/>
    <w:rsid w:val="007B0921"/>
    <w:rsid w:val="007B1D0A"/>
    <w:rsid w:val="007B22B6"/>
    <w:rsid w:val="007B6498"/>
    <w:rsid w:val="007B7C8A"/>
    <w:rsid w:val="007C2AA2"/>
    <w:rsid w:val="007C3845"/>
    <w:rsid w:val="007C3C11"/>
    <w:rsid w:val="007C72BE"/>
    <w:rsid w:val="007C7D79"/>
    <w:rsid w:val="007D0869"/>
    <w:rsid w:val="007D14C4"/>
    <w:rsid w:val="007D2632"/>
    <w:rsid w:val="007D3319"/>
    <w:rsid w:val="007D335D"/>
    <w:rsid w:val="007D51B5"/>
    <w:rsid w:val="007D605C"/>
    <w:rsid w:val="007D7303"/>
    <w:rsid w:val="007D7C21"/>
    <w:rsid w:val="007E13DE"/>
    <w:rsid w:val="007E23B4"/>
    <w:rsid w:val="007E3314"/>
    <w:rsid w:val="007E3514"/>
    <w:rsid w:val="007E3725"/>
    <w:rsid w:val="007E4B03"/>
    <w:rsid w:val="007E5FDD"/>
    <w:rsid w:val="007E7D88"/>
    <w:rsid w:val="007F13B2"/>
    <w:rsid w:val="007F324B"/>
    <w:rsid w:val="007F36CA"/>
    <w:rsid w:val="007F3D51"/>
    <w:rsid w:val="007F6D5E"/>
    <w:rsid w:val="00801824"/>
    <w:rsid w:val="00803332"/>
    <w:rsid w:val="0080553C"/>
    <w:rsid w:val="00805818"/>
    <w:rsid w:val="00805B46"/>
    <w:rsid w:val="00805DB4"/>
    <w:rsid w:val="00812E73"/>
    <w:rsid w:val="008139B8"/>
    <w:rsid w:val="008166FC"/>
    <w:rsid w:val="008227FB"/>
    <w:rsid w:val="00823593"/>
    <w:rsid w:val="00825DC2"/>
    <w:rsid w:val="00826423"/>
    <w:rsid w:val="00826CD2"/>
    <w:rsid w:val="00826CE5"/>
    <w:rsid w:val="008307BF"/>
    <w:rsid w:val="0083395D"/>
    <w:rsid w:val="00834AD3"/>
    <w:rsid w:val="00835E81"/>
    <w:rsid w:val="00836802"/>
    <w:rsid w:val="008377C2"/>
    <w:rsid w:val="00841DF6"/>
    <w:rsid w:val="008426D6"/>
    <w:rsid w:val="00843795"/>
    <w:rsid w:val="00847F0F"/>
    <w:rsid w:val="00850643"/>
    <w:rsid w:val="0085179F"/>
    <w:rsid w:val="008522B3"/>
    <w:rsid w:val="00852448"/>
    <w:rsid w:val="00852976"/>
    <w:rsid w:val="008547F8"/>
    <w:rsid w:val="00855C28"/>
    <w:rsid w:val="00855CE8"/>
    <w:rsid w:val="00855E3C"/>
    <w:rsid w:val="00857978"/>
    <w:rsid w:val="008600D5"/>
    <w:rsid w:val="008601DC"/>
    <w:rsid w:val="00863590"/>
    <w:rsid w:val="0086676C"/>
    <w:rsid w:val="0087481F"/>
    <w:rsid w:val="00876213"/>
    <w:rsid w:val="008771E6"/>
    <w:rsid w:val="00877E10"/>
    <w:rsid w:val="00877F6C"/>
    <w:rsid w:val="008807EF"/>
    <w:rsid w:val="00880D86"/>
    <w:rsid w:val="00881639"/>
    <w:rsid w:val="008824BD"/>
    <w:rsid w:val="0088258A"/>
    <w:rsid w:val="008843AD"/>
    <w:rsid w:val="0088577E"/>
    <w:rsid w:val="00886332"/>
    <w:rsid w:val="00887A2C"/>
    <w:rsid w:val="00890AE3"/>
    <w:rsid w:val="008925F0"/>
    <w:rsid w:val="0089448A"/>
    <w:rsid w:val="008961B1"/>
    <w:rsid w:val="0089686B"/>
    <w:rsid w:val="00896BD1"/>
    <w:rsid w:val="00896E6E"/>
    <w:rsid w:val="00897877"/>
    <w:rsid w:val="008A086B"/>
    <w:rsid w:val="008A26D9"/>
    <w:rsid w:val="008A4794"/>
    <w:rsid w:val="008A5252"/>
    <w:rsid w:val="008A7B5B"/>
    <w:rsid w:val="008B0982"/>
    <w:rsid w:val="008B12D2"/>
    <w:rsid w:val="008B172B"/>
    <w:rsid w:val="008B22FF"/>
    <w:rsid w:val="008B247C"/>
    <w:rsid w:val="008B6FF1"/>
    <w:rsid w:val="008C0C29"/>
    <w:rsid w:val="008C58F7"/>
    <w:rsid w:val="008D02DA"/>
    <w:rsid w:val="008D2633"/>
    <w:rsid w:val="008D3DAA"/>
    <w:rsid w:val="008D4891"/>
    <w:rsid w:val="008D4D32"/>
    <w:rsid w:val="008D7059"/>
    <w:rsid w:val="008D70EA"/>
    <w:rsid w:val="008D76BC"/>
    <w:rsid w:val="008E030E"/>
    <w:rsid w:val="008E09CA"/>
    <w:rsid w:val="008E17DA"/>
    <w:rsid w:val="008E2389"/>
    <w:rsid w:val="008E3A3B"/>
    <w:rsid w:val="008E47AD"/>
    <w:rsid w:val="008E4BD1"/>
    <w:rsid w:val="008E7DBA"/>
    <w:rsid w:val="008F026F"/>
    <w:rsid w:val="008F0666"/>
    <w:rsid w:val="008F0829"/>
    <w:rsid w:val="008F3638"/>
    <w:rsid w:val="008F4441"/>
    <w:rsid w:val="008F479A"/>
    <w:rsid w:val="008F4B51"/>
    <w:rsid w:val="008F6B20"/>
    <w:rsid w:val="008F6CC9"/>
    <w:rsid w:val="008F6F31"/>
    <w:rsid w:val="008F74DF"/>
    <w:rsid w:val="00900936"/>
    <w:rsid w:val="00902274"/>
    <w:rsid w:val="00902FF3"/>
    <w:rsid w:val="00904303"/>
    <w:rsid w:val="00906BEF"/>
    <w:rsid w:val="00906FAF"/>
    <w:rsid w:val="00907093"/>
    <w:rsid w:val="00910220"/>
    <w:rsid w:val="00912797"/>
    <w:rsid w:val="009127BA"/>
    <w:rsid w:val="00914D1E"/>
    <w:rsid w:val="009157AF"/>
    <w:rsid w:val="0091788B"/>
    <w:rsid w:val="009179F0"/>
    <w:rsid w:val="00920AAE"/>
    <w:rsid w:val="009227A6"/>
    <w:rsid w:val="00924C07"/>
    <w:rsid w:val="009277C4"/>
    <w:rsid w:val="0093208D"/>
    <w:rsid w:val="00933EC1"/>
    <w:rsid w:val="00934FE8"/>
    <w:rsid w:val="009352D6"/>
    <w:rsid w:val="00942D10"/>
    <w:rsid w:val="009446AD"/>
    <w:rsid w:val="0095049D"/>
    <w:rsid w:val="00950DFA"/>
    <w:rsid w:val="0095283C"/>
    <w:rsid w:val="009530DB"/>
    <w:rsid w:val="00953676"/>
    <w:rsid w:val="00953FB2"/>
    <w:rsid w:val="00954621"/>
    <w:rsid w:val="00954AA4"/>
    <w:rsid w:val="00956F30"/>
    <w:rsid w:val="009570C7"/>
    <w:rsid w:val="00960B88"/>
    <w:rsid w:val="00962663"/>
    <w:rsid w:val="00964540"/>
    <w:rsid w:val="00964C5D"/>
    <w:rsid w:val="00966C9A"/>
    <w:rsid w:val="009672FF"/>
    <w:rsid w:val="0096752C"/>
    <w:rsid w:val="00967598"/>
    <w:rsid w:val="009679D6"/>
    <w:rsid w:val="00967C30"/>
    <w:rsid w:val="00970080"/>
    <w:rsid w:val="009705EE"/>
    <w:rsid w:val="00970D88"/>
    <w:rsid w:val="00970F85"/>
    <w:rsid w:val="00975837"/>
    <w:rsid w:val="00976817"/>
    <w:rsid w:val="009768A9"/>
    <w:rsid w:val="00977927"/>
    <w:rsid w:val="00980011"/>
    <w:rsid w:val="0098135C"/>
    <w:rsid w:val="0098156A"/>
    <w:rsid w:val="0098198A"/>
    <w:rsid w:val="00982583"/>
    <w:rsid w:val="0098516D"/>
    <w:rsid w:val="009904C3"/>
    <w:rsid w:val="00991BAC"/>
    <w:rsid w:val="0099757D"/>
    <w:rsid w:val="009A020F"/>
    <w:rsid w:val="009A02FB"/>
    <w:rsid w:val="009A62AD"/>
    <w:rsid w:val="009A6363"/>
    <w:rsid w:val="009A6EA0"/>
    <w:rsid w:val="009B18E3"/>
    <w:rsid w:val="009B242E"/>
    <w:rsid w:val="009B25AC"/>
    <w:rsid w:val="009B603C"/>
    <w:rsid w:val="009C00EC"/>
    <w:rsid w:val="009C0A0E"/>
    <w:rsid w:val="009C0A25"/>
    <w:rsid w:val="009C0BE5"/>
    <w:rsid w:val="009C1335"/>
    <w:rsid w:val="009C1AB2"/>
    <w:rsid w:val="009C53AA"/>
    <w:rsid w:val="009C6599"/>
    <w:rsid w:val="009C7251"/>
    <w:rsid w:val="009C7725"/>
    <w:rsid w:val="009C7E1B"/>
    <w:rsid w:val="009D41B4"/>
    <w:rsid w:val="009D5639"/>
    <w:rsid w:val="009D75CD"/>
    <w:rsid w:val="009E173C"/>
    <w:rsid w:val="009E2E91"/>
    <w:rsid w:val="009E3D15"/>
    <w:rsid w:val="009E4370"/>
    <w:rsid w:val="009E4C23"/>
    <w:rsid w:val="009E4F77"/>
    <w:rsid w:val="009F187A"/>
    <w:rsid w:val="009F2B6E"/>
    <w:rsid w:val="009F36B5"/>
    <w:rsid w:val="009F65E9"/>
    <w:rsid w:val="009F7E91"/>
    <w:rsid w:val="00A00467"/>
    <w:rsid w:val="00A01B40"/>
    <w:rsid w:val="00A03A4E"/>
    <w:rsid w:val="00A04E95"/>
    <w:rsid w:val="00A052BE"/>
    <w:rsid w:val="00A05988"/>
    <w:rsid w:val="00A07FBE"/>
    <w:rsid w:val="00A139F5"/>
    <w:rsid w:val="00A1750C"/>
    <w:rsid w:val="00A22C73"/>
    <w:rsid w:val="00A24B6D"/>
    <w:rsid w:val="00A32E16"/>
    <w:rsid w:val="00A34E5C"/>
    <w:rsid w:val="00A365F4"/>
    <w:rsid w:val="00A37EE7"/>
    <w:rsid w:val="00A42B58"/>
    <w:rsid w:val="00A442AF"/>
    <w:rsid w:val="00A44DB4"/>
    <w:rsid w:val="00A45002"/>
    <w:rsid w:val="00A46BA4"/>
    <w:rsid w:val="00A47D80"/>
    <w:rsid w:val="00A50A5F"/>
    <w:rsid w:val="00A5159D"/>
    <w:rsid w:val="00A5251B"/>
    <w:rsid w:val="00A53132"/>
    <w:rsid w:val="00A551A8"/>
    <w:rsid w:val="00A559E1"/>
    <w:rsid w:val="00A563F2"/>
    <w:rsid w:val="00A566E8"/>
    <w:rsid w:val="00A566FD"/>
    <w:rsid w:val="00A601A4"/>
    <w:rsid w:val="00A626D7"/>
    <w:rsid w:val="00A631EC"/>
    <w:rsid w:val="00A647F9"/>
    <w:rsid w:val="00A64E20"/>
    <w:rsid w:val="00A66347"/>
    <w:rsid w:val="00A6655E"/>
    <w:rsid w:val="00A67784"/>
    <w:rsid w:val="00A70684"/>
    <w:rsid w:val="00A73314"/>
    <w:rsid w:val="00A76DD4"/>
    <w:rsid w:val="00A76FF5"/>
    <w:rsid w:val="00A77554"/>
    <w:rsid w:val="00A80A1A"/>
    <w:rsid w:val="00A810F9"/>
    <w:rsid w:val="00A81599"/>
    <w:rsid w:val="00A81E56"/>
    <w:rsid w:val="00A824CE"/>
    <w:rsid w:val="00A82D31"/>
    <w:rsid w:val="00A85E7E"/>
    <w:rsid w:val="00A86ECC"/>
    <w:rsid w:val="00A86FCC"/>
    <w:rsid w:val="00A90A6D"/>
    <w:rsid w:val="00A9573C"/>
    <w:rsid w:val="00A95EA5"/>
    <w:rsid w:val="00A971E5"/>
    <w:rsid w:val="00AA210D"/>
    <w:rsid w:val="00AA2341"/>
    <w:rsid w:val="00AA4C47"/>
    <w:rsid w:val="00AA710D"/>
    <w:rsid w:val="00AB05C0"/>
    <w:rsid w:val="00AB4CD7"/>
    <w:rsid w:val="00AB4F48"/>
    <w:rsid w:val="00AB581E"/>
    <w:rsid w:val="00AB64F3"/>
    <w:rsid w:val="00AB6500"/>
    <w:rsid w:val="00AB6D25"/>
    <w:rsid w:val="00AC4DEB"/>
    <w:rsid w:val="00AD0E56"/>
    <w:rsid w:val="00AD2065"/>
    <w:rsid w:val="00AD73E3"/>
    <w:rsid w:val="00AE05E4"/>
    <w:rsid w:val="00AE229B"/>
    <w:rsid w:val="00AE2D32"/>
    <w:rsid w:val="00AE2D4B"/>
    <w:rsid w:val="00AE4035"/>
    <w:rsid w:val="00AE4F99"/>
    <w:rsid w:val="00AE71AB"/>
    <w:rsid w:val="00AF0596"/>
    <w:rsid w:val="00AF0BC4"/>
    <w:rsid w:val="00AF133A"/>
    <w:rsid w:val="00AF2B20"/>
    <w:rsid w:val="00AF2F88"/>
    <w:rsid w:val="00AF4076"/>
    <w:rsid w:val="00B02D06"/>
    <w:rsid w:val="00B0589A"/>
    <w:rsid w:val="00B10602"/>
    <w:rsid w:val="00B119B0"/>
    <w:rsid w:val="00B11B69"/>
    <w:rsid w:val="00B120CC"/>
    <w:rsid w:val="00B14952"/>
    <w:rsid w:val="00B16871"/>
    <w:rsid w:val="00B1743F"/>
    <w:rsid w:val="00B2063A"/>
    <w:rsid w:val="00B21B8C"/>
    <w:rsid w:val="00B25394"/>
    <w:rsid w:val="00B25B45"/>
    <w:rsid w:val="00B26CA8"/>
    <w:rsid w:val="00B27500"/>
    <w:rsid w:val="00B31E5A"/>
    <w:rsid w:val="00B34B2D"/>
    <w:rsid w:val="00B35AFF"/>
    <w:rsid w:val="00B36E22"/>
    <w:rsid w:val="00B42A0B"/>
    <w:rsid w:val="00B44293"/>
    <w:rsid w:val="00B45C12"/>
    <w:rsid w:val="00B47359"/>
    <w:rsid w:val="00B47375"/>
    <w:rsid w:val="00B507FE"/>
    <w:rsid w:val="00B524C5"/>
    <w:rsid w:val="00B57A5E"/>
    <w:rsid w:val="00B6158B"/>
    <w:rsid w:val="00B620CC"/>
    <w:rsid w:val="00B653AB"/>
    <w:rsid w:val="00B65F9E"/>
    <w:rsid w:val="00B667E2"/>
    <w:rsid w:val="00B66B19"/>
    <w:rsid w:val="00B72044"/>
    <w:rsid w:val="00B7287D"/>
    <w:rsid w:val="00B7386E"/>
    <w:rsid w:val="00B73984"/>
    <w:rsid w:val="00B77E93"/>
    <w:rsid w:val="00B8064E"/>
    <w:rsid w:val="00B84C43"/>
    <w:rsid w:val="00B8505F"/>
    <w:rsid w:val="00B86476"/>
    <w:rsid w:val="00B914E9"/>
    <w:rsid w:val="00B91D63"/>
    <w:rsid w:val="00B956EE"/>
    <w:rsid w:val="00B957CE"/>
    <w:rsid w:val="00B9640C"/>
    <w:rsid w:val="00BA19D9"/>
    <w:rsid w:val="00BA2BA1"/>
    <w:rsid w:val="00BA3447"/>
    <w:rsid w:val="00BA3562"/>
    <w:rsid w:val="00BA4C9C"/>
    <w:rsid w:val="00BA4CD5"/>
    <w:rsid w:val="00BA5B71"/>
    <w:rsid w:val="00BB24DF"/>
    <w:rsid w:val="00BB4691"/>
    <w:rsid w:val="00BB4F09"/>
    <w:rsid w:val="00BB4F17"/>
    <w:rsid w:val="00BB54B5"/>
    <w:rsid w:val="00BB6541"/>
    <w:rsid w:val="00BC355A"/>
    <w:rsid w:val="00BC4530"/>
    <w:rsid w:val="00BC4A8B"/>
    <w:rsid w:val="00BC572E"/>
    <w:rsid w:val="00BD3A94"/>
    <w:rsid w:val="00BD3F4F"/>
    <w:rsid w:val="00BD4904"/>
    <w:rsid w:val="00BD4E33"/>
    <w:rsid w:val="00BD6323"/>
    <w:rsid w:val="00BE1FDC"/>
    <w:rsid w:val="00BF0A9B"/>
    <w:rsid w:val="00BF17C6"/>
    <w:rsid w:val="00BF21B3"/>
    <w:rsid w:val="00BF5BAB"/>
    <w:rsid w:val="00C01DA5"/>
    <w:rsid w:val="00C030DE"/>
    <w:rsid w:val="00C051A8"/>
    <w:rsid w:val="00C065AD"/>
    <w:rsid w:val="00C12037"/>
    <w:rsid w:val="00C14104"/>
    <w:rsid w:val="00C1536A"/>
    <w:rsid w:val="00C165E2"/>
    <w:rsid w:val="00C16BC1"/>
    <w:rsid w:val="00C173BA"/>
    <w:rsid w:val="00C20517"/>
    <w:rsid w:val="00C20605"/>
    <w:rsid w:val="00C20CBC"/>
    <w:rsid w:val="00C21434"/>
    <w:rsid w:val="00C21603"/>
    <w:rsid w:val="00C217B1"/>
    <w:rsid w:val="00C21C88"/>
    <w:rsid w:val="00C22105"/>
    <w:rsid w:val="00C23B0B"/>
    <w:rsid w:val="00C244B6"/>
    <w:rsid w:val="00C27BF1"/>
    <w:rsid w:val="00C3068C"/>
    <w:rsid w:val="00C3574C"/>
    <w:rsid w:val="00C35E36"/>
    <w:rsid w:val="00C368A1"/>
    <w:rsid w:val="00C368E7"/>
    <w:rsid w:val="00C3702F"/>
    <w:rsid w:val="00C37493"/>
    <w:rsid w:val="00C41D9A"/>
    <w:rsid w:val="00C4442E"/>
    <w:rsid w:val="00C4500A"/>
    <w:rsid w:val="00C47404"/>
    <w:rsid w:val="00C54256"/>
    <w:rsid w:val="00C546DF"/>
    <w:rsid w:val="00C56E82"/>
    <w:rsid w:val="00C579DC"/>
    <w:rsid w:val="00C61D23"/>
    <w:rsid w:val="00C62238"/>
    <w:rsid w:val="00C64A37"/>
    <w:rsid w:val="00C64DB6"/>
    <w:rsid w:val="00C65815"/>
    <w:rsid w:val="00C65FC4"/>
    <w:rsid w:val="00C70B90"/>
    <w:rsid w:val="00C7158E"/>
    <w:rsid w:val="00C7250B"/>
    <w:rsid w:val="00C7346B"/>
    <w:rsid w:val="00C7479A"/>
    <w:rsid w:val="00C75DC2"/>
    <w:rsid w:val="00C76A65"/>
    <w:rsid w:val="00C77319"/>
    <w:rsid w:val="00C77C0E"/>
    <w:rsid w:val="00C80F0C"/>
    <w:rsid w:val="00C82DA3"/>
    <w:rsid w:val="00C83533"/>
    <w:rsid w:val="00C835EB"/>
    <w:rsid w:val="00C845A5"/>
    <w:rsid w:val="00C84DD3"/>
    <w:rsid w:val="00C91687"/>
    <w:rsid w:val="00C9228C"/>
    <w:rsid w:val="00C924A8"/>
    <w:rsid w:val="00C931C4"/>
    <w:rsid w:val="00C93C3F"/>
    <w:rsid w:val="00C945FE"/>
    <w:rsid w:val="00C94692"/>
    <w:rsid w:val="00C96FAA"/>
    <w:rsid w:val="00C97A04"/>
    <w:rsid w:val="00CA107B"/>
    <w:rsid w:val="00CA2285"/>
    <w:rsid w:val="00CA2781"/>
    <w:rsid w:val="00CA34ED"/>
    <w:rsid w:val="00CA484D"/>
    <w:rsid w:val="00CA4870"/>
    <w:rsid w:val="00CA4FB6"/>
    <w:rsid w:val="00CA6962"/>
    <w:rsid w:val="00CB19B0"/>
    <w:rsid w:val="00CB2983"/>
    <w:rsid w:val="00CB2F90"/>
    <w:rsid w:val="00CB4443"/>
    <w:rsid w:val="00CB59E2"/>
    <w:rsid w:val="00CB6AD4"/>
    <w:rsid w:val="00CB6C15"/>
    <w:rsid w:val="00CC00A3"/>
    <w:rsid w:val="00CC1E43"/>
    <w:rsid w:val="00CC4A02"/>
    <w:rsid w:val="00CC4D62"/>
    <w:rsid w:val="00CC6209"/>
    <w:rsid w:val="00CC68F8"/>
    <w:rsid w:val="00CC739E"/>
    <w:rsid w:val="00CD0EB5"/>
    <w:rsid w:val="00CD0F28"/>
    <w:rsid w:val="00CD170A"/>
    <w:rsid w:val="00CD1EBB"/>
    <w:rsid w:val="00CD2836"/>
    <w:rsid w:val="00CD2864"/>
    <w:rsid w:val="00CD28CF"/>
    <w:rsid w:val="00CD3EDE"/>
    <w:rsid w:val="00CD5748"/>
    <w:rsid w:val="00CD58B7"/>
    <w:rsid w:val="00CD7967"/>
    <w:rsid w:val="00CE1557"/>
    <w:rsid w:val="00CE2D22"/>
    <w:rsid w:val="00CE2F16"/>
    <w:rsid w:val="00CE57E9"/>
    <w:rsid w:val="00CF0DF8"/>
    <w:rsid w:val="00CF18EE"/>
    <w:rsid w:val="00CF22FD"/>
    <w:rsid w:val="00CF30BD"/>
    <w:rsid w:val="00CF4099"/>
    <w:rsid w:val="00D00796"/>
    <w:rsid w:val="00D02481"/>
    <w:rsid w:val="00D02DC3"/>
    <w:rsid w:val="00D0538F"/>
    <w:rsid w:val="00D0749C"/>
    <w:rsid w:val="00D105E5"/>
    <w:rsid w:val="00D11EA6"/>
    <w:rsid w:val="00D154A8"/>
    <w:rsid w:val="00D16341"/>
    <w:rsid w:val="00D2076F"/>
    <w:rsid w:val="00D21C70"/>
    <w:rsid w:val="00D24478"/>
    <w:rsid w:val="00D247AE"/>
    <w:rsid w:val="00D24CD2"/>
    <w:rsid w:val="00D261A2"/>
    <w:rsid w:val="00D2623F"/>
    <w:rsid w:val="00D30DB1"/>
    <w:rsid w:val="00D330B4"/>
    <w:rsid w:val="00D350A3"/>
    <w:rsid w:val="00D35D6C"/>
    <w:rsid w:val="00D376FE"/>
    <w:rsid w:val="00D41463"/>
    <w:rsid w:val="00D42432"/>
    <w:rsid w:val="00D433A6"/>
    <w:rsid w:val="00D453D2"/>
    <w:rsid w:val="00D46490"/>
    <w:rsid w:val="00D46E45"/>
    <w:rsid w:val="00D47AD7"/>
    <w:rsid w:val="00D50B16"/>
    <w:rsid w:val="00D51055"/>
    <w:rsid w:val="00D54593"/>
    <w:rsid w:val="00D606B8"/>
    <w:rsid w:val="00D61239"/>
    <w:rsid w:val="00D616D2"/>
    <w:rsid w:val="00D63B5F"/>
    <w:rsid w:val="00D64B7E"/>
    <w:rsid w:val="00D64C78"/>
    <w:rsid w:val="00D6503C"/>
    <w:rsid w:val="00D65C37"/>
    <w:rsid w:val="00D67935"/>
    <w:rsid w:val="00D70343"/>
    <w:rsid w:val="00D706E5"/>
    <w:rsid w:val="00D70EF7"/>
    <w:rsid w:val="00D72C22"/>
    <w:rsid w:val="00D74F34"/>
    <w:rsid w:val="00D816A7"/>
    <w:rsid w:val="00D81D75"/>
    <w:rsid w:val="00D8397C"/>
    <w:rsid w:val="00D86920"/>
    <w:rsid w:val="00D90408"/>
    <w:rsid w:val="00D918BE"/>
    <w:rsid w:val="00D9338E"/>
    <w:rsid w:val="00D94EED"/>
    <w:rsid w:val="00D96026"/>
    <w:rsid w:val="00D972F6"/>
    <w:rsid w:val="00DA108C"/>
    <w:rsid w:val="00DA331D"/>
    <w:rsid w:val="00DA3535"/>
    <w:rsid w:val="00DA3A3E"/>
    <w:rsid w:val="00DA47A4"/>
    <w:rsid w:val="00DA5C20"/>
    <w:rsid w:val="00DA6941"/>
    <w:rsid w:val="00DA7C1C"/>
    <w:rsid w:val="00DB147A"/>
    <w:rsid w:val="00DB1B7A"/>
    <w:rsid w:val="00DB5406"/>
    <w:rsid w:val="00DB706E"/>
    <w:rsid w:val="00DC20AE"/>
    <w:rsid w:val="00DC3B75"/>
    <w:rsid w:val="00DC3CD7"/>
    <w:rsid w:val="00DC6057"/>
    <w:rsid w:val="00DC64D6"/>
    <w:rsid w:val="00DC6708"/>
    <w:rsid w:val="00DD011A"/>
    <w:rsid w:val="00DD0F8C"/>
    <w:rsid w:val="00DD4BDC"/>
    <w:rsid w:val="00DE2400"/>
    <w:rsid w:val="00DE33A4"/>
    <w:rsid w:val="00DE39F4"/>
    <w:rsid w:val="00DE4E58"/>
    <w:rsid w:val="00DE57F2"/>
    <w:rsid w:val="00DE58F1"/>
    <w:rsid w:val="00DE6B58"/>
    <w:rsid w:val="00DF1B46"/>
    <w:rsid w:val="00DF403C"/>
    <w:rsid w:val="00DF45AF"/>
    <w:rsid w:val="00DF570E"/>
    <w:rsid w:val="00DF5E32"/>
    <w:rsid w:val="00DF7B7B"/>
    <w:rsid w:val="00E01436"/>
    <w:rsid w:val="00E03E79"/>
    <w:rsid w:val="00E0445F"/>
    <w:rsid w:val="00E045BD"/>
    <w:rsid w:val="00E04D6C"/>
    <w:rsid w:val="00E05DF4"/>
    <w:rsid w:val="00E125A6"/>
    <w:rsid w:val="00E13BA9"/>
    <w:rsid w:val="00E166C3"/>
    <w:rsid w:val="00E16AD1"/>
    <w:rsid w:val="00E17B77"/>
    <w:rsid w:val="00E231AB"/>
    <w:rsid w:val="00E23337"/>
    <w:rsid w:val="00E23F73"/>
    <w:rsid w:val="00E24C9E"/>
    <w:rsid w:val="00E259EA"/>
    <w:rsid w:val="00E25D33"/>
    <w:rsid w:val="00E32061"/>
    <w:rsid w:val="00E33F48"/>
    <w:rsid w:val="00E34125"/>
    <w:rsid w:val="00E348A0"/>
    <w:rsid w:val="00E35806"/>
    <w:rsid w:val="00E42FF9"/>
    <w:rsid w:val="00E441AB"/>
    <w:rsid w:val="00E44790"/>
    <w:rsid w:val="00E466CE"/>
    <w:rsid w:val="00E4714C"/>
    <w:rsid w:val="00E5178D"/>
    <w:rsid w:val="00E51AEB"/>
    <w:rsid w:val="00E51C09"/>
    <w:rsid w:val="00E522A7"/>
    <w:rsid w:val="00E530F4"/>
    <w:rsid w:val="00E5349E"/>
    <w:rsid w:val="00E54452"/>
    <w:rsid w:val="00E55B02"/>
    <w:rsid w:val="00E627E6"/>
    <w:rsid w:val="00E63B0C"/>
    <w:rsid w:val="00E64A4C"/>
    <w:rsid w:val="00E664C5"/>
    <w:rsid w:val="00E671A2"/>
    <w:rsid w:val="00E70092"/>
    <w:rsid w:val="00E70150"/>
    <w:rsid w:val="00E708F6"/>
    <w:rsid w:val="00E7091F"/>
    <w:rsid w:val="00E713AC"/>
    <w:rsid w:val="00E724E2"/>
    <w:rsid w:val="00E73095"/>
    <w:rsid w:val="00E7313C"/>
    <w:rsid w:val="00E732F0"/>
    <w:rsid w:val="00E73DED"/>
    <w:rsid w:val="00E76D26"/>
    <w:rsid w:val="00E76D81"/>
    <w:rsid w:val="00E76DFF"/>
    <w:rsid w:val="00E76EE5"/>
    <w:rsid w:val="00E816A5"/>
    <w:rsid w:val="00E84101"/>
    <w:rsid w:val="00E85571"/>
    <w:rsid w:val="00E85EA4"/>
    <w:rsid w:val="00E8736D"/>
    <w:rsid w:val="00E873A2"/>
    <w:rsid w:val="00E874B1"/>
    <w:rsid w:val="00E91EEB"/>
    <w:rsid w:val="00E92D23"/>
    <w:rsid w:val="00E95036"/>
    <w:rsid w:val="00E9588B"/>
    <w:rsid w:val="00E95B8E"/>
    <w:rsid w:val="00EA1692"/>
    <w:rsid w:val="00EA24AA"/>
    <w:rsid w:val="00EA5936"/>
    <w:rsid w:val="00EA5A25"/>
    <w:rsid w:val="00EA7790"/>
    <w:rsid w:val="00EB0613"/>
    <w:rsid w:val="00EB1390"/>
    <w:rsid w:val="00EB235F"/>
    <w:rsid w:val="00EB2C71"/>
    <w:rsid w:val="00EB3166"/>
    <w:rsid w:val="00EB3333"/>
    <w:rsid w:val="00EB4340"/>
    <w:rsid w:val="00EB556D"/>
    <w:rsid w:val="00EB5A7D"/>
    <w:rsid w:val="00EB68DE"/>
    <w:rsid w:val="00EC00A4"/>
    <w:rsid w:val="00EC758B"/>
    <w:rsid w:val="00ED04D0"/>
    <w:rsid w:val="00ED3916"/>
    <w:rsid w:val="00ED3AE3"/>
    <w:rsid w:val="00ED46A1"/>
    <w:rsid w:val="00ED4EFA"/>
    <w:rsid w:val="00ED55C0"/>
    <w:rsid w:val="00ED5763"/>
    <w:rsid w:val="00ED682B"/>
    <w:rsid w:val="00EE2EFC"/>
    <w:rsid w:val="00EE3C03"/>
    <w:rsid w:val="00EE41D5"/>
    <w:rsid w:val="00EE6572"/>
    <w:rsid w:val="00EE7B9B"/>
    <w:rsid w:val="00EF4612"/>
    <w:rsid w:val="00EF505F"/>
    <w:rsid w:val="00EF5FE5"/>
    <w:rsid w:val="00F011C8"/>
    <w:rsid w:val="00F0166F"/>
    <w:rsid w:val="00F033B2"/>
    <w:rsid w:val="00F037A4"/>
    <w:rsid w:val="00F049AB"/>
    <w:rsid w:val="00F0534E"/>
    <w:rsid w:val="00F06125"/>
    <w:rsid w:val="00F06B20"/>
    <w:rsid w:val="00F06B5B"/>
    <w:rsid w:val="00F06F18"/>
    <w:rsid w:val="00F1001A"/>
    <w:rsid w:val="00F10253"/>
    <w:rsid w:val="00F14042"/>
    <w:rsid w:val="00F142DB"/>
    <w:rsid w:val="00F15125"/>
    <w:rsid w:val="00F15FBC"/>
    <w:rsid w:val="00F16AFE"/>
    <w:rsid w:val="00F170D4"/>
    <w:rsid w:val="00F213F8"/>
    <w:rsid w:val="00F23578"/>
    <w:rsid w:val="00F23CC6"/>
    <w:rsid w:val="00F2400C"/>
    <w:rsid w:val="00F279C4"/>
    <w:rsid w:val="00F27C8F"/>
    <w:rsid w:val="00F32749"/>
    <w:rsid w:val="00F36F80"/>
    <w:rsid w:val="00F37172"/>
    <w:rsid w:val="00F4190C"/>
    <w:rsid w:val="00F424E0"/>
    <w:rsid w:val="00F4477E"/>
    <w:rsid w:val="00F448A0"/>
    <w:rsid w:val="00F45390"/>
    <w:rsid w:val="00F457A0"/>
    <w:rsid w:val="00F46269"/>
    <w:rsid w:val="00F47601"/>
    <w:rsid w:val="00F47759"/>
    <w:rsid w:val="00F47A83"/>
    <w:rsid w:val="00F50795"/>
    <w:rsid w:val="00F51F95"/>
    <w:rsid w:val="00F5262B"/>
    <w:rsid w:val="00F53EA1"/>
    <w:rsid w:val="00F55C72"/>
    <w:rsid w:val="00F56F12"/>
    <w:rsid w:val="00F578EE"/>
    <w:rsid w:val="00F60BA8"/>
    <w:rsid w:val="00F61546"/>
    <w:rsid w:val="00F6189E"/>
    <w:rsid w:val="00F62FBC"/>
    <w:rsid w:val="00F63028"/>
    <w:rsid w:val="00F649B8"/>
    <w:rsid w:val="00F669BE"/>
    <w:rsid w:val="00F67D8F"/>
    <w:rsid w:val="00F72017"/>
    <w:rsid w:val="00F72C9D"/>
    <w:rsid w:val="00F73FAF"/>
    <w:rsid w:val="00F75130"/>
    <w:rsid w:val="00F802BE"/>
    <w:rsid w:val="00F80E93"/>
    <w:rsid w:val="00F8165B"/>
    <w:rsid w:val="00F8492D"/>
    <w:rsid w:val="00F86024"/>
    <w:rsid w:val="00F8611A"/>
    <w:rsid w:val="00F874DD"/>
    <w:rsid w:val="00F908DB"/>
    <w:rsid w:val="00F9092A"/>
    <w:rsid w:val="00F90E2F"/>
    <w:rsid w:val="00F92983"/>
    <w:rsid w:val="00F966DB"/>
    <w:rsid w:val="00FA11F0"/>
    <w:rsid w:val="00FA2F5A"/>
    <w:rsid w:val="00FA36B5"/>
    <w:rsid w:val="00FA5128"/>
    <w:rsid w:val="00FA73D7"/>
    <w:rsid w:val="00FA74CA"/>
    <w:rsid w:val="00FB177A"/>
    <w:rsid w:val="00FB1D04"/>
    <w:rsid w:val="00FB2893"/>
    <w:rsid w:val="00FB28DA"/>
    <w:rsid w:val="00FB3FF8"/>
    <w:rsid w:val="00FB42D4"/>
    <w:rsid w:val="00FB55FC"/>
    <w:rsid w:val="00FB5906"/>
    <w:rsid w:val="00FB762F"/>
    <w:rsid w:val="00FB7ACD"/>
    <w:rsid w:val="00FC1003"/>
    <w:rsid w:val="00FC2149"/>
    <w:rsid w:val="00FC2AED"/>
    <w:rsid w:val="00FC3966"/>
    <w:rsid w:val="00FC4602"/>
    <w:rsid w:val="00FC6723"/>
    <w:rsid w:val="00FD08AE"/>
    <w:rsid w:val="00FD170F"/>
    <w:rsid w:val="00FD307F"/>
    <w:rsid w:val="00FD5EA7"/>
    <w:rsid w:val="00FE164E"/>
    <w:rsid w:val="00FE36CF"/>
    <w:rsid w:val="00FE46E3"/>
    <w:rsid w:val="00FE517A"/>
    <w:rsid w:val="00FE5646"/>
    <w:rsid w:val="00FF0246"/>
    <w:rsid w:val="00FF2F7B"/>
    <w:rsid w:val="00FF3B31"/>
    <w:rsid w:val="00FF3EFB"/>
    <w:rsid w:val="00FF41D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427E5C18"/>
  <w15:chartTrackingRefBased/>
  <w15:docId w15:val="{363C9AAA-BD9E-4889-8D2C-517DF6FAAC9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pl-PL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/>
    <w:lsdException w:name="heading 2" w:semiHidden="1" w:uiPriority="9" w:unhideWhenUsed="1"/>
    <w:lsdException w:name="heading 3" w:semiHidden="1" w:uiPriority="9" w:unhideWhenUsed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/>
    <w:lsdException w:name="heading 9" w:semiHidden="1" w:uiPriority="9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 w:qFormat="1"/>
    <w:lsdException w:name="Intense Reference" w:uiPriority="32" w:qFormat="1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aliases w:val="4.2_akapit"/>
    <w:qFormat/>
    <w:rsid w:val="009A020F"/>
    <w:pPr>
      <w:spacing w:before="120" w:after="120" w:line="288" w:lineRule="auto"/>
    </w:pPr>
    <w:rPr>
      <w:rFonts w:ascii="Fira Sans" w:hAnsi="Fira Sans"/>
      <w:sz w:val="19"/>
    </w:rPr>
  </w:style>
  <w:style w:type="paragraph" w:styleId="Nagwek1">
    <w:name w:val="heading 1"/>
    <w:aliases w:val="3.1_tytuł rozdzia"/>
    <w:basedOn w:val="Nagwek"/>
    <w:next w:val="Nagwek2"/>
    <w:link w:val="Nagwek1Znak"/>
    <w:rsid w:val="003D4D94"/>
    <w:pPr>
      <w:spacing w:before="360" w:after="120"/>
      <w:outlineLvl w:val="0"/>
    </w:pPr>
    <w:rPr>
      <w:rFonts w:eastAsia="Times New Roman" w:cs="Times New Roman"/>
      <w:b/>
      <w:bCs/>
      <w:noProof/>
      <w:color w:val="001D77"/>
      <w:szCs w:val="24"/>
      <w:lang w:eastAsia="pl-PL"/>
    </w:rPr>
  </w:style>
  <w:style w:type="paragraph" w:styleId="Nagwek2">
    <w:name w:val="heading 2"/>
    <w:basedOn w:val="Normalny"/>
    <w:next w:val="Normalny"/>
    <w:link w:val="Nagwek2Znak"/>
    <w:uiPriority w:val="9"/>
    <w:unhideWhenUsed/>
    <w:rsid w:val="007A2DC1"/>
    <w:pPr>
      <w:keepNext/>
      <w:keepLines/>
      <w:spacing w:before="40" w:after="0"/>
      <w:outlineLvl w:val="1"/>
    </w:pPr>
    <w:rPr>
      <w:rFonts w:asciiTheme="majorHAnsi" w:eastAsiaTheme="majorEastAsia" w:hAnsiTheme="majorHAnsi" w:cstheme="majorBidi"/>
      <w:color w:val="2E74B5" w:themeColor="accent1" w:themeShade="BF"/>
      <w:sz w:val="26"/>
      <w:szCs w:val="26"/>
    </w:rPr>
  </w:style>
  <w:style w:type="paragraph" w:styleId="Nagwek3">
    <w:name w:val="heading 3"/>
    <w:basedOn w:val="Normalny"/>
    <w:next w:val="Normalny"/>
    <w:link w:val="Nagwek3Znak"/>
    <w:uiPriority w:val="9"/>
    <w:unhideWhenUsed/>
    <w:rsid w:val="007A2DC1"/>
    <w:pPr>
      <w:keepNext/>
      <w:keepLines/>
      <w:spacing w:before="40" w:after="0"/>
      <w:outlineLvl w:val="2"/>
    </w:pPr>
    <w:rPr>
      <w:rFonts w:asciiTheme="majorHAnsi" w:eastAsiaTheme="majorEastAsia" w:hAnsiTheme="majorHAnsi" w:cstheme="majorBidi"/>
      <w:color w:val="1F4D78" w:themeColor="accent1" w:themeShade="7F"/>
      <w:sz w:val="24"/>
      <w:szCs w:val="24"/>
    </w:rPr>
  </w:style>
  <w:style w:type="paragraph" w:styleId="Nagwek4">
    <w:name w:val="heading 4"/>
    <w:basedOn w:val="Normalny"/>
    <w:next w:val="Normalny"/>
    <w:link w:val="Nagwek4Znak"/>
    <w:uiPriority w:val="9"/>
    <w:semiHidden/>
    <w:unhideWhenUsed/>
    <w:rsid w:val="00437395"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paragraph" w:styleId="Nagwek5">
    <w:name w:val="heading 5"/>
    <w:basedOn w:val="Normalny"/>
    <w:next w:val="Normalny"/>
    <w:link w:val="Nagwek5Znak"/>
    <w:uiPriority w:val="9"/>
    <w:semiHidden/>
    <w:unhideWhenUsed/>
    <w:qFormat/>
    <w:rsid w:val="007A2DC1"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2E74B5" w:themeColor="accent1" w:themeShade="BF"/>
    </w:rPr>
  </w:style>
  <w:style w:type="paragraph" w:styleId="Nagwek8">
    <w:name w:val="heading 8"/>
    <w:basedOn w:val="Normalny"/>
    <w:next w:val="Normalny"/>
    <w:link w:val="Nagwek8Znak"/>
    <w:uiPriority w:val="9"/>
    <w:unhideWhenUsed/>
    <w:rsid w:val="007A2DC1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Nagwek9">
    <w:name w:val="heading 9"/>
    <w:basedOn w:val="Normalny"/>
    <w:next w:val="Normalny"/>
    <w:link w:val="Nagwek9Znak"/>
    <w:uiPriority w:val="9"/>
    <w:semiHidden/>
    <w:unhideWhenUsed/>
    <w:rsid w:val="007A2DC1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customStyle="1" w:styleId="Nagwek1Znak">
    <w:name w:val="Nagłówek 1 Znak"/>
    <w:aliases w:val="3.1_tytuł rozdzia Znak"/>
    <w:basedOn w:val="Domylnaczcionkaakapitu"/>
    <w:link w:val="Nagwek1"/>
    <w:rsid w:val="0087481F"/>
    <w:rPr>
      <w:rFonts w:ascii="Fira Sans" w:eastAsia="Times New Roman" w:hAnsi="Fira Sans" w:cs="Times New Roman"/>
      <w:b/>
      <w:bCs/>
      <w:noProof/>
      <w:color w:val="001D77"/>
      <w:sz w:val="19"/>
      <w:szCs w:val="24"/>
      <w:lang w:eastAsia="pl-PL"/>
    </w:rPr>
  </w:style>
  <w:style w:type="paragraph" w:customStyle="1" w:styleId="LID">
    <w:name w:val="LID"/>
    <w:basedOn w:val="Normalny"/>
    <w:link w:val="LIDZnak"/>
    <w:rsid w:val="00633014"/>
    <w:rPr>
      <w:b/>
      <w:noProof/>
      <w:szCs w:val="19"/>
      <w:lang w:eastAsia="pl-PL"/>
    </w:rPr>
  </w:style>
  <w:style w:type="character" w:customStyle="1" w:styleId="Nagwek2Znak">
    <w:name w:val="Nagłówek 2 Znak"/>
    <w:basedOn w:val="Domylnaczcionkaakapitu"/>
    <w:link w:val="Nagwek2"/>
    <w:uiPriority w:val="9"/>
    <w:rsid w:val="007A2DC1"/>
    <w:rPr>
      <w:rFonts w:asciiTheme="majorHAnsi" w:eastAsiaTheme="majorEastAsia" w:hAnsiTheme="majorHAnsi" w:cstheme="majorBidi"/>
      <w:color w:val="2E74B5" w:themeColor="accent1" w:themeShade="BF"/>
      <w:sz w:val="26"/>
      <w:szCs w:val="26"/>
    </w:rPr>
  </w:style>
  <w:style w:type="character" w:customStyle="1" w:styleId="Nagwek3Znak">
    <w:name w:val="Nagłówek 3 Znak"/>
    <w:basedOn w:val="Domylnaczcionkaakapitu"/>
    <w:link w:val="Nagwek3"/>
    <w:uiPriority w:val="9"/>
    <w:rsid w:val="007A2DC1"/>
    <w:rPr>
      <w:rFonts w:asciiTheme="majorHAnsi" w:eastAsiaTheme="majorEastAsia" w:hAnsiTheme="majorHAnsi" w:cstheme="majorBidi"/>
      <w:color w:val="1F4D78" w:themeColor="accent1" w:themeShade="7F"/>
      <w:sz w:val="24"/>
      <w:szCs w:val="24"/>
    </w:rPr>
  </w:style>
  <w:style w:type="character" w:customStyle="1" w:styleId="Nagwek5Znak">
    <w:name w:val="Nagłówek 5 Znak"/>
    <w:basedOn w:val="Domylnaczcionkaakapitu"/>
    <w:link w:val="Nagwek5"/>
    <w:uiPriority w:val="9"/>
    <w:semiHidden/>
    <w:rsid w:val="007A2DC1"/>
    <w:rPr>
      <w:rFonts w:asciiTheme="majorHAnsi" w:eastAsiaTheme="majorEastAsia" w:hAnsiTheme="majorHAnsi" w:cstheme="majorBidi"/>
      <w:color w:val="2E74B5" w:themeColor="accent1" w:themeShade="BF"/>
    </w:rPr>
  </w:style>
  <w:style w:type="character" w:customStyle="1" w:styleId="Nagwek8Znak">
    <w:name w:val="Nagłówek 8 Znak"/>
    <w:basedOn w:val="Domylnaczcionkaakapitu"/>
    <w:link w:val="Nagwek8"/>
    <w:uiPriority w:val="9"/>
    <w:rsid w:val="007A2DC1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Nagwek9Znak">
    <w:name w:val="Nagłówek 9 Znak"/>
    <w:basedOn w:val="Domylnaczcionkaakapitu"/>
    <w:link w:val="Nagwek9"/>
    <w:uiPriority w:val="9"/>
    <w:semiHidden/>
    <w:rsid w:val="007A2DC1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Tabelasiatki1jasnaakcent1">
    <w:name w:val="Grid Table 1 Light Accent 1"/>
    <w:basedOn w:val="Standardowy"/>
    <w:uiPriority w:val="46"/>
    <w:rsid w:val="007A2DC1"/>
    <w:pPr>
      <w:spacing w:after="0" w:line="240" w:lineRule="auto"/>
    </w:pPr>
    <w:tblPr>
      <w:tblStyleRowBandSize w:val="1"/>
      <w:tblStyleColBandSize w:val="1"/>
      <w:tblBorders>
        <w:top w:val="single" w:sz="4" w:space="0" w:color="BDD6EE" w:themeColor="accent1" w:themeTint="66"/>
        <w:left w:val="single" w:sz="4" w:space="0" w:color="BDD6EE" w:themeColor="accent1" w:themeTint="66"/>
        <w:bottom w:val="single" w:sz="4" w:space="0" w:color="BDD6EE" w:themeColor="accent1" w:themeTint="66"/>
        <w:right w:val="single" w:sz="4" w:space="0" w:color="BDD6EE" w:themeColor="accent1" w:themeTint="66"/>
        <w:insideH w:val="single" w:sz="4" w:space="0" w:color="BDD6EE" w:themeColor="accent1" w:themeTint="66"/>
        <w:insideV w:val="single" w:sz="4" w:space="0" w:color="BDD6EE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CC2E5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CC2E5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Siatkatabelijasna">
    <w:name w:val="Grid Table Light"/>
    <w:basedOn w:val="Standardowy"/>
    <w:uiPriority w:val="40"/>
    <w:rsid w:val="007A2DC1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character" w:styleId="Hipercze">
    <w:name w:val="Hyperlink"/>
    <w:semiHidden/>
    <w:rsid w:val="008F3638"/>
    <w:rPr>
      <w:rFonts w:cs="Times New Roman"/>
      <w:color w:val="0000FF"/>
      <w:u w:val="single"/>
    </w:rPr>
  </w:style>
  <w:style w:type="paragraph" w:styleId="Tekstdymka">
    <w:name w:val="Balloon Text"/>
    <w:basedOn w:val="Normalny"/>
    <w:link w:val="TekstdymkaZnak"/>
    <w:uiPriority w:val="99"/>
    <w:semiHidden/>
    <w:unhideWhenUsed/>
    <w:rsid w:val="007F324B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TekstdymkaZnak">
    <w:name w:val="Tekst dymka Znak"/>
    <w:basedOn w:val="Domylnaczcionkaakapitu"/>
    <w:link w:val="Tekstdymka"/>
    <w:uiPriority w:val="99"/>
    <w:semiHidden/>
    <w:rsid w:val="007F324B"/>
    <w:rPr>
      <w:rFonts w:ascii="Segoe UI" w:hAnsi="Segoe UI" w:cs="Segoe UI"/>
      <w:sz w:val="18"/>
      <w:szCs w:val="18"/>
    </w:rPr>
  </w:style>
  <w:style w:type="table" w:styleId="Tabela-Siatka">
    <w:name w:val="Table Grid"/>
    <w:basedOn w:val="Standardowy"/>
    <w:uiPriority w:val="39"/>
    <w:rsid w:val="009C1335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Nagwek4Znak">
    <w:name w:val="Nagłówek 4 Znak"/>
    <w:basedOn w:val="Domylnaczcionkaakapitu"/>
    <w:link w:val="Nagwek4"/>
    <w:uiPriority w:val="9"/>
    <w:semiHidden/>
    <w:rsid w:val="00437395"/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character" w:styleId="Pogrubienie">
    <w:name w:val="Strong"/>
    <w:aliases w:val="7.3_pogrubienie"/>
    <w:basedOn w:val="Domylnaczcionkaakapitu"/>
    <w:uiPriority w:val="22"/>
    <w:qFormat/>
    <w:rsid w:val="005203F1"/>
    <w:rPr>
      <w:b/>
      <w:bCs/>
    </w:rPr>
  </w:style>
  <w:style w:type="paragraph" w:styleId="Nagwek">
    <w:name w:val="header"/>
    <w:basedOn w:val="Normalny"/>
    <w:link w:val="NagwekZnak"/>
    <w:uiPriority w:val="99"/>
    <w:unhideWhenUsed/>
    <w:rsid w:val="000662E2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NagwekZnak">
    <w:name w:val="Nagłówek Znak"/>
    <w:basedOn w:val="Domylnaczcionkaakapitu"/>
    <w:link w:val="Nagwek"/>
    <w:uiPriority w:val="99"/>
    <w:rsid w:val="000662E2"/>
  </w:style>
  <w:style w:type="paragraph" w:styleId="Stopka">
    <w:name w:val="footer"/>
    <w:basedOn w:val="Normalny"/>
    <w:link w:val="StopkaZnak"/>
    <w:uiPriority w:val="99"/>
    <w:unhideWhenUsed/>
    <w:rsid w:val="000662E2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StopkaZnak">
    <w:name w:val="Stopka Znak"/>
    <w:basedOn w:val="Domylnaczcionkaakapitu"/>
    <w:link w:val="Stopka"/>
    <w:uiPriority w:val="99"/>
    <w:rsid w:val="000662E2"/>
  </w:style>
  <w:style w:type="paragraph" w:styleId="Akapitzlist">
    <w:name w:val="List Paragraph"/>
    <w:basedOn w:val="Normalny"/>
    <w:link w:val="AkapitzlistZnak"/>
    <w:uiPriority w:val="34"/>
    <w:qFormat/>
    <w:rsid w:val="00933EC1"/>
    <w:pPr>
      <w:ind w:left="720"/>
      <w:contextualSpacing/>
    </w:pPr>
  </w:style>
  <w:style w:type="paragraph" w:styleId="Tekstprzypisudolnego">
    <w:name w:val="footnote text"/>
    <w:basedOn w:val="Normalny"/>
    <w:link w:val="TekstprzypisudolnegoZnak"/>
    <w:uiPriority w:val="99"/>
    <w:semiHidden/>
    <w:unhideWhenUsed/>
    <w:rsid w:val="001448A7"/>
    <w:pPr>
      <w:spacing w:after="0" w:line="240" w:lineRule="auto"/>
    </w:pPr>
    <w:rPr>
      <w:sz w:val="20"/>
      <w:szCs w:val="20"/>
    </w:rPr>
  </w:style>
  <w:style w:type="character" w:customStyle="1" w:styleId="TekstprzypisudolnegoZnak">
    <w:name w:val="Tekst przypisu dolnego Znak"/>
    <w:basedOn w:val="Domylnaczcionkaakapitu"/>
    <w:link w:val="Tekstprzypisudolnego"/>
    <w:uiPriority w:val="99"/>
    <w:semiHidden/>
    <w:rsid w:val="001448A7"/>
    <w:rPr>
      <w:sz w:val="20"/>
      <w:szCs w:val="20"/>
    </w:rPr>
  </w:style>
  <w:style w:type="character" w:styleId="Odwoanieprzypisudolnego">
    <w:name w:val="footnote reference"/>
    <w:basedOn w:val="Domylnaczcionkaakapitu"/>
    <w:uiPriority w:val="99"/>
    <w:semiHidden/>
    <w:unhideWhenUsed/>
    <w:rsid w:val="001448A7"/>
    <w:rPr>
      <w:vertAlign w:val="superscript"/>
    </w:rPr>
  </w:style>
  <w:style w:type="paragraph" w:customStyle="1" w:styleId="tytuinformacji">
    <w:name w:val="tytuł informacji"/>
    <w:basedOn w:val="Normalny"/>
    <w:link w:val="tytuinformacjiZnak"/>
    <w:rsid w:val="00633014"/>
    <w:pPr>
      <w:spacing w:after="0" w:line="240" w:lineRule="auto"/>
    </w:pPr>
    <w:rPr>
      <w:rFonts w:ascii="Fira Sans Extra Condensed SemiB" w:hAnsi="Fira Sans Extra Condensed SemiB"/>
      <w:color w:val="000000" w:themeColor="text1"/>
      <w:sz w:val="40"/>
      <w:szCs w:val="26"/>
    </w:rPr>
  </w:style>
  <w:style w:type="paragraph" w:customStyle="1" w:styleId="43tekstnaszarymtlezboku">
    <w:name w:val="4.3_tekst na szarym tle (z boku)"/>
    <w:basedOn w:val="Normalny"/>
    <w:qFormat/>
    <w:rsid w:val="008B172B"/>
    <w:pPr>
      <w:spacing w:before="0" w:after="0" w:line="240" w:lineRule="exact"/>
    </w:pPr>
    <w:rPr>
      <w:rFonts w:eastAsia="Times New Roman" w:cs="Times New Roman"/>
      <w:bCs/>
      <w:color w:val="001D77"/>
      <w:sz w:val="18"/>
      <w:szCs w:val="18"/>
      <w:lang w:eastAsia="pl-PL"/>
    </w:rPr>
  </w:style>
  <w:style w:type="paragraph" w:customStyle="1" w:styleId="tytuwykresu">
    <w:name w:val="tytuł wykresu"/>
    <w:basedOn w:val="Normalny"/>
    <w:rsid w:val="00E664C5"/>
    <w:rPr>
      <w:b/>
      <w:spacing w:val="-2"/>
      <w:sz w:val="18"/>
    </w:rPr>
  </w:style>
  <w:style w:type="paragraph" w:customStyle="1" w:styleId="tekstnaniebieskimtle">
    <w:name w:val="tekst na niebieskim tle"/>
    <w:basedOn w:val="Normalny"/>
    <w:link w:val="tekstnaniebieskimtleZnak"/>
    <w:rsid w:val="00074DD8"/>
    <w:pPr>
      <w:spacing w:before="0" w:after="0" w:line="240" w:lineRule="auto"/>
    </w:pPr>
    <w:rPr>
      <w:sz w:val="20"/>
    </w:rPr>
  </w:style>
  <w:style w:type="character" w:customStyle="1" w:styleId="tytuinformacjiZnak">
    <w:name w:val="tytuł informacji Znak"/>
    <w:basedOn w:val="Domylnaczcionkaakapitu"/>
    <w:link w:val="tytuinformacji"/>
    <w:rsid w:val="007D605C"/>
    <w:rPr>
      <w:rFonts w:ascii="Fira Sans Extra Condensed SemiB" w:hAnsi="Fira Sans Extra Condensed SemiB"/>
      <w:color w:val="000000" w:themeColor="text1"/>
      <w:sz w:val="40"/>
      <w:szCs w:val="26"/>
    </w:rPr>
  </w:style>
  <w:style w:type="paragraph" w:styleId="Tekstkomentarza">
    <w:name w:val="annotation text"/>
    <w:basedOn w:val="Normalny"/>
    <w:link w:val="TekstkomentarzaZnak"/>
    <w:uiPriority w:val="99"/>
    <w:semiHidden/>
    <w:unhideWhenUsed/>
    <w:rsid w:val="00E95B8E"/>
    <w:pPr>
      <w:spacing w:line="240" w:lineRule="auto"/>
    </w:pPr>
    <w:rPr>
      <w:sz w:val="20"/>
      <w:szCs w:val="20"/>
    </w:rPr>
  </w:style>
  <w:style w:type="character" w:customStyle="1" w:styleId="TekstkomentarzaZnak">
    <w:name w:val="Tekst komentarza Znak"/>
    <w:basedOn w:val="Domylnaczcionkaakapitu"/>
    <w:link w:val="Tekstkomentarza"/>
    <w:uiPriority w:val="99"/>
    <w:semiHidden/>
    <w:rsid w:val="00E95B8E"/>
    <w:rPr>
      <w:rFonts w:ascii="Fira Sans" w:hAnsi="Fira Sans"/>
      <w:sz w:val="20"/>
      <w:szCs w:val="20"/>
    </w:rPr>
  </w:style>
  <w:style w:type="character" w:styleId="Odwoaniedokomentarza">
    <w:name w:val="annotation reference"/>
    <w:basedOn w:val="Domylnaczcionkaakapitu"/>
    <w:uiPriority w:val="99"/>
    <w:semiHidden/>
    <w:unhideWhenUsed/>
    <w:rsid w:val="00E95B8E"/>
    <w:rPr>
      <w:sz w:val="16"/>
      <w:szCs w:val="16"/>
    </w:rPr>
  </w:style>
  <w:style w:type="paragraph" w:styleId="Tematkomentarza">
    <w:name w:val="annotation subject"/>
    <w:basedOn w:val="Tekstkomentarza"/>
    <w:next w:val="Tekstkomentarza"/>
    <w:link w:val="TematkomentarzaZnak"/>
    <w:uiPriority w:val="99"/>
    <w:semiHidden/>
    <w:unhideWhenUsed/>
    <w:rsid w:val="00DE2400"/>
    <w:rPr>
      <w:b/>
      <w:bCs/>
    </w:rPr>
  </w:style>
  <w:style w:type="character" w:customStyle="1" w:styleId="TematkomentarzaZnak">
    <w:name w:val="Temat komentarza Znak"/>
    <w:basedOn w:val="TekstkomentarzaZnak"/>
    <w:link w:val="Tematkomentarza"/>
    <w:uiPriority w:val="99"/>
    <w:semiHidden/>
    <w:rsid w:val="00DE2400"/>
    <w:rPr>
      <w:rFonts w:ascii="Fira Sans" w:hAnsi="Fira Sans"/>
      <w:b/>
      <w:bCs/>
      <w:sz w:val="20"/>
      <w:szCs w:val="20"/>
    </w:rPr>
  </w:style>
  <w:style w:type="character" w:styleId="Nierozpoznanawzmianka">
    <w:name w:val="Unresolved Mention"/>
    <w:basedOn w:val="Domylnaczcionkaakapitu"/>
    <w:uiPriority w:val="99"/>
    <w:semiHidden/>
    <w:unhideWhenUsed/>
    <w:rsid w:val="00F049AB"/>
    <w:rPr>
      <w:color w:val="605E5C"/>
      <w:shd w:val="clear" w:color="auto" w:fill="E1DFDD"/>
    </w:rPr>
  </w:style>
  <w:style w:type="paragraph" w:customStyle="1" w:styleId="31tytu">
    <w:name w:val="3.1_tytuł"/>
    <w:basedOn w:val="Nagwek1"/>
    <w:link w:val="31tytuZnak"/>
    <w:rsid w:val="00BF21B3"/>
    <w:pPr>
      <w:suppressAutoHyphens/>
      <w:spacing w:before="120" w:after="600"/>
    </w:pPr>
    <w:rPr>
      <w:rFonts w:ascii="Fira Sans Extra Condensed SemiB" w:hAnsi="Fira Sans Extra Condensed SemiB"/>
      <w:b w:val="0"/>
      <w:color w:val="000000" w:themeColor="text1"/>
      <w:sz w:val="40"/>
      <w:shd w:val="clear" w:color="auto" w:fill="FFFFFF"/>
    </w:rPr>
  </w:style>
  <w:style w:type="paragraph" w:customStyle="1" w:styleId="21wskanikstrzaka">
    <w:name w:val="2.1_wskaźnik_strzałka"/>
    <w:basedOn w:val="Normalny"/>
    <w:link w:val="21wskanikstrzakaZnak"/>
    <w:qFormat/>
    <w:rsid w:val="00F049AB"/>
    <w:pPr>
      <w:autoSpaceDE w:val="0"/>
      <w:autoSpaceDN w:val="0"/>
      <w:adjustRightInd w:val="0"/>
      <w:spacing w:before="0" w:after="0" w:line="240" w:lineRule="auto"/>
    </w:pPr>
    <w:rPr>
      <w:rFonts w:ascii="Fira Sans SemiBold" w:hAnsi="Fira Sans SemiBold"/>
      <w:color w:val="66AFDE"/>
      <w:sz w:val="60"/>
      <w:szCs w:val="60"/>
    </w:rPr>
  </w:style>
  <w:style w:type="character" w:customStyle="1" w:styleId="31tytuZnak">
    <w:name w:val="3.1_tytuł Znak"/>
    <w:basedOn w:val="tytuinformacjiZnak"/>
    <w:link w:val="31tytu"/>
    <w:rsid w:val="00BF21B3"/>
    <w:rPr>
      <w:rFonts w:ascii="Fira Sans Extra Condensed SemiB" w:eastAsia="Times New Roman" w:hAnsi="Fira Sans Extra Condensed SemiB" w:cs="Times New Roman"/>
      <w:bCs/>
      <w:noProof/>
      <w:color w:val="000000" w:themeColor="text1"/>
      <w:sz w:val="40"/>
      <w:szCs w:val="24"/>
      <w:lang w:eastAsia="pl-PL"/>
    </w:rPr>
  </w:style>
  <w:style w:type="paragraph" w:customStyle="1" w:styleId="22wskanikwarto">
    <w:name w:val="2.2_wskaźnik_wartość"/>
    <w:basedOn w:val="Normalny"/>
    <w:link w:val="22wskanikwartoZnak"/>
    <w:qFormat/>
    <w:rsid w:val="000A0A5D"/>
    <w:pPr>
      <w:autoSpaceDE w:val="0"/>
      <w:autoSpaceDN w:val="0"/>
      <w:adjustRightInd w:val="0"/>
      <w:spacing w:before="0" w:after="0" w:line="240" w:lineRule="auto"/>
    </w:pPr>
    <w:rPr>
      <w:rFonts w:ascii="Fira Sans SemiBold" w:hAnsi="Fira Sans SemiBold"/>
      <w:color w:val="FFFFFF" w:themeColor="background1"/>
      <w:sz w:val="72"/>
      <w:szCs w:val="56"/>
    </w:rPr>
  </w:style>
  <w:style w:type="character" w:customStyle="1" w:styleId="21wskanikstrzakaZnak">
    <w:name w:val="2.1_wskaźnik_strzałka Znak"/>
    <w:basedOn w:val="Domylnaczcionkaakapitu"/>
    <w:link w:val="21wskanikstrzaka"/>
    <w:rsid w:val="00F049AB"/>
    <w:rPr>
      <w:rFonts w:ascii="Fira Sans SemiBold" w:hAnsi="Fira Sans SemiBold"/>
      <w:color w:val="66AFDE"/>
      <w:sz w:val="60"/>
      <w:szCs w:val="60"/>
    </w:rPr>
  </w:style>
  <w:style w:type="paragraph" w:customStyle="1" w:styleId="23wskanikopis">
    <w:name w:val="2.3_wskaźnik_opis"/>
    <w:basedOn w:val="tekstnaniebieskimtle"/>
    <w:link w:val="23wskanikopisZnak"/>
    <w:qFormat/>
    <w:rsid w:val="006C54C4"/>
    <w:pPr>
      <w:spacing w:before="120"/>
    </w:pPr>
    <w:rPr>
      <w:color w:val="FFFFFF" w:themeColor="background1"/>
    </w:rPr>
  </w:style>
  <w:style w:type="character" w:customStyle="1" w:styleId="22wskanikwartoZnak">
    <w:name w:val="2.2_wskaźnik_wartość Znak"/>
    <w:basedOn w:val="Domylnaczcionkaakapitu"/>
    <w:link w:val="22wskanikwarto"/>
    <w:rsid w:val="000A0A5D"/>
    <w:rPr>
      <w:rFonts w:ascii="Fira Sans SemiBold" w:hAnsi="Fira Sans SemiBold"/>
      <w:color w:val="FFFFFF" w:themeColor="background1"/>
      <w:sz w:val="72"/>
      <w:szCs w:val="56"/>
    </w:rPr>
  </w:style>
  <w:style w:type="paragraph" w:customStyle="1" w:styleId="41pogrubienie-akapit">
    <w:name w:val="4.1_pogrubienie-akapit"/>
    <w:basedOn w:val="LID"/>
    <w:link w:val="41pogrubienie-akapitZnak"/>
    <w:qFormat/>
    <w:rsid w:val="00E874B1"/>
    <w:pPr>
      <w:spacing w:before="360" w:after="600" w:line="240" w:lineRule="exact"/>
    </w:pPr>
  </w:style>
  <w:style w:type="character" w:customStyle="1" w:styleId="tekstnaniebieskimtleZnak">
    <w:name w:val="tekst na niebieskim tle Znak"/>
    <w:basedOn w:val="Domylnaczcionkaakapitu"/>
    <w:link w:val="tekstnaniebieskimtle"/>
    <w:rsid w:val="00F049AB"/>
    <w:rPr>
      <w:rFonts w:ascii="Fira Sans" w:hAnsi="Fira Sans"/>
      <w:sz w:val="20"/>
    </w:rPr>
  </w:style>
  <w:style w:type="character" w:customStyle="1" w:styleId="23wskanikopisZnak">
    <w:name w:val="2.3_wskaźnik_opis Znak"/>
    <w:basedOn w:val="tekstnaniebieskimtleZnak"/>
    <w:link w:val="23wskanikopis"/>
    <w:rsid w:val="006C54C4"/>
    <w:rPr>
      <w:rFonts w:ascii="Fira Sans" w:hAnsi="Fira Sans"/>
      <w:color w:val="FFFFFF" w:themeColor="background1"/>
      <w:sz w:val="20"/>
    </w:rPr>
  </w:style>
  <w:style w:type="paragraph" w:customStyle="1" w:styleId="12datainformacjisygnalnej">
    <w:name w:val="1.2_data informacji sygnalnej"/>
    <w:basedOn w:val="Normalny"/>
    <w:link w:val="12datainformacjisygnalnejZnak"/>
    <w:qFormat/>
    <w:rsid w:val="009570C7"/>
    <w:pPr>
      <w:spacing w:line="240" w:lineRule="exact"/>
      <w:jc w:val="both"/>
    </w:pPr>
    <w:rPr>
      <w:rFonts w:ascii="Fira Sans SemiBold" w:hAnsi="Fira Sans SemiBold"/>
      <w:color w:val="001D77"/>
      <w:sz w:val="20"/>
      <w:szCs w:val="20"/>
    </w:rPr>
  </w:style>
  <w:style w:type="character" w:customStyle="1" w:styleId="LIDZnak">
    <w:name w:val="LID Znak"/>
    <w:basedOn w:val="Domylnaczcionkaakapitu"/>
    <w:link w:val="LID"/>
    <w:rsid w:val="00F049AB"/>
    <w:rPr>
      <w:rFonts w:ascii="Fira Sans" w:hAnsi="Fira Sans"/>
      <w:b/>
      <w:noProof/>
      <w:sz w:val="19"/>
      <w:szCs w:val="19"/>
      <w:lang w:eastAsia="pl-PL"/>
    </w:rPr>
  </w:style>
  <w:style w:type="character" w:customStyle="1" w:styleId="41pogrubienie-akapitZnak">
    <w:name w:val="4.1_pogrubienie-akapit Znak"/>
    <w:basedOn w:val="LIDZnak"/>
    <w:link w:val="41pogrubienie-akapit"/>
    <w:rsid w:val="00E874B1"/>
    <w:rPr>
      <w:rFonts w:ascii="Fira Sans" w:hAnsi="Fira Sans"/>
      <w:b/>
      <w:noProof/>
      <w:sz w:val="19"/>
      <w:szCs w:val="19"/>
      <w:lang w:eastAsia="pl-PL"/>
    </w:rPr>
  </w:style>
  <w:style w:type="paragraph" w:customStyle="1" w:styleId="33Tytutablicywykresumapy">
    <w:name w:val="3.3_Tytuł tablicy_wykresu_mapy"/>
    <w:link w:val="33TytutablicywykresumapyZnak"/>
    <w:qFormat/>
    <w:rsid w:val="007538A4"/>
    <w:pPr>
      <w:spacing w:before="360" w:after="120" w:line="240" w:lineRule="auto"/>
      <w:ind w:left="879" w:hanging="879"/>
    </w:pPr>
    <w:rPr>
      <w:rFonts w:ascii="Fira Sans" w:eastAsia="Times New Roman" w:hAnsi="Fira Sans" w:cs="Times New Roman"/>
      <w:b/>
      <w:bCs/>
      <w:noProof/>
      <w:color w:val="000000" w:themeColor="text1"/>
      <w:sz w:val="19"/>
      <w:szCs w:val="19"/>
      <w:lang w:eastAsia="pl-PL"/>
    </w:rPr>
  </w:style>
  <w:style w:type="character" w:customStyle="1" w:styleId="12datainformacjisygnalnejZnak">
    <w:name w:val="1.2_data informacji sygnalnej Znak"/>
    <w:basedOn w:val="Domylnaczcionkaakapitu"/>
    <w:link w:val="12datainformacjisygnalnej"/>
    <w:rsid w:val="009570C7"/>
    <w:rPr>
      <w:rFonts w:ascii="Fira Sans SemiBold" w:hAnsi="Fira Sans SemiBold"/>
      <w:color w:val="001D77"/>
      <w:sz w:val="20"/>
      <w:szCs w:val="20"/>
    </w:rPr>
  </w:style>
  <w:style w:type="paragraph" w:customStyle="1" w:styleId="51Tablicagwka">
    <w:name w:val="5.1_Tablica główka"/>
    <w:basedOn w:val="Akapitzlist"/>
    <w:link w:val="51TablicagwkaZnak"/>
    <w:qFormat/>
    <w:rsid w:val="00F448A0"/>
    <w:pPr>
      <w:spacing w:line="240" w:lineRule="exact"/>
      <w:ind w:left="0"/>
      <w:contextualSpacing w:val="0"/>
      <w:jc w:val="center"/>
    </w:pPr>
    <w:rPr>
      <w:rFonts w:eastAsia="Times New Roman" w:cs="Calibri"/>
      <w:szCs w:val="19"/>
      <w:lang w:eastAsia="pl-PL"/>
    </w:rPr>
  </w:style>
  <w:style w:type="character" w:customStyle="1" w:styleId="33TytutablicywykresumapyZnak">
    <w:name w:val="3.3_Tytuł tablicy_wykresu_mapy Znak"/>
    <w:basedOn w:val="Nagwek1Znak"/>
    <w:link w:val="33Tytutablicywykresumapy"/>
    <w:rsid w:val="007538A4"/>
    <w:rPr>
      <w:rFonts w:ascii="Fira Sans" w:eastAsia="Times New Roman" w:hAnsi="Fira Sans" w:cs="Times New Roman"/>
      <w:b/>
      <w:bCs/>
      <w:noProof/>
      <w:color w:val="000000" w:themeColor="text1"/>
      <w:sz w:val="19"/>
      <w:szCs w:val="19"/>
      <w:lang w:eastAsia="pl-PL"/>
    </w:rPr>
  </w:style>
  <w:style w:type="paragraph" w:customStyle="1" w:styleId="Tablicagwkarodek">
    <w:name w:val="Tablica główka środek"/>
    <w:basedOn w:val="Normalny"/>
    <w:link w:val="TablicagwkarodekZnak"/>
    <w:rsid w:val="00F049AB"/>
    <w:pPr>
      <w:jc w:val="center"/>
    </w:pPr>
    <w:rPr>
      <w:rFonts w:eastAsia="Times New Roman" w:cs="Calibri"/>
      <w:szCs w:val="19"/>
      <w:lang w:eastAsia="pl-PL"/>
    </w:rPr>
  </w:style>
  <w:style w:type="character" w:customStyle="1" w:styleId="AkapitzlistZnak">
    <w:name w:val="Akapit z listą Znak"/>
    <w:basedOn w:val="Domylnaczcionkaakapitu"/>
    <w:link w:val="Akapitzlist"/>
    <w:uiPriority w:val="34"/>
    <w:rsid w:val="00F049AB"/>
    <w:rPr>
      <w:rFonts w:ascii="Fira Sans" w:hAnsi="Fira Sans"/>
      <w:sz w:val="19"/>
    </w:rPr>
  </w:style>
  <w:style w:type="character" w:customStyle="1" w:styleId="51TablicagwkaZnak">
    <w:name w:val="5.1_Tablica główka Znak"/>
    <w:basedOn w:val="AkapitzlistZnak"/>
    <w:link w:val="51Tablicagwka"/>
    <w:rsid w:val="00F448A0"/>
    <w:rPr>
      <w:rFonts w:ascii="Fira Sans" w:eastAsia="Times New Roman" w:hAnsi="Fira Sans" w:cs="Calibri"/>
      <w:sz w:val="19"/>
      <w:szCs w:val="19"/>
      <w:lang w:eastAsia="pl-PL"/>
    </w:rPr>
  </w:style>
  <w:style w:type="paragraph" w:customStyle="1" w:styleId="55Tablicadane">
    <w:name w:val="5.5_Tablica dane"/>
    <w:basedOn w:val="Normalny"/>
    <w:link w:val="55TablicadaneZnak"/>
    <w:qFormat/>
    <w:rsid w:val="000672B1"/>
    <w:pPr>
      <w:spacing w:line="240" w:lineRule="exact"/>
      <w:jc w:val="right"/>
    </w:pPr>
    <w:rPr>
      <w:rFonts w:eastAsia="Times New Roman" w:cs="Calibri"/>
      <w:szCs w:val="19"/>
      <w:lang w:eastAsia="pl-PL"/>
    </w:rPr>
  </w:style>
  <w:style w:type="character" w:customStyle="1" w:styleId="TablicagwkarodekZnak">
    <w:name w:val="Tablica główka środek Znak"/>
    <w:basedOn w:val="Domylnaczcionkaakapitu"/>
    <w:link w:val="Tablicagwkarodek"/>
    <w:rsid w:val="00F049AB"/>
    <w:rPr>
      <w:rFonts w:ascii="Fira Sans" w:eastAsia="Times New Roman" w:hAnsi="Fira Sans" w:cs="Calibri"/>
      <w:sz w:val="19"/>
      <w:szCs w:val="19"/>
      <w:lang w:eastAsia="pl-PL"/>
    </w:rPr>
  </w:style>
  <w:style w:type="paragraph" w:customStyle="1" w:styleId="52Tablicaboczek">
    <w:name w:val="5.2_Tablica boczek"/>
    <w:basedOn w:val="Normalny"/>
    <w:link w:val="52TablicaboczekZnak"/>
    <w:qFormat/>
    <w:rsid w:val="00F448A0"/>
    <w:pPr>
      <w:spacing w:line="240" w:lineRule="exact"/>
    </w:pPr>
    <w:rPr>
      <w:rFonts w:eastAsia="Times New Roman" w:cs="Calibri"/>
      <w:szCs w:val="19"/>
      <w:lang w:eastAsia="pl-PL"/>
    </w:rPr>
  </w:style>
  <w:style w:type="character" w:customStyle="1" w:styleId="55TablicadaneZnak">
    <w:name w:val="5.5_Tablica dane Znak"/>
    <w:basedOn w:val="Domylnaczcionkaakapitu"/>
    <w:link w:val="55Tablicadane"/>
    <w:rsid w:val="000672B1"/>
    <w:rPr>
      <w:rFonts w:ascii="Fira Sans" w:eastAsia="Times New Roman" w:hAnsi="Fira Sans" w:cs="Calibri"/>
      <w:sz w:val="19"/>
      <w:szCs w:val="19"/>
      <w:lang w:eastAsia="pl-PL"/>
    </w:rPr>
  </w:style>
  <w:style w:type="paragraph" w:customStyle="1" w:styleId="53Tablicaboczekwcicie1">
    <w:name w:val="5.3_Tablica boczek wcięcie 1"/>
    <w:basedOn w:val="Normalny"/>
    <w:link w:val="53Tablicaboczekwcicie1Znak"/>
    <w:qFormat/>
    <w:rsid w:val="002D2F65"/>
    <w:pPr>
      <w:spacing w:line="240" w:lineRule="exact"/>
      <w:ind w:left="176"/>
    </w:pPr>
    <w:rPr>
      <w:szCs w:val="19"/>
    </w:rPr>
  </w:style>
  <w:style w:type="character" w:customStyle="1" w:styleId="52TablicaboczekZnak">
    <w:name w:val="5.2_Tablica boczek Znak"/>
    <w:basedOn w:val="Domylnaczcionkaakapitu"/>
    <w:link w:val="52Tablicaboczek"/>
    <w:rsid w:val="00F448A0"/>
    <w:rPr>
      <w:rFonts w:ascii="Fira Sans" w:eastAsia="Times New Roman" w:hAnsi="Fira Sans" w:cs="Calibri"/>
      <w:sz w:val="19"/>
      <w:szCs w:val="19"/>
      <w:lang w:eastAsia="pl-PL"/>
    </w:rPr>
  </w:style>
  <w:style w:type="paragraph" w:customStyle="1" w:styleId="54Tablicaboczekwcicie2">
    <w:name w:val="5.4_Tablica boczek wcięcie 2"/>
    <w:basedOn w:val="Normalny"/>
    <w:link w:val="54Tablicaboczekwcicie2Znak"/>
    <w:qFormat/>
    <w:rsid w:val="002D2F65"/>
    <w:pPr>
      <w:spacing w:line="240" w:lineRule="exact"/>
      <w:ind w:left="318"/>
    </w:pPr>
    <w:rPr>
      <w:szCs w:val="19"/>
    </w:rPr>
  </w:style>
  <w:style w:type="character" w:customStyle="1" w:styleId="53Tablicaboczekwcicie1Znak">
    <w:name w:val="5.3_Tablica boczek wcięcie 1 Znak"/>
    <w:basedOn w:val="Domylnaczcionkaakapitu"/>
    <w:link w:val="53Tablicaboczekwcicie1"/>
    <w:rsid w:val="002D2F65"/>
    <w:rPr>
      <w:rFonts w:ascii="Fira Sans" w:hAnsi="Fira Sans"/>
      <w:sz w:val="19"/>
      <w:szCs w:val="19"/>
    </w:rPr>
  </w:style>
  <w:style w:type="paragraph" w:customStyle="1" w:styleId="71notka">
    <w:name w:val="7.1_notka"/>
    <w:basedOn w:val="Normalny"/>
    <w:link w:val="71notkaZnak"/>
    <w:qFormat/>
    <w:rsid w:val="00F448A0"/>
    <w:pPr>
      <w:spacing w:line="240" w:lineRule="exact"/>
    </w:pPr>
    <w:rPr>
      <w:noProof/>
      <w:spacing w:val="-2"/>
      <w:sz w:val="16"/>
      <w:szCs w:val="16"/>
    </w:rPr>
  </w:style>
  <w:style w:type="character" w:customStyle="1" w:styleId="54Tablicaboczekwcicie2Znak">
    <w:name w:val="5.4_Tablica boczek wcięcie 2 Znak"/>
    <w:basedOn w:val="Domylnaczcionkaakapitu"/>
    <w:link w:val="54Tablicaboczekwcicie2"/>
    <w:rsid w:val="002D2F65"/>
    <w:rPr>
      <w:rFonts w:ascii="Fira Sans" w:hAnsi="Fira Sans"/>
      <w:sz w:val="19"/>
      <w:szCs w:val="19"/>
    </w:rPr>
  </w:style>
  <w:style w:type="paragraph" w:customStyle="1" w:styleId="72Przypis">
    <w:name w:val="7.2_Przypis"/>
    <w:basedOn w:val="Tekstprzypisudolnego"/>
    <w:link w:val="72PrzypisZnak"/>
    <w:qFormat/>
    <w:rsid w:val="00434B0F"/>
    <w:rPr>
      <w:sz w:val="19"/>
      <w:szCs w:val="19"/>
      <w:shd w:val="clear" w:color="auto" w:fill="FFFFFF"/>
      <w:lang w:val="en-GB"/>
    </w:rPr>
  </w:style>
  <w:style w:type="character" w:customStyle="1" w:styleId="71notkaZnak">
    <w:name w:val="7.1_notka Znak"/>
    <w:basedOn w:val="Domylnaczcionkaakapitu"/>
    <w:link w:val="71notka"/>
    <w:rsid w:val="00F448A0"/>
    <w:rPr>
      <w:rFonts w:ascii="Fira Sans" w:hAnsi="Fira Sans"/>
      <w:noProof/>
      <w:spacing w:val="-2"/>
      <w:sz w:val="16"/>
      <w:szCs w:val="16"/>
    </w:rPr>
  </w:style>
  <w:style w:type="paragraph" w:customStyle="1" w:styleId="Tekstwypunktowania">
    <w:name w:val="Tekst wypunktowania"/>
    <w:basedOn w:val="Normalny"/>
    <w:link w:val="TekstwypunktowaniaZnak"/>
    <w:rsid w:val="00966C9A"/>
    <w:pPr>
      <w:numPr>
        <w:ilvl w:val="1"/>
        <w:numId w:val="4"/>
      </w:numPr>
      <w:spacing w:after="0" w:line="276" w:lineRule="auto"/>
      <w:ind w:left="425" w:hanging="425"/>
    </w:pPr>
    <w:rPr>
      <w:shd w:val="clear" w:color="auto" w:fill="FFFFFF"/>
      <w:lang w:val="en-GB"/>
    </w:rPr>
  </w:style>
  <w:style w:type="character" w:customStyle="1" w:styleId="72PrzypisZnak">
    <w:name w:val="7.2_Przypis Znak"/>
    <w:basedOn w:val="TekstprzypisudolnegoZnak"/>
    <w:link w:val="72Przypis"/>
    <w:rsid w:val="00434B0F"/>
    <w:rPr>
      <w:rFonts w:ascii="Fira Sans" w:hAnsi="Fira Sans"/>
      <w:sz w:val="19"/>
      <w:szCs w:val="19"/>
      <w:lang w:val="en-GB"/>
    </w:rPr>
  </w:style>
  <w:style w:type="paragraph" w:customStyle="1" w:styleId="Tytuwykresu0">
    <w:name w:val="Tytuł wykresu"/>
    <w:basedOn w:val="Nagwek1"/>
    <w:link w:val="TytuwykresuZnak"/>
    <w:rsid w:val="00A95EA5"/>
    <w:rPr>
      <w:b w:val="0"/>
      <w:color w:val="000000" w:themeColor="text1"/>
    </w:rPr>
  </w:style>
  <w:style w:type="character" w:customStyle="1" w:styleId="TekstwypunktowaniaZnak">
    <w:name w:val="Tekst wypunktowania Znak"/>
    <w:basedOn w:val="Domylnaczcionkaakapitu"/>
    <w:link w:val="Tekstwypunktowania"/>
    <w:rsid w:val="00966C9A"/>
    <w:rPr>
      <w:rFonts w:ascii="Fira Sans" w:hAnsi="Fira Sans"/>
      <w:sz w:val="19"/>
      <w:lang w:val="en-GB"/>
    </w:rPr>
  </w:style>
  <w:style w:type="character" w:customStyle="1" w:styleId="TytuwykresuZnak">
    <w:name w:val="Tytuł wykresu Znak"/>
    <w:basedOn w:val="Nagwek1Znak"/>
    <w:link w:val="Tytuwykresu0"/>
    <w:rsid w:val="00A95EA5"/>
    <w:rPr>
      <w:rFonts w:ascii="Fira Sans" w:eastAsia="Times New Roman" w:hAnsi="Fira Sans" w:cs="Times New Roman"/>
      <w:b w:val="0"/>
      <w:bCs/>
      <w:noProof/>
      <w:color w:val="000000" w:themeColor="text1"/>
      <w:sz w:val="19"/>
      <w:szCs w:val="24"/>
      <w:lang w:eastAsia="pl-PL"/>
    </w:rPr>
  </w:style>
  <w:style w:type="character" w:styleId="UyteHipercze">
    <w:name w:val="FollowedHyperlink"/>
    <w:basedOn w:val="Domylnaczcionkaakapitu"/>
    <w:uiPriority w:val="99"/>
    <w:semiHidden/>
    <w:unhideWhenUsed/>
    <w:rsid w:val="00E713AC"/>
    <w:rPr>
      <w:color w:val="954F72" w:themeColor="followedHyperlink"/>
      <w:u w:val="single"/>
    </w:rPr>
  </w:style>
  <w:style w:type="paragraph" w:customStyle="1" w:styleId="64hipercza">
    <w:name w:val="6.4_hiperłącza"/>
    <w:link w:val="64hiperczaZnak"/>
    <w:qFormat/>
    <w:rsid w:val="00A626D7"/>
    <w:pPr>
      <w:spacing w:before="120" w:after="120" w:line="240" w:lineRule="exact"/>
    </w:pPr>
    <w:rPr>
      <w:rFonts w:ascii="Fira Sans" w:hAnsi="Fira Sans"/>
      <w:color w:val="0000FF"/>
      <w:sz w:val="19"/>
      <w:u w:val="single"/>
    </w:rPr>
  </w:style>
  <w:style w:type="character" w:customStyle="1" w:styleId="64hiperczaZnak">
    <w:name w:val="6.4_hiperłącza Znak"/>
    <w:basedOn w:val="Domylnaczcionkaakapitu"/>
    <w:link w:val="64hipercza"/>
    <w:rsid w:val="00A626D7"/>
    <w:rPr>
      <w:rFonts w:ascii="Fira Sans" w:hAnsi="Fira Sans"/>
      <w:color w:val="0000FF"/>
      <w:sz w:val="19"/>
      <w:u w:val="single"/>
    </w:rPr>
  </w:style>
  <w:style w:type="table" w:customStyle="1" w:styleId="Tabela-SYGNALNA">
    <w:name w:val="Tabela-SYGNALNA"/>
    <w:basedOn w:val="Standardowy"/>
    <w:uiPriority w:val="99"/>
    <w:rsid w:val="001278CD"/>
    <w:pPr>
      <w:spacing w:before="120" w:after="120" w:line="240" w:lineRule="exact"/>
    </w:pPr>
    <w:rPr>
      <w:rFonts w:ascii="Fira Sans" w:hAnsi="Fira Sans"/>
      <w:sz w:val="19"/>
    </w:rPr>
    <w:tblPr>
      <w:tblBorders>
        <w:top w:val="single" w:sz="4" w:space="0" w:color="001D77"/>
        <w:insideH w:val="single" w:sz="4" w:space="0" w:color="001D77"/>
        <w:insideV w:val="single" w:sz="4" w:space="0" w:color="001D77"/>
      </w:tblBorders>
    </w:tblPr>
    <w:tcPr>
      <w:vAlign w:val="center"/>
    </w:tcPr>
  </w:style>
  <w:style w:type="paragraph" w:customStyle="1" w:styleId="11nazwaseriiwydawniczej">
    <w:name w:val="1.1_nazwa serii wydawniczej"/>
    <w:basedOn w:val="Normalny"/>
    <w:link w:val="11nazwaseriiwydawniczejZnak"/>
    <w:qFormat/>
    <w:rsid w:val="0013573A"/>
    <w:pPr>
      <w:spacing w:before="0" w:after="0" w:line="240" w:lineRule="auto"/>
      <w:jc w:val="center"/>
    </w:pPr>
    <w:rPr>
      <w:rFonts w:ascii="Fira Sans SemiBold" w:hAnsi="Fira Sans SemiBold"/>
      <w:color w:val="FFFFFF" w:themeColor="background1"/>
    </w:rPr>
  </w:style>
  <w:style w:type="character" w:styleId="Uwydatnienie">
    <w:name w:val="Emphasis"/>
    <w:aliases w:val="7.4_kursywa"/>
    <w:basedOn w:val="Domylnaczcionkaakapitu"/>
    <w:uiPriority w:val="20"/>
    <w:qFormat/>
    <w:rsid w:val="00B86476"/>
    <w:rPr>
      <w:i/>
      <w:iCs/>
    </w:rPr>
  </w:style>
  <w:style w:type="character" w:customStyle="1" w:styleId="11nazwaseriiwydawniczejZnak">
    <w:name w:val="1.1_nazwa serii wydawniczej Znak"/>
    <w:basedOn w:val="Domylnaczcionkaakapitu"/>
    <w:link w:val="11nazwaseriiwydawniczej"/>
    <w:rsid w:val="0013573A"/>
    <w:rPr>
      <w:rFonts w:ascii="Fira Sans SemiBold" w:hAnsi="Fira Sans SemiBold"/>
      <w:color w:val="FFFFFF" w:themeColor="background1"/>
      <w:sz w:val="19"/>
    </w:rPr>
  </w:style>
  <w:style w:type="character" w:styleId="Wyrnieniedelikatne">
    <w:name w:val="Subtle Emphasis"/>
    <w:basedOn w:val="Domylnaczcionkaakapitu"/>
    <w:uiPriority w:val="19"/>
    <w:rsid w:val="00B86476"/>
    <w:rPr>
      <w:i/>
      <w:iCs/>
      <w:color w:val="404040" w:themeColor="text1" w:themeTint="BF"/>
    </w:rPr>
  </w:style>
  <w:style w:type="character" w:styleId="Wyrnienieintensywne">
    <w:name w:val="Intense Emphasis"/>
    <w:basedOn w:val="Domylnaczcionkaakapitu"/>
    <w:uiPriority w:val="21"/>
    <w:rsid w:val="00B86476"/>
    <w:rPr>
      <w:i/>
      <w:iCs/>
      <w:color w:val="5B9BD5" w:themeColor="accent1"/>
    </w:rPr>
  </w:style>
  <w:style w:type="paragraph" w:customStyle="1" w:styleId="61ostatniastronatekst">
    <w:name w:val="6.1_ostatnia strona_tekst"/>
    <w:basedOn w:val="Normalny"/>
    <w:link w:val="61ostatniastronatekstZnak"/>
    <w:qFormat/>
    <w:rsid w:val="00E732F0"/>
    <w:pPr>
      <w:spacing w:before="0" w:line="276" w:lineRule="auto"/>
    </w:pPr>
    <w:rPr>
      <w:sz w:val="20"/>
    </w:rPr>
  </w:style>
  <w:style w:type="paragraph" w:customStyle="1" w:styleId="62ostatniastronatekstprzyikonach">
    <w:name w:val="6.2_ostatnia strona_tekst przy ikonach"/>
    <w:basedOn w:val="Normalny"/>
    <w:link w:val="62ostatniastronatekstprzyikonachZnak"/>
    <w:qFormat/>
    <w:rsid w:val="007673C6"/>
    <w:pPr>
      <w:spacing w:before="180" w:line="240" w:lineRule="exact"/>
      <w:ind w:left="-284"/>
    </w:pPr>
    <w:rPr>
      <w:color w:val="000000" w:themeColor="text1"/>
      <w:sz w:val="20"/>
    </w:rPr>
  </w:style>
  <w:style w:type="character" w:customStyle="1" w:styleId="61ostatniastronatekstZnak">
    <w:name w:val="6.1_ostatnia strona_tekst Znak"/>
    <w:basedOn w:val="Domylnaczcionkaakapitu"/>
    <w:link w:val="61ostatniastronatekst"/>
    <w:rsid w:val="00E732F0"/>
    <w:rPr>
      <w:rFonts w:ascii="Fira Sans" w:hAnsi="Fira Sans"/>
      <w:sz w:val="20"/>
    </w:rPr>
  </w:style>
  <w:style w:type="paragraph" w:customStyle="1" w:styleId="63tekstpogrubionynaszarymtle">
    <w:name w:val="6.3_tekst pogrubiony na szarym tle"/>
    <w:basedOn w:val="Normalny"/>
    <w:link w:val="63tekstpogrubionynaszarymtleZnak"/>
    <w:qFormat/>
    <w:rsid w:val="00C83533"/>
    <w:pPr>
      <w:spacing w:before="360" w:line="240" w:lineRule="exact"/>
    </w:pPr>
    <w:rPr>
      <w:b/>
    </w:rPr>
  </w:style>
  <w:style w:type="character" w:customStyle="1" w:styleId="62ostatniastronatekstprzyikonachZnak">
    <w:name w:val="6.2_ostatnia strona_tekst przy ikonach Znak"/>
    <w:basedOn w:val="Domylnaczcionkaakapitu"/>
    <w:link w:val="62ostatniastronatekstprzyikonach"/>
    <w:rsid w:val="007673C6"/>
    <w:rPr>
      <w:rFonts w:ascii="Fira Sans" w:hAnsi="Fira Sans"/>
      <w:color w:val="000000" w:themeColor="text1"/>
      <w:sz w:val="20"/>
    </w:rPr>
  </w:style>
  <w:style w:type="character" w:customStyle="1" w:styleId="63tekstpogrubionynaszarymtleZnak">
    <w:name w:val="6.3_tekst pogrubiony na szarym tle Znak"/>
    <w:basedOn w:val="Domylnaczcionkaakapitu"/>
    <w:link w:val="63tekstpogrubionynaszarymtle"/>
    <w:rsid w:val="00C83533"/>
    <w:rPr>
      <w:rFonts w:ascii="Fira Sans" w:hAnsi="Fira Sans"/>
      <w:b/>
      <w:sz w:val="19"/>
    </w:rPr>
  </w:style>
  <w:style w:type="paragraph" w:customStyle="1" w:styleId="Akapitodstpy">
    <w:name w:val="Akapit_odstępy"/>
    <w:basedOn w:val="Normalny"/>
    <w:link w:val="AkapitodstpyZnak"/>
    <w:rsid w:val="00427AA5"/>
  </w:style>
  <w:style w:type="paragraph" w:customStyle="1" w:styleId="regulacjaakapitwodstpy">
    <w:name w:val="regulacja akapitów_odstępy"/>
    <w:basedOn w:val="Akapitzlist"/>
    <w:link w:val="regulacjaakapitwodstpyZnak"/>
    <w:rsid w:val="0075550E"/>
  </w:style>
  <w:style w:type="character" w:customStyle="1" w:styleId="AkapitodstpyZnak">
    <w:name w:val="Akapit_odstępy Znak"/>
    <w:basedOn w:val="Domylnaczcionkaakapitu"/>
    <w:link w:val="Akapitodstpy"/>
    <w:rsid w:val="00427AA5"/>
    <w:rPr>
      <w:rFonts w:ascii="Fira Sans" w:hAnsi="Fira Sans"/>
      <w:sz w:val="19"/>
    </w:rPr>
  </w:style>
  <w:style w:type="paragraph" w:customStyle="1" w:styleId="regulacjaakapitwwikszeodstpy">
    <w:name w:val="regulacja akapitów_większe odstępy"/>
    <w:basedOn w:val="Normalny"/>
    <w:link w:val="regulacjaakapitwwikszeodstpyZnak"/>
    <w:qFormat/>
    <w:rsid w:val="0075550E"/>
    <w:pPr>
      <w:spacing w:line="240" w:lineRule="auto"/>
    </w:pPr>
  </w:style>
  <w:style w:type="character" w:customStyle="1" w:styleId="regulacjaakapitwodstpyZnak">
    <w:name w:val="regulacja akapitów_odstępy Znak"/>
    <w:basedOn w:val="AkapitzlistZnak"/>
    <w:link w:val="regulacjaakapitwodstpy"/>
    <w:rsid w:val="0075550E"/>
    <w:rPr>
      <w:rFonts w:ascii="Fira Sans" w:hAnsi="Fira Sans"/>
      <w:sz w:val="19"/>
    </w:rPr>
  </w:style>
  <w:style w:type="character" w:customStyle="1" w:styleId="regulacjaakapitwwikszeodstpyZnak">
    <w:name w:val="regulacja akapitów_większe odstępy Znak"/>
    <w:basedOn w:val="Domylnaczcionkaakapitu"/>
    <w:link w:val="regulacjaakapitwwikszeodstpy"/>
    <w:rsid w:val="0075550E"/>
    <w:rPr>
      <w:rFonts w:ascii="Fira Sans" w:hAnsi="Fira Sans"/>
      <w:sz w:val="19"/>
    </w:rPr>
  </w:style>
  <w:style w:type="paragraph" w:customStyle="1" w:styleId="31TYTU0">
    <w:name w:val="3.1_TYTUŁ"/>
    <w:basedOn w:val="Nagwek1"/>
    <w:link w:val="31TYTUZnak0"/>
    <w:qFormat/>
    <w:rsid w:val="0087481F"/>
    <w:pPr>
      <w:spacing w:before="120" w:after="600"/>
    </w:pPr>
    <w:rPr>
      <w:rFonts w:ascii="Fira Sans Extra Condensed SemiB" w:hAnsi="Fira Sans Extra Condensed SemiB"/>
      <w:b w:val="0"/>
      <w:color w:val="000000" w:themeColor="text1"/>
      <w:sz w:val="40"/>
    </w:rPr>
  </w:style>
  <w:style w:type="paragraph" w:customStyle="1" w:styleId="32tyturozdziau">
    <w:name w:val="3.2_tytuł rozdziału"/>
    <w:basedOn w:val="Nagwek2"/>
    <w:link w:val="32tyturozdziauZnak"/>
    <w:qFormat/>
    <w:rsid w:val="0087481F"/>
    <w:pPr>
      <w:spacing w:before="360" w:after="120" w:line="240" w:lineRule="auto"/>
    </w:pPr>
    <w:rPr>
      <w:rFonts w:ascii="Fira Sans" w:hAnsi="Fira Sans"/>
      <w:b/>
      <w:color w:val="001D77"/>
      <w:sz w:val="19"/>
    </w:rPr>
  </w:style>
  <w:style w:type="character" w:customStyle="1" w:styleId="31TYTUZnak0">
    <w:name w:val="3.1_TYTUŁ Znak"/>
    <w:basedOn w:val="Nagwek1Znak"/>
    <w:link w:val="31TYTU0"/>
    <w:rsid w:val="0087481F"/>
    <w:rPr>
      <w:rFonts w:ascii="Fira Sans Extra Condensed SemiB" w:eastAsia="Times New Roman" w:hAnsi="Fira Sans Extra Condensed SemiB" w:cs="Times New Roman"/>
      <w:b w:val="0"/>
      <w:bCs/>
      <w:noProof/>
      <w:color w:val="000000" w:themeColor="text1"/>
      <w:sz w:val="40"/>
      <w:szCs w:val="24"/>
      <w:lang w:eastAsia="pl-PL"/>
    </w:rPr>
  </w:style>
  <w:style w:type="character" w:customStyle="1" w:styleId="32tyturozdziauZnak">
    <w:name w:val="3.2_tytuł rozdziału Znak"/>
    <w:basedOn w:val="Nagwek2Znak"/>
    <w:link w:val="32tyturozdziau"/>
    <w:rsid w:val="0087481F"/>
    <w:rPr>
      <w:rFonts w:ascii="Fira Sans" w:eastAsiaTheme="majorEastAsia" w:hAnsi="Fira Sans" w:cstheme="majorBidi"/>
      <w:b/>
      <w:color w:val="001D77"/>
      <w:sz w:val="19"/>
      <w:szCs w:val="26"/>
    </w:rPr>
  </w:style>
  <w:style w:type="paragraph" w:styleId="Tekstpodstawowy">
    <w:name w:val="Body Text"/>
    <w:basedOn w:val="Normalny"/>
    <w:link w:val="TekstpodstawowyZnak"/>
    <w:uiPriority w:val="99"/>
    <w:unhideWhenUsed/>
    <w:rsid w:val="00C83533"/>
  </w:style>
  <w:style w:type="character" w:customStyle="1" w:styleId="TekstpodstawowyZnak">
    <w:name w:val="Tekst podstawowy Znak"/>
    <w:basedOn w:val="Domylnaczcionkaakapitu"/>
    <w:link w:val="Tekstpodstawowy"/>
    <w:uiPriority w:val="99"/>
    <w:rsid w:val="00C83533"/>
    <w:rPr>
      <w:rFonts w:ascii="Fira Sans" w:hAnsi="Fira Sans"/>
      <w:sz w:val="19"/>
    </w:rPr>
  </w:style>
  <w:style w:type="paragraph" w:customStyle="1" w:styleId="Default">
    <w:name w:val="Default"/>
    <w:rsid w:val="00E92D23"/>
    <w:pPr>
      <w:autoSpaceDE w:val="0"/>
      <w:autoSpaceDN w:val="0"/>
      <w:adjustRightInd w:val="0"/>
      <w:spacing w:after="0" w:line="240" w:lineRule="auto"/>
    </w:pPr>
    <w:rPr>
      <w:rFonts w:ascii="Fira Sans" w:hAnsi="Fira Sans" w:cs="Fira Sans"/>
      <w:color w:val="000000"/>
      <w:sz w:val="24"/>
      <w:szCs w:val="24"/>
    </w:rPr>
  </w:style>
  <w:style w:type="paragraph" w:customStyle="1" w:styleId="Brakstyluakapitowego">
    <w:name w:val="[Brak stylu akapitowego]"/>
    <w:rsid w:val="00F72017"/>
    <w:pPr>
      <w:widowControl w:val="0"/>
      <w:autoSpaceDE w:val="0"/>
      <w:autoSpaceDN w:val="0"/>
      <w:adjustRightInd w:val="0"/>
      <w:spacing w:after="0" w:line="288" w:lineRule="auto"/>
      <w:textAlignment w:val="center"/>
    </w:pPr>
    <w:rPr>
      <w:rFonts w:ascii="Minion Pro" w:eastAsiaTheme="minorEastAsia" w:hAnsi="Minion Pro" w:cs="Minion Pro"/>
      <w:color w:val="000000"/>
      <w:sz w:val="24"/>
      <w:szCs w:val="24"/>
      <w:lang w:eastAsia="pl-PL"/>
    </w:rPr>
  </w:style>
  <w:style w:type="paragraph" w:customStyle="1" w:styleId="Lead">
    <w:name w:val="Lead"/>
    <w:basedOn w:val="LID"/>
    <w:link w:val="LeadZnak"/>
    <w:qFormat/>
    <w:rsid w:val="006C0298"/>
    <w:pPr>
      <w:spacing w:before="360" w:line="240" w:lineRule="exact"/>
    </w:pPr>
  </w:style>
  <w:style w:type="character" w:customStyle="1" w:styleId="LeadZnak">
    <w:name w:val="Lead Znak"/>
    <w:basedOn w:val="LIDZnak"/>
    <w:link w:val="Lead"/>
    <w:rsid w:val="006C0298"/>
    <w:rPr>
      <w:rFonts w:ascii="Fira Sans" w:hAnsi="Fira Sans"/>
      <w:b/>
      <w:noProof/>
      <w:sz w:val="19"/>
      <w:szCs w:val="19"/>
      <w:lang w:eastAsia="pl-PL"/>
    </w:rPr>
  </w:style>
  <w:style w:type="paragraph" w:customStyle="1" w:styleId="Tytuinfomacjisygnalnej">
    <w:name w:val="Tytuł infomacji sygnalnej"/>
    <w:basedOn w:val="Normalny"/>
    <w:link w:val="TytuinfomacjisygnalnejZnak"/>
    <w:qFormat/>
    <w:rsid w:val="0017203F"/>
    <w:pPr>
      <w:suppressAutoHyphens/>
      <w:spacing w:after="600" w:line="240" w:lineRule="auto"/>
    </w:pPr>
    <w:rPr>
      <w:rFonts w:ascii="Fira Sans Extra Condensed SemiB" w:hAnsi="Fira Sans Extra Condensed SemiB"/>
      <w:color w:val="000000" w:themeColor="text1"/>
      <w:sz w:val="40"/>
      <w:szCs w:val="26"/>
      <w:shd w:val="clear" w:color="auto" w:fill="FFFFFF"/>
    </w:rPr>
  </w:style>
  <w:style w:type="character" w:customStyle="1" w:styleId="TytuinfomacjisygnalnejZnak">
    <w:name w:val="Tytuł infomacji sygnalnej Znak"/>
    <w:basedOn w:val="Domylnaczcionkaakapitu"/>
    <w:link w:val="Tytuinfomacjisygnalnej"/>
    <w:rsid w:val="0017203F"/>
    <w:rPr>
      <w:rFonts w:ascii="Fira Sans Extra Condensed SemiB" w:hAnsi="Fira Sans Extra Condensed SemiB"/>
      <w:color w:val="000000" w:themeColor="text1"/>
      <w:sz w:val="40"/>
      <w:szCs w:val="26"/>
    </w:rPr>
  </w:style>
  <w:style w:type="paragraph" w:customStyle="1" w:styleId="tekstzboku">
    <w:name w:val="tekst z boku"/>
    <w:basedOn w:val="Normalny"/>
    <w:qFormat/>
    <w:rsid w:val="0046055E"/>
    <w:pPr>
      <w:spacing w:after="0" w:line="240" w:lineRule="exact"/>
    </w:pPr>
    <w:rPr>
      <w:rFonts w:eastAsia="Times New Roman" w:cs="Times New Roman"/>
      <w:bCs/>
      <w:color w:val="001D77"/>
      <w:sz w:val="18"/>
      <w:szCs w:val="18"/>
      <w:lang w:eastAsia="pl-PL"/>
    </w:rPr>
  </w:style>
  <w:style w:type="table" w:customStyle="1" w:styleId="TableNormal">
    <w:name w:val="Table Normal"/>
    <w:uiPriority w:val="2"/>
    <w:semiHidden/>
    <w:unhideWhenUsed/>
    <w:qFormat/>
    <w:rsid w:val="00E466CE"/>
    <w:pPr>
      <w:widowControl w:val="0"/>
      <w:autoSpaceDE w:val="0"/>
      <w:autoSpaceDN w:val="0"/>
      <w:spacing w:after="0" w:line="240" w:lineRule="auto"/>
    </w:pPr>
    <w:rPr>
      <w:lang w:val="en-US"/>
    </w:rPr>
    <w:tblPr>
      <w:tblInd w:w="0" w:type="dxa"/>
      <w:tblCellMar>
        <w:top w:w="0" w:type="dxa"/>
        <w:left w:w="0" w:type="dxa"/>
        <w:bottom w:w="0" w:type="dxa"/>
        <w:right w:w="0" w:type="dxa"/>
      </w:tblCellMar>
    </w:tblPr>
  </w:style>
  <w:style w:type="paragraph" w:customStyle="1" w:styleId="TableParagraph">
    <w:name w:val="Table Paragraph"/>
    <w:basedOn w:val="Normalny"/>
    <w:uiPriority w:val="1"/>
    <w:qFormat/>
    <w:rsid w:val="00E466CE"/>
    <w:pPr>
      <w:widowControl w:val="0"/>
      <w:autoSpaceDE w:val="0"/>
      <w:autoSpaceDN w:val="0"/>
      <w:spacing w:before="0" w:after="0" w:line="240" w:lineRule="auto"/>
    </w:pPr>
    <w:rPr>
      <w:rFonts w:eastAsia="Fira Sans" w:cs="Fira Sans"/>
      <w:sz w:val="22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606411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0394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6353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0812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44761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4786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80382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319086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31105374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500436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2058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07458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83821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51685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28546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05585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68335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15811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7271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11913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1842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93276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19400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51925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67175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3.png"/><Relationship Id="rId18" Type="http://schemas.openxmlformats.org/officeDocument/2006/relationships/chart" Target="charts/chart4.xml"/><Relationship Id="rId26" Type="http://schemas.openxmlformats.org/officeDocument/2006/relationships/image" Target="media/image9.jpeg"/><Relationship Id="rId39" Type="http://schemas.openxmlformats.org/officeDocument/2006/relationships/hyperlink" Target="https://stat.gov.pl/obszary-tematyczne/edukacja/edukacja/szkolnictwo-wyzsze-w-roku-akademickim-20242025,8,11.html" TargetMode="External"/><Relationship Id="rId21" Type="http://schemas.openxmlformats.org/officeDocument/2006/relationships/image" Target="media/image7.png"/><Relationship Id="rId34" Type="http://schemas.openxmlformats.org/officeDocument/2006/relationships/hyperlink" Target="https://katowice.stat.gov.pl/publikacje-i-foldery/roczniki-statystyczne/rocznik-statystyczny-wojewodztwa-slaskiego-2024,4,24.html" TargetMode="External"/><Relationship Id="rId42" Type="http://schemas.openxmlformats.org/officeDocument/2006/relationships/hyperlink" Target="https://bdl.stat.gov.pl/bdl/dane/podgrup/temat" TargetMode="External"/><Relationship Id="rId47" Type="http://schemas.openxmlformats.org/officeDocument/2006/relationships/theme" Target="theme/theme1.xml"/><Relationship Id="rId7" Type="http://schemas.openxmlformats.org/officeDocument/2006/relationships/styles" Target="styles.xml"/><Relationship Id="rId2" Type="http://schemas.openxmlformats.org/officeDocument/2006/relationships/customXml" Target="../customXml/item2.xml"/><Relationship Id="rId16" Type="http://schemas.openxmlformats.org/officeDocument/2006/relationships/image" Target="media/image4.png"/><Relationship Id="rId29" Type="http://schemas.openxmlformats.org/officeDocument/2006/relationships/hyperlink" Target="https://twitter.com/Katowice_STAT" TargetMode="Externa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header" Target="header2.xml"/><Relationship Id="rId32" Type="http://schemas.openxmlformats.org/officeDocument/2006/relationships/hyperlink" Target="https://stat.gov.pl/obszary-tematyczne/edukacja/edukacja/szkolnictwo-wyzsze-i-jego-finanse-w-2023-roku,2,20.html" TargetMode="External"/><Relationship Id="rId37" Type="http://schemas.openxmlformats.org/officeDocument/2006/relationships/hyperlink" Target="https://stat.gov.pl/metainformacje/slownik-pojec/pojecia-stosowane-w-statystyce-publicznej/2636,pojecie.html" TargetMode="External"/><Relationship Id="rId40" Type="http://schemas.openxmlformats.org/officeDocument/2006/relationships/hyperlink" Target="https://katowice.stat.gov.pl/publikacje-i-foldery/roczniki-statystyczne/rocznik-statystyczny-wojewodztwa-slaskiego-2024,4,24.html" TargetMode="External"/><Relationship Id="rId45" Type="http://schemas.openxmlformats.org/officeDocument/2006/relationships/footer" Target="footer3.xml"/><Relationship Id="rId5" Type="http://schemas.openxmlformats.org/officeDocument/2006/relationships/customXml" Target="../customXml/item5.xml"/><Relationship Id="rId15" Type="http://schemas.openxmlformats.org/officeDocument/2006/relationships/chart" Target="charts/chart3.xml"/><Relationship Id="rId23" Type="http://schemas.openxmlformats.org/officeDocument/2006/relationships/footer" Target="footer1.xml"/><Relationship Id="rId28" Type="http://schemas.openxmlformats.org/officeDocument/2006/relationships/image" Target="media/image10.jpeg"/><Relationship Id="rId36" Type="http://schemas.openxmlformats.org/officeDocument/2006/relationships/hyperlink" Target="https://bdl.stat.gov.pl/bdl/dane/podgrup/temat" TargetMode="External"/><Relationship Id="rId10" Type="http://schemas.openxmlformats.org/officeDocument/2006/relationships/footnotes" Target="footnotes.xml"/><Relationship Id="rId19" Type="http://schemas.openxmlformats.org/officeDocument/2006/relationships/image" Target="media/image6.png"/><Relationship Id="rId31" Type="http://schemas.openxmlformats.org/officeDocument/2006/relationships/hyperlink" Target="https://www.facebook.com/StatKatowice" TargetMode="External"/><Relationship Id="rId44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chart" Target="charts/chart2.xml"/><Relationship Id="rId22" Type="http://schemas.openxmlformats.org/officeDocument/2006/relationships/header" Target="header1.xml"/><Relationship Id="rId27" Type="http://schemas.openxmlformats.org/officeDocument/2006/relationships/hyperlink" Target="https://katowice.stat.gov.pl/" TargetMode="External"/><Relationship Id="rId30" Type="http://schemas.openxmlformats.org/officeDocument/2006/relationships/image" Target="media/image11.jpeg"/><Relationship Id="rId35" Type="http://schemas.openxmlformats.org/officeDocument/2006/relationships/hyperlink" Target="https://strateg.stat.gov.pl/" TargetMode="External"/><Relationship Id="rId43" Type="http://schemas.openxmlformats.org/officeDocument/2006/relationships/hyperlink" Target="https://stat.gov.pl/metainformacje/slownik-pojec/pojecia-stosowane-w-statystyce-publicznej/2636,pojecie.html" TargetMode="External"/><Relationship Id="rId8" Type="http://schemas.openxmlformats.org/officeDocument/2006/relationships/settings" Target="settings.xml"/><Relationship Id="rId3" Type="http://schemas.openxmlformats.org/officeDocument/2006/relationships/customXml" Target="../customXml/item3.xml"/><Relationship Id="rId12" Type="http://schemas.openxmlformats.org/officeDocument/2006/relationships/chart" Target="charts/chart1.xml"/><Relationship Id="rId17" Type="http://schemas.openxmlformats.org/officeDocument/2006/relationships/image" Target="media/image5.png"/><Relationship Id="rId25" Type="http://schemas.openxmlformats.org/officeDocument/2006/relationships/footer" Target="footer2.xml"/><Relationship Id="rId33" Type="http://schemas.openxmlformats.org/officeDocument/2006/relationships/hyperlink" Target="https://stat.gov.pl/obszary-tematyczne/edukacja/edukacja/szkolnictwo-wyzsze-w-roku-akademickim-20242025,8,11.html" TargetMode="External"/><Relationship Id="rId38" Type="http://schemas.openxmlformats.org/officeDocument/2006/relationships/hyperlink" Target="https://stat.gov.pl/obszary-tematyczne/edukacja/edukacja/szkolnictwo-wyzsze-i-jego-finanse-w-2023-roku,2,20.html" TargetMode="External"/><Relationship Id="rId46" Type="http://schemas.openxmlformats.org/officeDocument/2006/relationships/fontTable" Target="fontTable.xml"/><Relationship Id="rId20" Type="http://schemas.openxmlformats.org/officeDocument/2006/relationships/chart" Target="charts/chart5.xml"/><Relationship Id="rId41" Type="http://schemas.openxmlformats.org/officeDocument/2006/relationships/hyperlink" Target="https://strateg.stat.gov.pl/" TargetMode="External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2" Type="http://schemas.openxmlformats.org/officeDocument/2006/relationships/font" Target="fonts/font2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11" Type="http://schemas.openxmlformats.org/officeDocument/2006/relationships/font" Target="fonts/font11.odttf"/><Relationship Id="rId5" Type="http://schemas.openxmlformats.org/officeDocument/2006/relationships/font" Target="fonts/font5.odttf"/><Relationship Id="rId10" Type="http://schemas.openxmlformats.org/officeDocument/2006/relationships/font" Target="fonts/font10.odttf"/><Relationship Id="rId4" Type="http://schemas.openxmlformats.org/officeDocument/2006/relationships/font" Target="fonts/font4.odttf"/><Relationship Id="rId9" Type="http://schemas.openxmlformats.org/officeDocument/2006/relationships/font" Target="fonts/font9.odtt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8.jpeg"/></Relationships>
</file>

<file path=word/_rels/numbering.xml.rels><?xml version="1.0" encoding="UTF-8" standalone="yes"?>
<Relationships xmlns="http://schemas.openxmlformats.org/package/2006/relationships"><Relationship Id="rId2" Type="http://schemas.openxmlformats.org/officeDocument/2006/relationships/image" Target="media/image2.emf"/><Relationship Id="rId1" Type="http://schemas.openxmlformats.org/officeDocument/2006/relationships/image" Target="media/image1.emf"/></Relationships>
</file>

<file path=word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F:\SYGNALNE\SYGNALNA_SZKOLNICTWO%20WY&#379;SZE%202024_25\szkolnictwo_wyzsze_woj_slaskie_w_roku_akademickim_2024_25_dane_wykresy%20%204,09,2025.xlsx" TargetMode="Externa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word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F:\SYGNALNE\SYGNALNA_SZKOLNICTWO%20WY&#379;SZE%202024_25\szkolnictwo_wyzsze_woj_slaskie_w_roku_akademickim_2024_25_dane_wykresy%20%204,09,2025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word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F:\SYGNALNE\SYGNALNA_SZKOLNICTWO%20WY&#379;SZE%202024_25\szkolnictwo_wyzsze_woj_slaskie_w_roku_akademickim_2024_25_dane_wykresy%20%204,09,2025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word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F:\SYGNALNE\SYGNALNA_SZKOLNICTWO%20WY&#379;SZE%202024_25\szkolnictwo_wyzsze_woj_slaskie_w_roku_akademickim_2024_25_dane_wykresy%20%204,09,2025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word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F:\SYGNALNE\SYGNALNA_SZKOLNICTWO%20WY&#379;SZE%202024_25\szkolnictwo_wyzsze_woj_slaskie_w_roku_akademickim_2024_25_dane_wykresy%20%204,09,2025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2564960629921257E-2"/>
          <c:y val="0.1388888888888889"/>
          <c:w val="0.90687948381452321"/>
          <c:h val="0.7634878973461649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'WYKRES 1'!$B$19</c:f>
              <c:strCache>
                <c:ptCount val="1"/>
                <c:pt idx="0">
                  <c:v>Kobiety</c:v>
                </c:pt>
              </c:strCache>
            </c:strRef>
          </c:tx>
          <c:spPr>
            <a:solidFill>
              <a:srgbClr val="99A4C8"/>
            </a:solidFill>
            <a:ln>
              <a:noFill/>
            </a:ln>
            <a:effectLst/>
          </c:spPr>
          <c:invertIfNegative val="0"/>
          <c:cat>
            <c:strRef>
              <c:f>'WYKRES 1'!$A$20:$A$21</c:f>
              <c:strCache>
                <c:ptCount val="2"/>
                <c:pt idx="0">
                  <c:v>Uczelnie publiczne</c:v>
                </c:pt>
                <c:pt idx="1">
                  <c:v>Uczelnie niepubliczne</c:v>
                </c:pt>
              </c:strCache>
            </c:strRef>
          </c:cat>
          <c:val>
            <c:numRef>
              <c:f>'WYKRES 1'!$B$20:$B$21</c:f>
              <c:numCache>
                <c:formatCode>General</c:formatCode>
                <c:ptCount val="2"/>
                <c:pt idx="0">
                  <c:v>54</c:v>
                </c:pt>
                <c:pt idx="1">
                  <c:v>64.400000000000006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A46-4B51-8F77-08C4255FDC78}"/>
            </c:ext>
          </c:extLst>
        </c:ser>
        <c:ser>
          <c:idx val="1"/>
          <c:order val="1"/>
          <c:tx>
            <c:strRef>
              <c:f>'WYKRES 1'!$C$19</c:f>
              <c:strCache>
                <c:ptCount val="1"/>
                <c:pt idx="0">
                  <c:v>Mężczyźni</c:v>
                </c:pt>
              </c:strCache>
            </c:strRef>
          </c:tx>
          <c:spPr>
            <a:solidFill>
              <a:srgbClr val="334A92"/>
            </a:solidFill>
            <a:ln>
              <a:noFill/>
            </a:ln>
            <a:effectLst/>
          </c:spPr>
          <c:invertIfNegative val="0"/>
          <c:cat>
            <c:strRef>
              <c:f>'WYKRES 1'!$A$20:$A$21</c:f>
              <c:strCache>
                <c:ptCount val="2"/>
                <c:pt idx="0">
                  <c:v>Uczelnie publiczne</c:v>
                </c:pt>
                <c:pt idx="1">
                  <c:v>Uczelnie niepubliczne</c:v>
                </c:pt>
              </c:strCache>
            </c:strRef>
          </c:cat>
          <c:val>
            <c:numRef>
              <c:f>'WYKRES 1'!$C$20:$C$21</c:f>
              <c:numCache>
                <c:formatCode>General</c:formatCode>
                <c:ptCount val="2"/>
                <c:pt idx="0">
                  <c:v>46</c:v>
                </c:pt>
                <c:pt idx="1">
                  <c:v>35.6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A46-4B51-8F77-08C4255FDC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82275248"/>
        <c:axId val="482276208"/>
      </c:barChart>
      <c:catAx>
        <c:axId val="4822752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bg1">
                <a:lumMod val="5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482276208"/>
        <c:crosses val="autoZero"/>
        <c:auto val="1"/>
        <c:lblAlgn val="ctr"/>
        <c:lblOffset val="100"/>
        <c:noMultiLvlLbl val="0"/>
      </c:catAx>
      <c:valAx>
        <c:axId val="482276208"/>
        <c:scaling>
          <c:orientation val="minMax"/>
        </c:scaling>
        <c:delete val="0"/>
        <c:axPos val="l"/>
        <c:majorGridlines>
          <c:spPr>
            <a:ln w="3175" cap="flat" cmpd="sng" algn="ctr">
              <a:solidFill>
                <a:schemeClr val="bg1">
                  <a:lumMod val="50000"/>
                </a:schemeClr>
              </a:solidFill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48227524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  <c:userShapes r:id="rId4"/>
</c:chartSpace>
</file>

<file path=word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spPr>
            <a:ln>
              <a:noFill/>
            </a:ln>
          </c:spPr>
          <c:dPt>
            <c:idx val="0"/>
            <c:bubble3D val="0"/>
            <c:spPr>
              <a:solidFill>
                <a:srgbClr val="CCD1E3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0CFA-40AB-9169-B5C988DDA941}"/>
              </c:ext>
            </c:extLst>
          </c:dPt>
          <c:dPt>
            <c:idx val="1"/>
            <c:bubble3D val="0"/>
            <c:spPr>
              <a:solidFill>
                <a:srgbClr val="99A4C8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0CFA-40AB-9169-B5C988DDA941}"/>
              </c:ext>
            </c:extLst>
          </c:dPt>
          <c:dPt>
            <c:idx val="2"/>
            <c:bubble3D val="0"/>
            <c:spPr>
              <a:solidFill>
                <a:srgbClr val="6677AD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0CFA-40AB-9169-B5C988DDA941}"/>
              </c:ext>
            </c:extLst>
          </c:dPt>
          <c:dPt>
            <c:idx val="3"/>
            <c:bubble3D val="0"/>
            <c:spPr>
              <a:solidFill>
                <a:srgbClr val="334A92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0CFA-40AB-9169-B5C988DDA941}"/>
              </c:ext>
            </c:extLst>
          </c:dPt>
          <c:dPt>
            <c:idx val="4"/>
            <c:bubble3D val="0"/>
            <c:spPr>
              <a:solidFill>
                <a:srgbClr val="001D77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0CFA-40AB-9169-B5C988DDA941}"/>
              </c:ext>
            </c:extLst>
          </c:dPt>
          <c:dPt>
            <c:idx val="5"/>
            <c:bubble3D val="0"/>
            <c:spPr>
              <a:solidFill>
                <a:srgbClr val="008542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B-0CFA-40AB-9169-B5C988DDA941}"/>
              </c:ext>
            </c:extLst>
          </c:dPt>
          <c:dPt>
            <c:idx val="6"/>
            <c:bubble3D val="0"/>
            <c:spPr>
              <a:solidFill>
                <a:srgbClr val="339D67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D-0CFA-40AB-9169-B5C988DDA941}"/>
              </c:ext>
            </c:extLst>
          </c:dPt>
          <c:dPt>
            <c:idx val="7"/>
            <c:bubble3D val="0"/>
            <c:spPr>
              <a:solidFill>
                <a:srgbClr val="66B58D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F-0CFA-40AB-9169-B5C988DDA941}"/>
              </c:ext>
            </c:extLst>
          </c:dPt>
          <c:dLbls>
            <c:dLbl>
              <c:idx val="0"/>
              <c:layout>
                <c:manualLayout>
                  <c:x val="-0.1724700254064663"/>
                  <c:y val="0.12611431944126905"/>
                </c:manualLayout>
              </c:layout>
              <c:tx>
                <c:rich>
                  <a:bodyPr/>
                  <a:lstStyle/>
                  <a:p>
                    <a:fld id="{602BD716-ED5E-4D49-ACEB-27BA99B4DCC3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0CFA-40AB-9169-B5C988DDA941}"/>
                </c:ext>
              </c:extLst>
            </c:dLbl>
            <c:dLbl>
              <c:idx val="1"/>
              <c:layout>
                <c:manualLayout>
                  <c:x val="-0.13341491145718512"/>
                  <c:y val="-0.14198814007302685"/>
                </c:manualLayout>
              </c:layout>
              <c:tx>
                <c:rich>
                  <a:bodyPr/>
                  <a:lstStyle/>
                  <a:p>
                    <a:fld id="{5B3706FF-CDA3-4904-9885-660D8C757A64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0CFA-40AB-9169-B5C988DDA941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958E9272-B6E3-4B75-B601-5E0E81CCA0C2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0CFA-40AB-9169-B5C988DDA941}"/>
                </c:ext>
              </c:extLst>
            </c:dLbl>
            <c:dLbl>
              <c:idx val="3"/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bg1"/>
                        </a:solidFill>
                        <a:latin typeface="Fira Sans" panose="020B0503050000020004" pitchFamily="34" charset="0"/>
                        <a:ea typeface="Fira Sans" panose="020B0503050000020004" pitchFamily="34" charset="0"/>
                        <a:cs typeface="+mn-cs"/>
                      </a:defRPr>
                    </a:pPr>
                    <a:fld id="{13C7D32A-84E8-4B81-BB05-690B888F0DBD}" type="VALUE">
                      <a:rPr lang="en-US">
                        <a:solidFill>
                          <a:schemeClr val="bg1"/>
                        </a:solidFill>
                      </a:rPr>
                      <a:pPr>
                        <a:defRPr sz="800">
                          <a:solidFill>
                            <a:schemeClr val="bg1"/>
                          </a:solidFill>
                          <a:latin typeface="Fira Sans" panose="020B0503050000020004" pitchFamily="34" charset="0"/>
                          <a:ea typeface="Fira Sans" panose="020B0503050000020004" pitchFamily="34" charset="0"/>
                        </a:defRPr>
                      </a:pPr>
                      <a:t>[WARTOŚĆ]</a:t>
                    </a:fld>
                    <a:r>
                      <a:rPr lang="en-US">
                        <a:solidFill>
                          <a:schemeClr val="bg1"/>
                        </a:solidFill>
                      </a:rPr>
                      <a:t>%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bg1"/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7-0CFA-40AB-9169-B5C988DDA941}"/>
                </c:ext>
              </c:extLst>
            </c:dLbl>
            <c:dLbl>
              <c:idx val="4"/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bg1"/>
                        </a:solidFill>
                        <a:latin typeface="Fira Sans" panose="020B0503050000020004" pitchFamily="34" charset="0"/>
                        <a:ea typeface="Fira Sans" panose="020B0503050000020004" pitchFamily="34" charset="0"/>
                        <a:cs typeface="+mn-cs"/>
                      </a:defRPr>
                    </a:pPr>
                    <a:fld id="{EE3EFD5B-20D9-486D-9C6D-83BCE0B96118}" type="VALUE">
                      <a:rPr lang="en-US"/>
                      <a:pPr>
                        <a:defRPr sz="800">
                          <a:solidFill>
                            <a:schemeClr val="bg1"/>
                          </a:solidFill>
                          <a:latin typeface="Fira Sans" panose="020B0503050000020004" pitchFamily="34" charset="0"/>
                          <a:ea typeface="Fira Sans" panose="020B0503050000020004" pitchFamily="34" charset="0"/>
                        </a:defRPr>
                      </a:pPr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bg1"/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9-0CFA-40AB-9169-B5C988DDA941}"/>
                </c:ext>
              </c:extLst>
            </c:dLbl>
            <c:dLbl>
              <c:idx val="5"/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bg1"/>
                        </a:solidFill>
                        <a:latin typeface="Fira Sans" panose="020B0503050000020004" pitchFamily="34" charset="0"/>
                        <a:ea typeface="Fira Sans" panose="020B0503050000020004" pitchFamily="34" charset="0"/>
                        <a:cs typeface="+mn-cs"/>
                      </a:defRPr>
                    </a:pPr>
                    <a:fld id="{8837D554-9778-40AA-B187-A8E172D29E90}" type="VALUE">
                      <a:rPr lang="en-US">
                        <a:solidFill>
                          <a:schemeClr val="bg1"/>
                        </a:solidFill>
                      </a:rPr>
                      <a:pPr>
                        <a:defRPr sz="800">
                          <a:solidFill>
                            <a:schemeClr val="bg1"/>
                          </a:solidFill>
                          <a:latin typeface="Fira Sans" panose="020B0503050000020004" pitchFamily="34" charset="0"/>
                          <a:ea typeface="Fira Sans" panose="020B0503050000020004" pitchFamily="34" charset="0"/>
                        </a:defRPr>
                      </a:pPr>
                      <a:t>[WARTOŚĆ]</a:t>
                    </a:fld>
                    <a:r>
                      <a:rPr lang="en-US">
                        <a:solidFill>
                          <a:schemeClr val="bg1"/>
                        </a:solidFill>
                      </a:rPr>
                      <a:t>%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bg1"/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B-0CFA-40AB-9169-B5C988DDA941}"/>
                </c:ext>
              </c:extLst>
            </c:dLbl>
            <c:dLbl>
              <c:idx val="6"/>
              <c:tx>
                <c:rich>
                  <a:bodyPr/>
                  <a:lstStyle/>
                  <a:p>
                    <a:fld id="{34CC2040-A580-468C-948C-D9ECAF198398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D-0CFA-40AB-9169-B5C988DDA941}"/>
                </c:ext>
              </c:extLst>
            </c:dLbl>
            <c:dLbl>
              <c:idx val="7"/>
              <c:tx>
                <c:rich>
                  <a:bodyPr/>
                  <a:lstStyle/>
                  <a:p>
                    <a:fld id="{01A97B1B-D0C6-4C4A-A5ED-69B477290CE2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F-0CFA-40AB-9169-B5C988DDA94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val>
            <c:numRef>
              <c:f>'WYKRES 2'!$C$4:$C$11</c:f>
              <c:numCache>
                <c:formatCode>0.0</c:formatCode>
                <c:ptCount val="8"/>
                <c:pt idx="0">
                  <c:v>28.608307908941562</c:v>
                </c:pt>
                <c:pt idx="1">
                  <c:v>18.094344050692328</c:v>
                </c:pt>
                <c:pt idx="2">
                  <c:v>6.126887272158335</c:v>
                </c:pt>
                <c:pt idx="3">
                  <c:v>14.428537901900961</c:v>
                </c:pt>
                <c:pt idx="4">
                  <c:v>12.729406242666041</c:v>
                </c:pt>
                <c:pt idx="5">
                  <c:v>6.9686302120003125</c:v>
                </c:pt>
                <c:pt idx="6">
                  <c:v>1.8133458499569741</c:v>
                </c:pt>
                <c:pt idx="7">
                  <c:v>11.230540561683485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0-0CFA-40AB-9169-B5C988DDA9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spPr>
            <a:ln>
              <a:noFill/>
            </a:ln>
          </c:spPr>
          <c:dPt>
            <c:idx val="0"/>
            <c:bubble3D val="0"/>
            <c:spPr>
              <a:solidFill>
                <a:srgbClr val="CCD1E3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30D4-404E-96E6-4F4FFB9B3613}"/>
              </c:ext>
            </c:extLst>
          </c:dPt>
          <c:dPt>
            <c:idx val="1"/>
            <c:bubble3D val="0"/>
            <c:spPr>
              <a:solidFill>
                <a:srgbClr val="99A4C8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30D4-404E-96E6-4F4FFB9B3613}"/>
              </c:ext>
            </c:extLst>
          </c:dPt>
          <c:dPt>
            <c:idx val="2"/>
            <c:bubble3D val="0"/>
            <c:spPr>
              <a:solidFill>
                <a:srgbClr val="6677AD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30D4-404E-96E6-4F4FFB9B3613}"/>
              </c:ext>
            </c:extLst>
          </c:dPt>
          <c:dPt>
            <c:idx val="3"/>
            <c:bubble3D val="0"/>
            <c:spPr>
              <a:solidFill>
                <a:srgbClr val="334A92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30D4-404E-96E6-4F4FFB9B3613}"/>
              </c:ext>
            </c:extLst>
          </c:dPt>
          <c:dPt>
            <c:idx val="4"/>
            <c:bubble3D val="0"/>
            <c:spPr>
              <a:solidFill>
                <a:srgbClr val="001D77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30D4-404E-96E6-4F4FFB9B3613}"/>
              </c:ext>
            </c:extLst>
          </c:dPt>
          <c:dPt>
            <c:idx val="5"/>
            <c:bubble3D val="0"/>
            <c:spPr>
              <a:solidFill>
                <a:srgbClr val="008542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B-30D4-404E-96E6-4F4FFB9B3613}"/>
              </c:ext>
            </c:extLst>
          </c:dPt>
          <c:dPt>
            <c:idx val="6"/>
            <c:bubble3D val="0"/>
            <c:spPr>
              <a:solidFill>
                <a:srgbClr val="339D67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D-30D4-404E-96E6-4F4FFB9B3613}"/>
              </c:ext>
            </c:extLst>
          </c:dPt>
          <c:dPt>
            <c:idx val="7"/>
            <c:bubble3D val="0"/>
            <c:spPr>
              <a:solidFill>
                <a:srgbClr val="66B58D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F-30D4-404E-96E6-4F4FFB9B3613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fld id="{333E356B-B259-44EE-B99A-69D7E4267753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30D4-404E-96E6-4F4FFB9B3613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0B6E1200-D075-478A-BED1-068346A29C49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30D4-404E-96E6-4F4FFB9B3613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1BF73C95-1C47-4F1B-908E-552C60377D9E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30D4-404E-96E6-4F4FFB9B3613}"/>
                </c:ext>
              </c:extLst>
            </c:dLbl>
            <c:dLbl>
              <c:idx val="3"/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bg1"/>
                        </a:solidFill>
                        <a:latin typeface="Fira Sans" panose="020B0503050000020004" pitchFamily="34" charset="0"/>
                        <a:ea typeface="Fira Sans" panose="020B0503050000020004" pitchFamily="34" charset="0"/>
                        <a:cs typeface="+mn-cs"/>
                      </a:defRPr>
                    </a:pPr>
                    <a:fld id="{B2FAD694-6A5A-4D3F-8712-160942C5C94B}" type="VALUE">
                      <a:rPr lang="en-US"/>
                      <a:pPr>
                        <a:defRPr sz="800">
                          <a:solidFill>
                            <a:schemeClr val="bg1"/>
                          </a:solidFill>
                          <a:latin typeface="Fira Sans" panose="020B0503050000020004" pitchFamily="34" charset="0"/>
                          <a:ea typeface="Fira Sans" panose="020B0503050000020004" pitchFamily="34" charset="0"/>
                        </a:defRPr>
                      </a:pPr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bg1"/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7-30D4-404E-96E6-4F4FFB9B3613}"/>
                </c:ext>
              </c:extLst>
            </c:dLbl>
            <c:dLbl>
              <c:idx val="4"/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bg1"/>
                        </a:solidFill>
                        <a:latin typeface="Fira Sans" panose="020B0503050000020004" pitchFamily="34" charset="0"/>
                        <a:ea typeface="Fira Sans" panose="020B0503050000020004" pitchFamily="34" charset="0"/>
                        <a:cs typeface="+mn-cs"/>
                      </a:defRPr>
                    </a:pPr>
                    <a:fld id="{EF2DE101-FCCB-4262-B651-6E154E8C320A}" type="VALUE">
                      <a:rPr lang="en-US"/>
                      <a:pPr>
                        <a:defRPr sz="800">
                          <a:solidFill>
                            <a:schemeClr val="bg1"/>
                          </a:solidFill>
                          <a:latin typeface="Fira Sans" panose="020B0503050000020004" pitchFamily="34" charset="0"/>
                          <a:ea typeface="Fira Sans" panose="020B0503050000020004" pitchFamily="34" charset="0"/>
                        </a:defRPr>
                      </a:pPr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bg1"/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9-30D4-404E-96E6-4F4FFB9B3613}"/>
                </c:ext>
              </c:extLst>
            </c:dLbl>
            <c:dLbl>
              <c:idx val="5"/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bg1"/>
                        </a:solidFill>
                        <a:latin typeface="Fira Sans" panose="020B0503050000020004" pitchFamily="34" charset="0"/>
                        <a:ea typeface="Fira Sans" panose="020B0503050000020004" pitchFamily="34" charset="0"/>
                        <a:cs typeface="+mn-cs"/>
                      </a:defRPr>
                    </a:pPr>
                    <a:fld id="{E014CE09-8E75-42D0-8CE7-1586CE06D2F7}" type="VALUE">
                      <a:rPr lang="en-US">
                        <a:solidFill>
                          <a:schemeClr val="bg1"/>
                        </a:solidFill>
                      </a:rPr>
                      <a:pPr>
                        <a:defRPr sz="800">
                          <a:solidFill>
                            <a:schemeClr val="bg1"/>
                          </a:solidFill>
                          <a:latin typeface="Fira Sans" panose="020B0503050000020004" pitchFamily="34" charset="0"/>
                          <a:ea typeface="Fira Sans" panose="020B0503050000020004" pitchFamily="34" charset="0"/>
                        </a:defRPr>
                      </a:pPr>
                      <a:t>[WARTOŚĆ]</a:t>
                    </a:fld>
                    <a:r>
                      <a:rPr lang="en-US">
                        <a:solidFill>
                          <a:schemeClr val="bg1"/>
                        </a:solidFill>
                      </a:rPr>
                      <a:t>%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bg1"/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B-30D4-404E-96E6-4F4FFB9B3613}"/>
                </c:ext>
              </c:extLst>
            </c:dLbl>
            <c:dLbl>
              <c:idx val="6"/>
              <c:tx>
                <c:rich>
                  <a:bodyPr/>
                  <a:lstStyle/>
                  <a:p>
                    <a:fld id="{571D7BF9-CB3D-4116-8F42-B44CDCE9385C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D-30D4-404E-96E6-4F4FFB9B3613}"/>
                </c:ext>
              </c:extLst>
            </c:dLbl>
            <c:dLbl>
              <c:idx val="7"/>
              <c:tx>
                <c:rich>
                  <a:bodyPr/>
                  <a:lstStyle/>
                  <a:p>
                    <a:fld id="{50B66136-C1E2-4061-B9D4-9069756953B7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F-30D4-404E-96E6-4F4FFB9B361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val>
            <c:numRef>
              <c:f>'WYKRES 2'!$E$4:$E$11</c:f>
              <c:numCache>
                <c:formatCode>0.0</c:formatCode>
                <c:ptCount val="8"/>
                <c:pt idx="0">
                  <c:v>12.85708266621724</c:v>
                </c:pt>
                <c:pt idx="1">
                  <c:v>18.540911772141232</c:v>
                </c:pt>
                <c:pt idx="2">
                  <c:v>23.56745597033791</c:v>
                </c:pt>
                <c:pt idx="3">
                  <c:v>7.8853122103311701</c:v>
                </c:pt>
                <c:pt idx="4">
                  <c:v>8.542597118058481</c:v>
                </c:pt>
                <c:pt idx="5">
                  <c:v>6.8972781663436411</c:v>
                </c:pt>
                <c:pt idx="6">
                  <c:v>12.126063874610264</c:v>
                </c:pt>
                <c:pt idx="7">
                  <c:v>9.5832982219600567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0-30D4-404E-96E6-4F4FFB9B36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percentStacked"/>
        <c:varyColors val="0"/>
        <c:ser>
          <c:idx val="0"/>
          <c:order val="0"/>
          <c:tx>
            <c:strRef>
              <c:f>'WYKRES 3.'!$A$6</c:f>
              <c:strCache>
                <c:ptCount val="1"/>
                <c:pt idx="0">
                  <c:v>Ukraina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7BCE4E8F-BA9E-40CA-AAE5-BFA47B3B87B3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0-CC81-4F19-98D3-3463DB03C6B2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B674929A-9E9E-44FA-8116-525C27A8C33B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CC81-4F19-98D3-3463DB03C6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'WYKRES 3.'!$B$6:$C$6</c:f>
              <c:numCache>
                <c:formatCode>0.0</c:formatCode>
                <c:ptCount val="2"/>
                <c:pt idx="0">
                  <c:v>42.596180459451979</c:v>
                </c:pt>
                <c:pt idx="1">
                  <c:v>34.485307706523749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C81-4F19-98D3-3463DB03C6B2}"/>
            </c:ext>
          </c:extLst>
        </c:ser>
        <c:ser>
          <c:idx val="1"/>
          <c:order val="1"/>
          <c:tx>
            <c:strRef>
              <c:f>'WYKRES 3.'!$A$7</c:f>
              <c:strCache>
                <c:ptCount val="1"/>
                <c:pt idx="0">
                  <c:v>Czechy</c:v>
                </c:pt>
              </c:strCache>
            </c:strRef>
          </c:tx>
          <c:spPr>
            <a:solidFill>
              <a:srgbClr val="334A92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BE927E36-FE3C-4F04-BF25-88BE11486748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CC81-4F19-98D3-3463DB03C6B2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9945BA8E-3558-4CD0-AD3A-C52DC46AC356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CC81-4F19-98D3-3463DB03C6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'WYKRES 3.'!$B$7:$C$7</c:f>
              <c:numCache>
                <c:formatCode>0.0</c:formatCode>
                <c:ptCount val="2"/>
                <c:pt idx="0">
                  <c:v>9.7149183504013283</c:v>
                </c:pt>
                <c:pt idx="1">
                  <c:v>2.3285899094437257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CC81-4F19-98D3-3463DB03C6B2}"/>
            </c:ext>
          </c:extLst>
        </c:ser>
        <c:ser>
          <c:idx val="2"/>
          <c:order val="2"/>
          <c:tx>
            <c:strRef>
              <c:f>'WYKRES 3.'!$A$8</c:f>
              <c:strCache>
                <c:ptCount val="1"/>
                <c:pt idx="0">
                  <c:v>Azerbejdżan</c:v>
                </c:pt>
              </c:strCache>
            </c:strRef>
          </c:tx>
          <c:spPr>
            <a:solidFill>
              <a:srgbClr val="6677AD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04B0365F-FC5F-493B-95A5-8A5A9C9DCCF9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CC81-4F19-98D3-3463DB03C6B2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9B285F10-29C8-4B10-99D0-B2DF10F130B7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7-CC81-4F19-98D3-3463DB03C6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'WYKRES 3.'!$B$8:$C$8</c:f>
              <c:numCache>
                <c:formatCode>0.0</c:formatCode>
                <c:ptCount val="2"/>
                <c:pt idx="0">
                  <c:v>7.0578466648214784</c:v>
                </c:pt>
                <c:pt idx="1">
                  <c:v>15.727222324893736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C81-4F19-98D3-3463DB03C6B2}"/>
            </c:ext>
          </c:extLst>
        </c:ser>
        <c:ser>
          <c:idx val="3"/>
          <c:order val="3"/>
          <c:tx>
            <c:strRef>
              <c:f>'WYKRES 3.'!$A$9</c:f>
              <c:strCache>
                <c:ptCount val="1"/>
                <c:pt idx="0">
                  <c:v>Białoruś</c:v>
                </c:pt>
              </c:strCache>
            </c:strRef>
          </c:tx>
          <c:spPr>
            <a:solidFill>
              <a:srgbClr val="99A4C8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A238E5EB-E7CC-413E-B31B-9D1A605D8F69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9-CC81-4F19-98D3-3463DB03C6B2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87F8D71C-E6DC-4A21-B9FE-B4F166F5C750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A-CC81-4F19-98D3-3463DB03C6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'WYKRES 3.'!$B$9:$C$9</c:f>
              <c:numCache>
                <c:formatCode>0.0</c:formatCode>
                <c:ptCount val="2"/>
                <c:pt idx="0">
                  <c:v>4.7882646000553555</c:v>
                </c:pt>
                <c:pt idx="1">
                  <c:v>2.1807429310663462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CC81-4F19-98D3-3463DB03C6B2}"/>
            </c:ext>
          </c:extLst>
        </c:ser>
        <c:ser>
          <c:idx val="4"/>
          <c:order val="4"/>
          <c:tx>
            <c:strRef>
              <c:f>'WYKRES 3.'!$A$10</c:f>
              <c:strCache>
                <c:ptCount val="1"/>
                <c:pt idx="0">
                  <c:v>Chiny</c:v>
                </c:pt>
              </c:strCache>
            </c:strRef>
          </c:tx>
          <c:spPr>
            <a:solidFill>
              <a:srgbClr val="CCD1E3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DB4F68EF-5114-4A8D-B70A-0E5009E1B570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C-CC81-4F19-98D3-3463DB03C6B2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6C46EF1F-899A-4CC1-A6B5-183BE9A345FC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D-CC81-4F19-98D3-3463DB03C6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'WYKRES 3.'!$B$10:$C$10</c:f>
              <c:numCache>
                <c:formatCode>0.0</c:formatCode>
                <c:ptCount val="2"/>
                <c:pt idx="0">
                  <c:v>4.3177414890672576</c:v>
                </c:pt>
                <c:pt idx="1">
                  <c:v>11.716873036407319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CC81-4F19-98D3-3463DB03C6B2}"/>
            </c:ext>
          </c:extLst>
        </c:ser>
        <c:ser>
          <c:idx val="5"/>
          <c:order val="5"/>
          <c:tx>
            <c:strRef>
              <c:f>'WYKRES 3.'!$A$11</c:f>
              <c:strCache>
                <c:ptCount val="1"/>
                <c:pt idx="0">
                  <c:v>Turcja</c:v>
                </c:pt>
              </c:strCache>
            </c:strRef>
          </c:tx>
          <c:spPr>
            <a:solidFill>
              <a:srgbClr val="66B58D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697ECAD4-CA47-439E-A980-050E31B6EEC5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F-CC81-4F19-98D3-3463DB03C6B2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3948F9FC-9C37-4188-A2F5-D42857853E10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10-CC81-4F19-98D3-3463DB03C6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'WYKRES 3.'!$B$11:$C$11</c:f>
              <c:numCache>
                <c:formatCode>0.0</c:formatCode>
                <c:ptCount val="2"/>
                <c:pt idx="0">
                  <c:v>3.0445613063935788</c:v>
                </c:pt>
                <c:pt idx="1">
                  <c:v>4.4723710959157277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1-CC81-4F19-98D3-3463DB03C6B2}"/>
            </c:ext>
          </c:extLst>
        </c:ser>
        <c:ser>
          <c:idx val="6"/>
          <c:order val="6"/>
          <c:tx>
            <c:strRef>
              <c:f>'WYKRES 3.'!$A$12</c:f>
              <c:strCache>
                <c:ptCount val="1"/>
                <c:pt idx="0">
                  <c:v>POZOSTAŁ</c:v>
                </c:pt>
              </c:strCache>
            </c:strRef>
          </c:tx>
          <c:spPr>
            <a:solidFill>
              <a:srgbClr val="008542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8055FA10-C4C9-4416-80AE-8972EBB5D162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12-CC81-4F19-98D3-3463DB03C6B2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AEA145B2-1FFC-4AA4-BA4A-F30DB4E48A6D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13-CC81-4F19-98D3-3463DB03C6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'WYKRES 3.'!$B$12:$C$12</c:f>
              <c:numCache>
                <c:formatCode>0.0</c:formatCode>
                <c:ptCount val="2"/>
                <c:pt idx="0">
                  <c:v>28.480487129809024</c:v>
                </c:pt>
                <c:pt idx="1">
                  <c:v>29.088892995749401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4-CC81-4F19-98D3-3463DB03C6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100"/>
        <c:axId val="915122624"/>
        <c:axId val="915126944"/>
      </c:barChart>
      <c:catAx>
        <c:axId val="915122624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915126944"/>
        <c:crosses val="autoZero"/>
        <c:auto val="1"/>
        <c:lblAlgn val="ctr"/>
        <c:lblOffset val="100"/>
        <c:noMultiLvlLbl val="0"/>
      </c:catAx>
      <c:valAx>
        <c:axId val="915126944"/>
        <c:scaling>
          <c:orientation val="minMax"/>
        </c:scaling>
        <c:delete val="1"/>
        <c:axPos val="l"/>
        <c:numFmt formatCode="0%" sourceLinked="1"/>
        <c:majorTickMark val="none"/>
        <c:minorTickMark val="none"/>
        <c:tickLblPos val="nextTo"/>
        <c:crossAx val="91512262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1136482939632549E-2"/>
          <c:y val="5.0925925925925923E-2"/>
          <c:w val="0.9155301837270341"/>
          <c:h val="0.89814814814814814"/>
        </c:manualLayout>
      </c:layout>
      <c:barChart>
        <c:barDir val="bar"/>
        <c:grouping val="percentStacked"/>
        <c:varyColors val="0"/>
        <c:ser>
          <c:idx val="0"/>
          <c:order val="0"/>
          <c:tx>
            <c:strRef>
              <c:f>'WYKRES 4'!$A$7</c:f>
              <c:strCache>
                <c:ptCount val="1"/>
                <c:pt idx="0">
                  <c:v>KSZTAŁCENIE</c:v>
                </c:pt>
              </c:strCache>
            </c:strRef>
          </c:tx>
          <c:spPr>
            <a:solidFill>
              <a:srgbClr val="CCD1E3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73F6E41B-3184-42E0-8EE0-57850D24B429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0-DD1D-4785-93D6-E3185ABF35F7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82EC1367-60C8-4FD2-AB40-B573F748575F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DD1D-4785-93D6-E3185ABF35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'WYKRES 4'!$B$7:$C$7</c:f>
              <c:numCache>
                <c:formatCode>0.0</c:formatCode>
                <c:ptCount val="2"/>
                <c:pt idx="0">
                  <c:v>29.466998066832367</c:v>
                </c:pt>
                <c:pt idx="1">
                  <c:v>7.3624017155110799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D1D-4785-93D6-E3185ABF35F7}"/>
            </c:ext>
          </c:extLst>
        </c:ser>
        <c:ser>
          <c:idx val="1"/>
          <c:order val="1"/>
          <c:tx>
            <c:strRef>
              <c:f>'WYKRES 4'!$A$8</c:f>
              <c:strCache>
                <c:ptCount val="1"/>
                <c:pt idx="0">
                  <c:v>BIZNES, ADMINISTRACJA I PRAWO </c:v>
                </c:pt>
              </c:strCache>
            </c:strRef>
          </c:tx>
          <c:spPr>
            <a:solidFill>
              <a:srgbClr val="99A4C8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F4BD07AE-90F9-4D08-AC5F-F15B024D3712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DD1D-4785-93D6-E3185ABF35F7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26C47A7A-14E9-42E6-89A9-C19575DF10C3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DD1D-4785-93D6-E3185ABF35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'WYKRES 4'!$B$8:$C$8</c:f>
              <c:numCache>
                <c:formatCode>0.0</c:formatCode>
                <c:ptCount val="2"/>
                <c:pt idx="0">
                  <c:v>37.600110466721901</c:v>
                </c:pt>
                <c:pt idx="1">
                  <c:v>54.324517512508933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DD1D-4785-93D6-E3185ABF35F7}"/>
            </c:ext>
          </c:extLst>
        </c:ser>
        <c:ser>
          <c:idx val="2"/>
          <c:order val="2"/>
          <c:tx>
            <c:strRef>
              <c:f>'WYKRES 4'!$A$9</c:f>
              <c:strCache>
                <c:ptCount val="1"/>
                <c:pt idx="0">
                  <c:v>ZDROWIE I OPIEKA SPOŁECZNA</c:v>
                </c:pt>
              </c:strCache>
            </c:strRef>
          </c:tx>
          <c:spPr>
            <a:solidFill>
              <a:srgbClr val="6677AD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BA7ED5E1-3F6A-4896-A628-69B25B9E03BF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DD1D-4785-93D6-E3185ABF35F7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3D926461-E0CB-4C06-8A69-6136A3B36683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7-DD1D-4785-93D6-E3185ABF35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'WYKRES 4'!$B$9:$C$9</c:f>
              <c:numCache>
                <c:formatCode>0.0</c:formatCode>
                <c:ptCount val="2"/>
                <c:pt idx="0">
                  <c:v>11.433305716652859</c:v>
                </c:pt>
                <c:pt idx="1">
                  <c:v>3.8241601143674053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DD1D-4785-93D6-E3185ABF35F7}"/>
            </c:ext>
          </c:extLst>
        </c:ser>
        <c:ser>
          <c:idx val="3"/>
          <c:order val="3"/>
          <c:tx>
            <c:strRef>
              <c:f>'WYKRES 4'!$A$10</c:f>
              <c:strCache>
                <c:ptCount val="1"/>
                <c:pt idx="0">
                  <c:v>USŁUGI</c:v>
                </c:pt>
              </c:strCache>
            </c:strRef>
          </c:tx>
          <c:spPr>
            <a:solidFill>
              <a:srgbClr val="334A92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21D99644-4816-4D40-86A2-0EF8C0967AEC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9-DD1D-4785-93D6-E3185ABF35F7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2E7475A8-3A7A-4553-9203-3DEAE9C10BED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A-DD1D-4785-93D6-E3185ABF35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'WYKRES 4'!$B$10:$C$10</c:f>
              <c:numCache>
                <c:formatCode>0.0</c:formatCode>
                <c:ptCount val="2"/>
                <c:pt idx="0">
                  <c:v>8.5749792874896436</c:v>
                </c:pt>
                <c:pt idx="1">
                  <c:v>12.365975696926377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DD1D-4785-93D6-E3185ABF35F7}"/>
            </c:ext>
          </c:extLst>
        </c:ser>
        <c:ser>
          <c:idx val="4"/>
          <c:order val="4"/>
          <c:tx>
            <c:strRef>
              <c:f>'WYKRES 4'!$A$11</c:f>
              <c:strCache>
                <c:ptCount val="1"/>
                <c:pt idx="0">
                  <c:v>NAUKI SPOŁECZNE, DZIENNIKARSTWO I INFORMACJA </c:v>
                </c:pt>
              </c:strCache>
            </c:strRef>
          </c:tx>
          <c:spPr>
            <a:solidFill>
              <a:srgbClr val="001D77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B8AC374B-F51A-4D57-BEBF-E59B93A1E34C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C-DD1D-4785-93D6-E3185ABF35F7}"/>
                </c:ext>
              </c:extLst>
            </c:dLbl>
            <c:dLbl>
              <c:idx val="1"/>
              <c:layout>
                <c:manualLayout>
                  <c:x val="2.5753283543650872E-3"/>
                  <c:y val="0.19226830717556601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tx1"/>
                        </a:solidFill>
                        <a:latin typeface="Fira Sans" panose="020B0503050000020004" pitchFamily="34" charset="0"/>
                        <a:ea typeface="Fira Sans" panose="020B0503050000020004" pitchFamily="34" charset="0"/>
                        <a:cs typeface="+mn-cs"/>
                      </a:defRPr>
                    </a:pPr>
                    <a:fld id="{D66BBA01-63B5-497A-BCA8-07802AFB2827}" type="VALUE">
                      <a:rPr lang="en-US">
                        <a:solidFill>
                          <a:schemeClr val="tx1"/>
                        </a:solidFill>
                      </a:rPr>
                      <a:pPr>
                        <a:defRPr sz="800">
                          <a:solidFill>
                            <a:schemeClr val="tx1"/>
                          </a:solidFill>
                          <a:latin typeface="Fira Sans" panose="020B0503050000020004" pitchFamily="34" charset="0"/>
                          <a:ea typeface="Fira Sans" panose="020B0503050000020004" pitchFamily="34" charset="0"/>
                        </a:defRPr>
                      </a:pPr>
                      <a:t>[WARTOŚĆ]</a:t>
                    </a:fld>
                    <a:r>
                      <a:rPr lang="en-US">
                        <a:solidFill>
                          <a:schemeClr val="tx1"/>
                        </a:solidFill>
                      </a:rPr>
                      <a:t>%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/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D-DD1D-4785-93D6-E3185ABF35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bg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'WYKRES 4'!$B$11:$C$11</c:f>
              <c:numCache>
                <c:formatCode>0.0</c:formatCode>
                <c:ptCount val="2"/>
                <c:pt idx="0">
                  <c:v>5.4542943938138633</c:v>
                </c:pt>
                <c:pt idx="1">
                  <c:v>2.7519656897784133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DD1D-4785-93D6-E3185ABF35F7}"/>
            </c:ext>
          </c:extLst>
        </c:ser>
        <c:ser>
          <c:idx val="5"/>
          <c:order val="5"/>
          <c:tx>
            <c:strRef>
              <c:f>'WYKRES 4'!$A$12</c:f>
              <c:strCache>
                <c:ptCount val="1"/>
                <c:pt idx="0">
                  <c:v>TECHNOLOGIE TELEINFORMACYJNE</c:v>
                </c:pt>
              </c:strCache>
            </c:strRef>
          </c:tx>
          <c:spPr>
            <a:solidFill>
              <a:srgbClr val="66B58D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2.5751255726049953E-3"/>
                  <c:y val="0.20721648384101107"/>
                </c:manualLayout>
              </c:layout>
              <c:tx>
                <c:rich>
                  <a:bodyPr/>
                  <a:lstStyle/>
                  <a:p>
                    <a:fld id="{B99042A6-F2D5-4500-AE64-88DE81CB74D7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F-DD1D-4785-93D6-E3185ABF35F7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2D06B1FC-C975-4737-A613-F50341D54916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10-DD1D-4785-93D6-E3185ABF35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'WYKRES 4'!$B$12:$C$12</c:f>
              <c:numCache>
                <c:formatCode>0.0</c:formatCode>
                <c:ptCount val="2"/>
                <c:pt idx="0">
                  <c:v>1.8365092515879593</c:v>
                </c:pt>
                <c:pt idx="1">
                  <c:v>6.7905646890636167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1-DD1D-4785-93D6-E3185ABF35F7}"/>
            </c:ext>
          </c:extLst>
        </c:ser>
        <c:ser>
          <c:idx val="6"/>
          <c:order val="6"/>
          <c:tx>
            <c:strRef>
              <c:f>'WYKRES 4'!$A$13</c:f>
              <c:strCache>
                <c:ptCount val="1"/>
                <c:pt idx="0">
                  <c:v>TECHNIKA, PRZEMYSŁ, BUDOWNICTWO</c:v>
                </c:pt>
              </c:strCache>
            </c:strRef>
          </c:tx>
          <c:spPr>
            <a:solidFill>
              <a:srgbClr val="339D67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2.5753283543651817E-3"/>
                  <c:y val="-0.20442980099697208"/>
                </c:manualLayout>
              </c:layout>
              <c:tx>
                <c:rich>
                  <a:bodyPr/>
                  <a:lstStyle/>
                  <a:p>
                    <a:fld id="{9A0FDFCF-6154-4196-80B9-C0E1099C624D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12-DD1D-4785-93D6-E3185ABF35F7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BB79BEBD-70B6-4F9C-86EC-8D3E992610B2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13-DD1D-4785-93D6-E3185ABF35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'WYKRES 4'!$B$13:$C$13</c:f>
              <c:numCache>
                <c:formatCode>0.0</c:formatCode>
                <c:ptCount val="2"/>
                <c:pt idx="0">
                  <c:v>1.7950842308754489</c:v>
                </c:pt>
                <c:pt idx="1">
                  <c:v>8.3273766976411725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4-DD1D-4785-93D6-E3185ABF35F7}"/>
            </c:ext>
          </c:extLst>
        </c:ser>
        <c:ser>
          <c:idx val="7"/>
          <c:order val="7"/>
          <c:tx>
            <c:strRef>
              <c:f>'WYKRES 4'!$A$14</c:f>
              <c:strCache>
                <c:ptCount val="1"/>
                <c:pt idx="0">
                  <c:v>POZOSTAŁE</c:v>
                </c:pt>
              </c:strCache>
            </c:strRef>
          </c:tx>
          <c:spPr>
            <a:solidFill>
              <a:srgbClr val="008542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7D8F6B6D-41B7-4C74-8F8E-BCE7DDD247AD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15-DD1D-4785-93D6-E3185ABF35F7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A8B8789C-77C2-41FE-9513-27721E0894E8}" type="VALUE">
                      <a:rPr lang="en-US"/>
                      <a:pPr/>
                      <a:t>[WARTOŚĆ]</a:t>
                    </a:fld>
                    <a:r>
                      <a:rPr lang="en-US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16-DD1D-4785-93D6-E3185ABF35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/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'WYKRES 4'!$B$14:$C$14</c:f>
              <c:numCache>
                <c:formatCode>0.0</c:formatCode>
                <c:ptCount val="2"/>
                <c:pt idx="0">
                  <c:v>3.8387185860259763</c:v>
                </c:pt>
                <c:pt idx="1">
                  <c:v>4.3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7-DD1D-4785-93D6-E3185ABF35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overlap val="100"/>
        <c:axId val="1000860784"/>
        <c:axId val="1000854544"/>
      </c:barChart>
      <c:catAx>
        <c:axId val="1000860784"/>
        <c:scaling>
          <c:orientation val="maxMin"/>
        </c:scaling>
        <c:delete val="1"/>
        <c:axPos val="l"/>
        <c:numFmt formatCode="General" sourceLinked="1"/>
        <c:majorTickMark val="none"/>
        <c:minorTickMark val="none"/>
        <c:tickLblPos val="nextTo"/>
        <c:crossAx val="1000854544"/>
        <c:crosses val="autoZero"/>
        <c:auto val="1"/>
        <c:lblAlgn val="ctr"/>
        <c:lblOffset val="100"/>
        <c:noMultiLvlLbl val="0"/>
      </c:catAx>
      <c:valAx>
        <c:axId val="1000854544"/>
        <c:scaling>
          <c:orientation val="minMax"/>
        </c:scaling>
        <c:delete val="1"/>
        <c:axPos val="t"/>
        <c:numFmt formatCode="0%" sourceLinked="1"/>
        <c:majorTickMark val="none"/>
        <c:minorTickMark val="none"/>
        <c:tickLblPos val="nextTo"/>
        <c:crossAx val="10008607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5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drawings/drawing1.xml><?xml version="1.0" encoding="utf-8"?>
<c:userShapes xmlns:c="http://schemas.openxmlformats.org/drawingml/2006/chart">
  <cdr:relSizeAnchor xmlns:cdr="http://schemas.openxmlformats.org/drawingml/2006/chartDrawing">
    <cdr:from>
      <cdr:x>0.00868</cdr:x>
      <cdr:y>0.04324</cdr:y>
    </cdr:from>
    <cdr:to>
      <cdr:x>0.06076</cdr:x>
      <cdr:y>0.12178</cdr:y>
    </cdr:to>
    <cdr:sp macro="" textlink="">
      <cdr:nvSpPr>
        <cdr:cNvPr id="2" name="pole tekstowe 1">
          <a:extLst xmlns:a="http://schemas.openxmlformats.org/drawingml/2006/main">
            <a:ext uri="{FF2B5EF4-FFF2-40B4-BE49-F238E27FC236}">
              <a16:creationId xmlns:a16="http://schemas.microsoft.com/office/drawing/2014/main" id="{2BB63F48-A056-023F-5C63-497A0A96CCAE}"/>
            </a:ext>
          </a:extLst>
        </cdr:cNvPr>
        <cdr:cNvSpPr txBox="1"/>
      </cdr:nvSpPr>
      <cdr:spPr>
        <a:xfrm xmlns:a="http://schemas.openxmlformats.org/drawingml/2006/main">
          <a:off x="45357" y="118618"/>
          <a:ext cx="272066" cy="21545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pl-PL" sz="800">
              <a:latin typeface="Fira Sans" panose="020B0503050000020004" pitchFamily="34" charset="0"/>
              <a:ea typeface="Fira Sans" panose="020B0503050000020004" pitchFamily="34" charset="0"/>
            </a:rPr>
            <a:t>%</a:t>
          </a:r>
        </a:p>
      </cdr:txBody>
    </cdr:sp>
  </cdr:relSizeAnchor>
</c:userShape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ira">
      <a:majorFont>
        <a:latin typeface="Fira Sans Medium"/>
        <a:ea typeface=""/>
        <a:cs typeface=""/>
      </a:majorFont>
      <a:minorFont>
        <a:latin typeface="Fira Sans Light"/>
        <a:ea typeface=""/>
        <a:cs typeface="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Policy Auditing</Name>
    <Synchronization>Synchronous</Synchronization>
    <Type>10001</Type>
    <SequenceNumber>1100</SequenceNumber>
    <Url/>
    <Assembly>Microsoft.Office.Policy, Version=15.0.0.0, Culture=neutral, PublicKeyToken=71e9bce111e9429c</Assembly>
    <Class>Microsoft.Office.RecordsManagement.Internal.AuditHandler</Class>
    <Data/>
    <Filter/>
  </Receiver>
  <Receiver>
    <Name>Policy Auditing</Name>
    <Synchronization>Synchronous</Synchronization>
    <Type>10002</Type>
    <SequenceNumber>1101</SequenceNumber>
    <Url/>
    <Assembly>Microsoft.Office.Policy, Version=15.0.0.0, Culture=neutral, PublicKeyToken=71e9bce111e9429c</Assembly>
    <Class>Microsoft.Office.RecordsManagement.Internal.AuditHandler</Class>
    <Data/>
    <Filter/>
  </Receiver>
  <Receiver>
    <Name>Policy Auditing</Name>
    <Synchronization>Synchronous</Synchronization>
    <Type>10004</Type>
    <SequenceNumber>1102</SequenceNumber>
    <Url/>
    <Assembly>Microsoft.Office.Policy, Version=15.0.0.0, Culture=neutral, PublicKeyToken=71e9bce111e9429c</Assembly>
    <Class>Microsoft.Office.RecordsManagement.Internal.AuditHandler</Class>
    <Data/>
    <Filter/>
  </Receiver>
  <Receiver>
    <Name>Policy Auditing</Name>
    <Synchronization>Synchronous</Synchronization>
    <Type>10006</Type>
    <SequenceNumber>1103</SequenceNumber>
    <Url/>
    <Assembly>Microsoft.Office.Policy, Version=15.0.0.0, Culture=neutral, PublicKeyToken=71e9bce111e9429c</Assembly>
    <Class>Microsoft.Office.RecordsManagement.Internal.AuditHandler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030B03268D4484C9025733D6F7DFE56" ma:contentTypeVersion="7" ma:contentTypeDescription="Utwórz nowy dokument." ma:contentTypeScope="" ma:versionID="a726e0ca78e0a8f2a1b5834339f0a146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b2fdb080088ddf1bdd98b8e55b33ddc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3E8B578-CF94-45AF-9F18-2BBA50D23F82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EF79403C-F6F3-4374-89E3-DB1C1F0DC6E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799BB75-6650-427B-8444-EE4257B955F2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D8ECA261-05AC-4FC7-9C3F-46AEB670C965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37E9C3E-3CC5-40C0-A774-47B8E48CCF08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835</TotalTime>
  <Pages>6</Pages>
  <Words>1572</Words>
  <Characters>9437</Characters>
  <Application>Microsoft Office Word</Application>
  <DocSecurity>0</DocSecurity>
  <Lines>78</Lines>
  <Paragraphs>21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>Podmioty działajace w obszarze kulturze w województwie śląskim w 2024 r.</vt:lpstr>
    </vt:vector>
  </TitlesOfParts>
  <Company/>
  <LinksUpToDate>false</LinksUpToDate>
  <CharactersWithSpaces>10988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Podmioty działajace w obszarze kulturze w województwie śląskim w 2024 r.</dc:title>
  <dc:subject/>
  <dc:creator/>
  <cp:keywords/>
  <dc:description/>
  <cp:lastModifiedBy>Lichota-Czapla Monika</cp:lastModifiedBy>
  <cp:revision>317</cp:revision>
  <cp:lastPrinted>2025-09-18T07:53:00Z</cp:lastPrinted>
  <dcterms:created xsi:type="dcterms:W3CDTF">2025-05-06T12:08:00Z</dcterms:created>
  <dcterms:modified xsi:type="dcterms:W3CDTF">2025-09-22T12:24:00Z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0x0101004030B03268D4484C9025733D6F7DFE56</vt:lpwstr>
  </property>
  <property fmtid="{D5CDD505-2E9C-101B-9397-08002B2CF9AE}" pid="3" name="ZnakPisma">
    <vt:lpwstr/>
  </property>
  <property fmtid="{D5CDD505-2E9C-101B-9397-08002B2CF9AE}" pid="4" name="UNPPisma">
    <vt:lpwstr>2022-28926</vt:lpwstr>
  </property>
  <property fmtid="{D5CDD505-2E9C-101B-9397-08002B2CF9AE}" pid="5" name="ZnakSprawy">
    <vt:lpwstr/>
  </property>
  <property fmtid="{D5CDD505-2E9C-101B-9397-08002B2CF9AE}" pid="6" name="ZnakSprawyPrzedPrzeniesieniem">
    <vt:lpwstr/>
  </property>
  <property fmtid="{D5CDD505-2E9C-101B-9397-08002B2CF9AE}" pid="7" name="Autor">
    <vt:lpwstr>Morawska Beata</vt:lpwstr>
  </property>
  <property fmtid="{D5CDD505-2E9C-101B-9397-08002B2CF9AE}" pid="8" name="AutorInicjaly">
    <vt:lpwstr>BM</vt:lpwstr>
  </property>
  <property fmtid="{D5CDD505-2E9C-101B-9397-08002B2CF9AE}" pid="9" name="AutorNrTelefonu">
    <vt:lpwstr>37-15</vt:lpwstr>
  </property>
  <property fmtid="{D5CDD505-2E9C-101B-9397-08002B2CF9AE}" pid="10" name="Stanowisko">
    <vt:lpwstr>główny specjalista</vt:lpwstr>
  </property>
  <property fmtid="{D5CDD505-2E9C-101B-9397-08002B2CF9AE}" pid="11" name="OpisPisma">
    <vt:lpwstr>Wzory informacji sygnalnych</vt:lpwstr>
  </property>
  <property fmtid="{D5CDD505-2E9C-101B-9397-08002B2CF9AE}" pid="12" name="Komorka">
    <vt:lpwstr>Prezes GUS</vt:lpwstr>
  </property>
  <property fmtid="{D5CDD505-2E9C-101B-9397-08002B2CF9AE}" pid="13" name="KodKomorki">
    <vt:lpwstr>Prezes GUS</vt:lpwstr>
  </property>
  <property fmtid="{D5CDD505-2E9C-101B-9397-08002B2CF9AE}" pid="14" name="AktualnaData">
    <vt:lpwstr>2022-02-04</vt:lpwstr>
  </property>
  <property fmtid="{D5CDD505-2E9C-101B-9397-08002B2CF9AE}" pid="15" name="Wydzial">
    <vt:lpwstr>Wydział Opracowań Graficznych</vt:lpwstr>
  </property>
  <property fmtid="{D5CDD505-2E9C-101B-9397-08002B2CF9AE}" pid="16" name="KodWydzialu">
    <vt:lpwstr>OS-03</vt:lpwstr>
  </property>
  <property fmtid="{D5CDD505-2E9C-101B-9397-08002B2CF9AE}" pid="17" name="ZaakceptowanePrzez">
    <vt:lpwstr>n/d</vt:lpwstr>
  </property>
  <property fmtid="{D5CDD505-2E9C-101B-9397-08002B2CF9AE}" pid="18" name="PrzekazanieDo">
    <vt:lpwstr>Karolina Banaszek</vt:lpwstr>
  </property>
  <property fmtid="{D5CDD505-2E9C-101B-9397-08002B2CF9AE}" pid="19" name="PrzekazanieDoStanowisko">
    <vt:lpwstr>zastępca dyrektora departamentu</vt:lpwstr>
  </property>
  <property fmtid="{D5CDD505-2E9C-101B-9397-08002B2CF9AE}" pid="20" name="PrzekazanieDoKomorkaPracownika">
    <vt:lpwstr>Z-ca Dyrektora DK(DK-II) </vt:lpwstr>
  </property>
  <property fmtid="{D5CDD505-2E9C-101B-9397-08002B2CF9AE}" pid="21" name="PrzekazanieWgRozdzielnika">
    <vt:lpwstr/>
  </property>
  <property fmtid="{D5CDD505-2E9C-101B-9397-08002B2CF9AE}" pid="22" name="adresImie">
    <vt:lpwstr/>
  </property>
  <property fmtid="{D5CDD505-2E9C-101B-9397-08002B2CF9AE}" pid="23" name="adresNazwisko">
    <vt:lpwstr/>
  </property>
  <property fmtid="{D5CDD505-2E9C-101B-9397-08002B2CF9AE}" pid="24" name="adresNazwa">
    <vt:lpwstr/>
  </property>
  <property fmtid="{D5CDD505-2E9C-101B-9397-08002B2CF9AE}" pid="25" name="adresOddzial">
    <vt:lpwstr/>
  </property>
  <property fmtid="{D5CDD505-2E9C-101B-9397-08002B2CF9AE}" pid="26" name="adresUlica">
    <vt:lpwstr/>
  </property>
  <property fmtid="{D5CDD505-2E9C-101B-9397-08002B2CF9AE}" pid="27" name="adresTypUlicy">
    <vt:lpwstr/>
  </property>
  <property fmtid="{D5CDD505-2E9C-101B-9397-08002B2CF9AE}" pid="28" name="adresNrDomu">
    <vt:lpwstr/>
  </property>
  <property fmtid="{D5CDD505-2E9C-101B-9397-08002B2CF9AE}" pid="29" name="adresNrLokalu">
    <vt:lpwstr/>
  </property>
  <property fmtid="{D5CDD505-2E9C-101B-9397-08002B2CF9AE}" pid="30" name="adresKodPocztowy">
    <vt:lpwstr/>
  </property>
  <property fmtid="{D5CDD505-2E9C-101B-9397-08002B2CF9AE}" pid="31" name="adresMiejscowosc">
    <vt:lpwstr/>
  </property>
  <property fmtid="{D5CDD505-2E9C-101B-9397-08002B2CF9AE}" pid="32" name="adresPoczta">
    <vt:lpwstr/>
  </property>
  <property fmtid="{D5CDD505-2E9C-101B-9397-08002B2CF9AE}" pid="33" name="adresEMail">
    <vt:lpwstr/>
  </property>
  <property fmtid="{D5CDD505-2E9C-101B-9397-08002B2CF9AE}" pid="34" name="DataNaPismie">
    <vt:lpwstr/>
  </property>
  <property fmtid="{D5CDD505-2E9C-101B-9397-08002B2CF9AE}" pid="35" name="KodKreskowy">
    <vt:lpwstr/>
  </property>
  <property fmtid="{D5CDD505-2E9C-101B-9397-08002B2CF9AE}" pid="36" name="TrescPisma">
    <vt:lpwstr/>
  </property>
</Properties>
</file>